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66"/>
  </p:notesMasterIdLst>
  <p:sldIdLst>
    <p:sldId id="323" r:id="rId2"/>
    <p:sldId id="441" r:id="rId3"/>
    <p:sldId id="325" r:id="rId4"/>
    <p:sldId id="357" r:id="rId5"/>
    <p:sldId id="360" r:id="rId6"/>
    <p:sldId id="376" r:id="rId7"/>
    <p:sldId id="424" r:id="rId8"/>
    <p:sldId id="425" r:id="rId9"/>
    <p:sldId id="434" r:id="rId10"/>
    <p:sldId id="428" r:id="rId11"/>
    <p:sldId id="429" r:id="rId12"/>
    <p:sldId id="430" r:id="rId13"/>
    <p:sldId id="431" r:id="rId14"/>
    <p:sldId id="432" r:id="rId15"/>
    <p:sldId id="374" r:id="rId16"/>
    <p:sldId id="437" r:id="rId17"/>
    <p:sldId id="449" r:id="rId18"/>
    <p:sldId id="439" r:id="rId19"/>
    <p:sldId id="440" r:id="rId20"/>
    <p:sldId id="405" r:id="rId21"/>
    <p:sldId id="355" r:id="rId22"/>
    <p:sldId id="364" r:id="rId23"/>
    <p:sldId id="406" r:id="rId24"/>
    <p:sldId id="407" r:id="rId25"/>
    <p:sldId id="372" r:id="rId26"/>
    <p:sldId id="365" r:id="rId27"/>
    <p:sldId id="366" r:id="rId28"/>
    <p:sldId id="367" r:id="rId29"/>
    <p:sldId id="368" r:id="rId30"/>
    <p:sldId id="346" r:id="rId31"/>
    <p:sldId id="358" r:id="rId32"/>
    <p:sldId id="327" r:id="rId33"/>
    <p:sldId id="347" r:id="rId34"/>
    <p:sldId id="377" r:id="rId35"/>
    <p:sldId id="348" r:id="rId36"/>
    <p:sldId id="419" r:id="rId37"/>
    <p:sldId id="444" r:id="rId38"/>
    <p:sldId id="351" r:id="rId39"/>
    <p:sldId id="408" r:id="rId40"/>
    <p:sldId id="442" r:id="rId41"/>
    <p:sldId id="353" r:id="rId42"/>
    <p:sldId id="383" r:id="rId43"/>
    <p:sldId id="382" r:id="rId44"/>
    <p:sldId id="447" r:id="rId45"/>
    <p:sldId id="448" r:id="rId46"/>
    <p:sldId id="384" r:id="rId47"/>
    <p:sldId id="393" r:id="rId48"/>
    <p:sldId id="394" r:id="rId49"/>
    <p:sldId id="395" r:id="rId50"/>
    <p:sldId id="396" r:id="rId51"/>
    <p:sldId id="332" r:id="rId52"/>
    <p:sldId id="380" r:id="rId53"/>
    <p:sldId id="334" r:id="rId54"/>
    <p:sldId id="391" r:id="rId55"/>
    <p:sldId id="397" r:id="rId56"/>
    <p:sldId id="336" r:id="rId57"/>
    <p:sldId id="443" r:id="rId58"/>
    <p:sldId id="387" r:id="rId59"/>
    <p:sldId id="388" r:id="rId60"/>
    <p:sldId id="389" r:id="rId61"/>
    <p:sldId id="398" r:id="rId62"/>
    <p:sldId id="399" r:id="rId63"/>
    <p:sldId id="338" r:id="rId64"/>
    <p:sldId id="445" r:id="rId65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67"/>
      <p:bold r:id="rId68"/>
      <p:italic r:id="rId69"/>
      <p:boldItalic r:id="rId70"/>
    </p:embeddedFont>
    <p:embeddedFont>
      <p:font typeface="Calibri" panose="020F0502020204030204" pitchFamily="34" charset="0"/>
      <p:regular r:id="rId71"/>
      <p:bold r:id="rId72"/>
      <p:italic r:id="rId73"/>
      <p:boldItalic r:id="rId74"/>
    </p:embeddedFont>
    <p:embeddedFont>
      <p:font typeface="Casper SF" pitchFamily="2" charset="0"/>
      <p:regular r:id="rId75"/>
      <p:bold r:id="rId76"/>
    </p:embeddedFont>
  </p:embeddedFontLst>
  <p:custDataLst>
    <p:tags r:id="rId7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036A6"/>
    <a:srgbClr val="292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 varScale="1">
        <p:scale>
          <a:sx n="172" d="100"/>
          <a:sy n="172" d="100"/>
        </p:scale>
        <p:origin x="130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76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7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77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FFC29C-166B-4ED2-B136-329A1A04C216}" type="doc">
      <dgm:prSet loTypeId="urn:microsoft.com/office/officeart/2005/8/layout/bProcess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4DC14-DDD2-4026-BFCB-5DDC20C0510B}">
      <dgm:prSet phldrT="[Text]"/>
      <dgm:spPr/>
      <dgm:t>
        <a:bodyPr/>
        <a:lstStyle/>
        <a:p>
          <a:r>
            <a:rPr lang="en-US" dirty="0" smtClean="0"/>
            <a:t>Engorgement</a:t>
          </a:r>
          <a:endParaRPr lang="en-US" dirty="0"/>
        </a:p>
      </dgm:t>
    </dgm:pt>
    <dgm:pt modelId="{C4EE4EAC-88B3-4677-9CF4-EC9AF542FDA8}" type="parTrans" cxnId="{E5556502-4A32-4E4B-B179-177EEF4416A1}">
      <dgm:prSet/>
      <dgm:spPr/>
      <dgm:t>
        <a:bodyPr/>
        <a:lstStyle/>
        <a:p>
          <a:endParaRPr lang="en-US"/>
        </a:p>
      </dgm:t>
    </dgm:pt>
    <dgm:pt modelId="{6923B813-D76B-4BFA-A563-BD6F72121E77}" type="sibTrans" cxnId="{E5556502-4A32-4E4B-B179-177EEF4416A1}">
      <dgm:prSet/>
      <dgm:spPr/>
      <dgm:t>
        <a:bodyPr/>
        <a:lstStyle/>
        <a:p>
          <a:endParaRPr lang="en-US"/>
        </a:p>
      </dgm:t>
    </dgm:pt>
    <dgm:pt modelId="{F539550C-1E7F-4F5B-B7D6-46C87765140F}">
      <dgm:prSet phldrT="[Text]" custT="1"/>
      <dgm:spPr/>
      <dgm:t>
        <a:bodyPr/>
        <a:lstStyle/>
        <a:p>
          <a:r>
            <a:rPr lang="en-US" sz="1600" dirty="0"/>
            <a:t>difficulty latching the baby</a:t>
          </a:r>
        </a:p>
      </dgm:t>
    </dgm:pt>
    <dgm:pt modelId="{25DF5709-B142-445E-9DFF-3C0776DCEF25}" type="parTrans" cxnId="{23B906E8-7E0E-49AA-A508-0B3BC3D4F2FE}">
      <dgm:prSet/>
      <dgm:spPr/>
      <dgm:t>
        <a:bodyPr/>
        <a:lstStyle/>
        <a:p>
          <a:endParaRPr lang="en-US"/>
        </a:p>
      </dgm:t>
    </dgm:pt>
    <dgm:pt modelId="{062BC247-E9AB-4677-BD91-256D9C5E654A}" type="sibTrans" cxnId="{23B906E8-7E0E-49AA-A508-0B3BC3D4F2FE}">
      <dgm:prSet/>
      <dgm:spPr/>
      <dgm:t>
        <a:bodyPr/>
        <a:lstStyle/>
        <a:p>
          <a:endParaRPr lang="en-US"/>
        </a:p>
      </dgm:t>
    </dgm:pt>
    <dgm:pt modelId="{28840ABE-6BC4-44C1-912B-B57C963A1410}">
      <dgm:prSet phldrT="[Text]" custT="1"/>
      <dgm:spPr/>
      <dgm:t>
        <a:bodyPr/>
        <a:lstStyle/>
        <a:p>
          <a:r>
            <a:rPr lang="en-US" sz="1600" dirty="0"/>
            <a:t>sore, cracked nipples</a:t>
          </a:r>
        </a:p>
      </dgm:t>
    </dgm:pt>
    <dgm:pt modelId="{D187E653-7748-4838-8232-486867B9BB7F}" type="parTrans" cxnId="{5A8E7941-3337-4EEB-AE5C-CADC93550375}">
      <dgm:prSet/>
      <dgm:spPr/>
      <dgm:t>
        <a:bodyPr/>
        <a:lstStyle/>
        <a:p>
          <a:endParaRPr lang="en-US"/>
        </a:p>
      </dgm:t>
    </dgm:pt>
    <dgm:pt modelId="{705E16F5-11FB-463B-8A98-2A26144123D9}" type="sibTrans" cxnId="{5A8E7941-3337-4EEB-AE5C-CADC93550375}">
      <dgm:prSet/>
      <dgm:spPr/>
      <dgm:t>
        <a:bodyPr/>
        <a:lstStyle/>
        <a:p>
          <a:endParaRPr lang="en-US"/>
        </a:p>
      </dgm:t>
    </dgm:pt>
    <dgm:pt modelId="{FB4269B6-0D95-4BD9-B973-8EF8B50E8F3F}">
      <dgm:prSet phldrT="[Text]" custT="1"/>
      <dgm:spPr/>
      <dgm:t>
        <a:bodyPr/>
        <a:lstStyle/>
        <a:p>
          <a:r>
            <a:rPr lang="en-US" sz="1600" dirty="0"/>
            <a:t>decreased nursing frequency</a:t>
          </a:r>
        </a:p>
      </dgm:t>
    </dgm:pt>
    <dgm:pt modelId="{FC42481A-A082-4E9C-B66D-33FC8598589C}" type="parTrans" cxnId="{3A235CF2-9D4A-4EFF-A5F4-41DD0768EAF2}">
      <dgm:prSet/>
      <dgm:spPr/>
      <dgm:t>
        <a:bodyPr/>
        <a:lstStyle/>
        <a:p>
          <a:endParaRPr lang="en-US"/>
        </a:p>
      </dgm:t>
    </dgm:pt>
    <dgm:pt modelId="{37B935E4-FCFD-402D-B045-0B9D808A31B7}" type="sibTrans" cxnId="{3A235CF2-9D4A-4EFF-A5F4-41DD0768EAF2}">
      <dgm:prSet/>
      <dgm:spPr/>
      <dgm:t>
        <a:bodyPr/>
        <a:lstStyle/>
        <a:p>
          <a:endParaRPr lang="en-US"/>
        </a:p>
      </dgm:t>
    </dgm:pt>
    <dgm:pt modelId="{582BD7C9-6001-4988-A1C0-9DCAEBCEE541}">
      <dgm:prSet phldrT="[Text]" custT="1"/>
      <dgm:spPr/>
      <dgm:t>
        <a:bodyPr/>
        <a:lstStyle/>
        <a:p>
          <a:r>
            <a:rPr lang="en-US" sz="1400" dirty="0"/>
            <a:t>lower supply</a:t>
          </a:r>
        </a:p>
      </dgm:t>
    </dgm:pt>
    <dgm:pt modelId="{4466751C-ABC3-4307-9026-D0819D82FD5C}" type="parTrans" cxnId="{8649CDA8-39E5-49C3-8EE9-E55769E98C95}">
      <dgm:prSet/>
      <dgm:spPr/>
      <dgm:t>
        <a:bodyPr/>
        <a:lstStyle/>
        <a:p>
          <a:endParaRPr lang="en-US"/>
        </a:p>
      </dgm:t>
    </dgm:pt>
    <dgm:pt modelId="{E3BE910B-2F62-4778-AD0B-10F2BE3561F3}" type="sibTrans" cxnId="{8649CDA8-39E5-49C3-8EE9-E55769E98C95}">
      <dgm:prSet/>
      <dgm:spPr/>
      <dgm:t>
        <a:bodyPr/>
        <a:lstStyle/>
        <a:p>
          <a:endParaRPr lang="en-US"/>
        </a:p>
      </dgm:t>
    </dgm:pt>
    <dgm:pt modelId="{2A00A353-3FAA-4272-9145-E21F985A5C15}">
      <dgm:prSet phldrT="[Text]" custT="1"/>
      <dgm:spPr/>
      <dgm:t>
        <a:bodyPr/>
        <a:lstStyle/>
        <a:p>
          <a:r>
            <a:rPr lang="en-US" sz="1400" dirty="0"/>
            <a:t>infant fussiness </a:t>
          </a:r>
        </a:p>
      </dgm:t>
    </dgm:pt>
    <dgm:pt modelId="{95EABD02-F387-4374-80EA-F2C15C8FC046}" type="parTrans" cxnId="{380806C7-62FD-48F0-8B1E-39272DD5189F}">
      <dgm:prSet/>
      <dgm:spPr/>
      <dgm:t>
        <a:bodyPr/>
        <a:lstStyle/>
        <a:p>
          <a:endParaRPr lang="en-US"/>
        </a:p>
      </dgm:t>
    </dgm:pt>
    <dgm:pt modelId="{6156951D-DB24-40CA-B4D0-1067A3938FCA}" type="sibTrans" cxnId="{380806C7-62FD-48F0-8B1E-39272DD5189F}">
      <dgm:prSet/>
      <dgm:spPr/>
      <dgm:t>
        <a:bodyPr/>
        <a:lstStyle/>
        <a:p>
          <a:endParaRPr lang="en-US"/>
        </a:p>
      </dgm:t>
    </dgm:pt>
    <dgm:pt modelId="{44DDACFB-75C7-4ABA-B262-67188384A215}">
      <dgm:prSet phldrT="[Text]" custT="1"/>
      <dgm:spPr/>
      <dgm:t>
        <a:bodyPr/>
        <a:lstStyle/>
        <a:p>
          <a:r>
            <a:rPr lang="en-US" sz="1400" dirty="0"/>
            <a:t>baby is supplemented</a:t>
          </a:r>
        </a:p>
      </dgm:t>
    </dgm:pt>
    <dgm:pt modelId="{F6F5617A-DCA9-4B29-B665-C98D7A5C6D25}" type="parTrans" cxnId="{42771BFC-E0BC-45CF-8F2B-09D84DEEE3D7}">
      <dgm:prSet/>
      <dgm:spPr/>
      <dgm:t>
        <a:bodyPr/>
        <a:lstStyle/>
        <a:p>
          <a:endParaRPr lang="en-US"/>
        </a:p>
      </dgm:t>
    </dgm:pt>
    <dgm:pt modelId="{44FB3132-EB93-44D1-AC5A-419B74566F36}" type="sibTrans" cxnId="{42771BFC-E0BC-45CF-8F2B-09D84DEEE3D7}">
      <dgm:prSet/>
      <dgm:spPr/>
      <dgm:t>
        <a:bodyPr/>
        <a:lstStyle/>
        <a:p>
          <a:endParaRPr lang="en-US"/>
        </a:p>
      </dgm:t>
    </dgm:pt>
    <dgm:pt modelId="{D6083F08-D026-4F0A-9C40-262ABE21F4A0}">
      <dgm:prSet phldrT="[Text]"/>
      <dgm:spPr/>
      <dgm:t>
        <a:bodyPr/>
        <a:lstStyle/>
        <a:p>
          <a:r>
            <a:rPr lang="en-US"/>
            <a:t>decreased nursing frequency</a:t>
          </a:r>
        </a:p>
      </dgm:t>
    </dgm:pt>
    <dgm:pt modelId="{4C08A158-C8CE-40D5-9BB7-B54014AF3120}" type="parTrans" cxnId="{77A5ACEF-DA60-4614-A919-0CCC9A67F2A5}">
      <dgm:prSet/>
      <dgm:spPr/>
      <dgm:t>
        <a:bodyPr/>
        <a:lstStyle/>
        <a:p>
          <a:endParaRPr lang="en-US"/>
        </a:p>
      </dgm:t>
    </dgm:pt>
    <dgm:pt modelId="{DC3E1139-30C8-4A7A-BDE0-FB96289771F8}" type="sibTrans" cxnId="{77A5ACEF-DA60-4614-A919-0CCC9A67F2A5}">
      <dgm:prSet/>
      <dgm:spPr/>
      <dgm:t>
        <a:bodyPr/>
        <a:lstStyle/>
        <a:p>
          <a:endParaRPr lang="en-US"/>
        </a:p>
      </dgm:t>
    </dgm:pt>
    <dgm:pt modelId="{5716EA35-58FC-4EF3-A903-8202B3AEB3B4}">
      <dgm:prSet phldrT="[Text]"/>
      <dgm:spPr/>
      <dgm:t>
        <a:bodyPr/>
        <a:lstStyle/>
        <a:p>
          <a:r>
            <a:rPr lang="en-US"/>
            <a:t>Mother Quits</a:t>
          </a:r>
        </a:p>
      </dgm:t>
    </dgm:pt>
    <dgm:pt modelId="{8019AB50-1347-46D6-B670-06F1F313B610}" type="parTrans" cxnId="{A4D71BFC-A977-4D98-A0D4-F8924E61D838}">
      <dgm:prSet/>
      <dgm:spPr/>
      <dgm:t>
        <a:bodyPr/>
        <a:lstStyle/>
        <a:p>
          <a:endParaRPr lang="en-US"/>
        </a:p>
      </dgm:t>
    </dgm:pt>
    <dgm:pt modelId="{4FF2129E-3969-4589-B1DF-18CA1BBB124A}" type="sibTrans" cxnId="{A4D71BFC-A977-4D98-A0D4-F8924E61D838}">
      <dgm:prSet/>
      <dgm:spPr/>
      <dgm:t>
        <a:bodyPr/>
        <a:lstStyle/>
        <a:p>
          <a:endParaRPr lang="en-US"/>
        </a:p>
      </dgm:t>
    </dgm:pt>
    <dgm:pt modelId="{8076B1A2-101D-4FBA-848C-60381F1C18FC}" type="pres">
      <dgm:prSet presAssocID="{8CFFC29C-166B-4ED2-B136-329A1A04C216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8283CC05-C0FE-4F4B-A1DF-48E0069490E6}" type="pres">
      <dgm:prSet presAssocID="{A4E4DC14-DDD2-4026-BFCB-5DDC20C0510B}" presName="firstNode" presStyleLbl="node1" presStyleIdx="0" presStyleCnt="9" custScaleX="167459" custScaleY="120061" custLinFactNeighborX="4410" custLinFactNeighborY="-981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17EBD-3174-4312-9251-7C86F6051FEC}" type="pres">
      <dgm:prSet presAssocID="{6923B813-D76B-4BFA-A563-BD6F72121E77}" presName="sibTrans" presStyleLbl="sibTrans2D1" presStyleIdx="0" presStyleCnt="8"/>
      <dgm:spPr/>
      <dgm:t>
        <a:bodyPr/>
        <a:lstStyle/>
        <a:p>
          <a:endParaRPr lang="en-US"/>
        </a:p>
      </dgm:t>
    </dgm:pt>
    <dgm:pt modelId="{697D2F94-0246-4421-A663-60FCD5B36FF8}" type="pres">
      <dgm:prSet presAssocID="{F539550C-1E7F-4F5B-B7D6-46C87765140F}" presName="middleNode" presStyleCnt="0"/>
      <dgm:spPr/>
      <dgm:t>
        <a:bodyPr/>
        <a:lstStyle/>
        <a:p>
          <a:endParaRPr lang="en-US"/>
        </a:p>
      </dgm:t>
    </dgm:pt>
    <dgm:pt modelId="{1E427833-E808-4B03-B361-350D3F7E9AB1}" type="pres">
      <dgm:prSet presAssocID="{F539550C-1E7F-4F5B-B7D6-46C87765140F}" presName="padding" presStyleLbl="node1" presStyleIdx="0" presStyleCnt="9"/>
      <dgm:spPr/>
      <dgm:t>
        <a:bodyPr/>
        <a:lstStyle/>
        <a:p>
          <a:endParaRPr lang="en-US"/>
        </a:p>
      </dgm:t>
    </dgm:pt>
    <dgm:pt modelId="{C489E416-D5D7-4C3E-B665-3C30D359BEDF}" type="pres">
      <dgm:prSet presAssocID="{F539550C-1E7F-4F5B-B7D6-46C87765140F}" presName="shape" presStyleLbl="node1" presStyleIdx="1" presStyleCnt="9" custScaleX="191467" custScaleY="203141" custLinFactNeighborX="22536" custLinFactNeighborY="-73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017629-2751-4282-B038-718573106AEE}" type="pres">
      <dgm:prSet presAssocID="{062BC247-E9AB-4677-BD91-256D9C5E654A}" presName="sibTrans" presStyleLbl="sibTrans2D1" presStyleIdx="1" presStyleCnt="8"/>
      <dgm:spPr/>
      <dgm:t>
        <a:bodyPr/>
        <a:lstStyle/>
        <a:p>
          <a:endParaRPr lang="en-US"/>
        </a:p>
      </dgm:t>
    </dgm:pt>
    <dgm:pt modelId="{7973064B-8779-46B5-B00D-79E06FB291F6}" type="pres">
      <dgm:prSet presAssocID="{28840ABE-6BC4-44C1-912B-B57C963A1410}" presName="middleNode" presStyleCnt="0"/>
      <dgm:spPr/>
      <dgm:t>
        <a:bodyPr/>
        <a:lstStyle/>
        <a:p>
          <a:endParaRPr lang="en-US"/>
        </a:p>
      </dgm:t>
    </dgm:pt>
    <dgm:pt modelId="{3CD30514-CECE-447D-B554-0426490597F1}" type="pres">
      <dgm:prSet presAssocID="{28840ABE-6BC4-44C1-912B-B57C963A1410}" presName="padding" presStyleLbl="node1" presStyleIdx="1" presStyleCnt="9"/>
      <dgm:spPr/>
      <dgm:t>
        <a:bodyPr/>
        <a:lstStyle/>
        <a:p>
          <a:endParaRPr lang="en-US"/>
        </a:p>
      </dgm:t>
    </dgm:pt>
    <dgm:pt modelId="{A47878C5-0C29-4E6E-9EAE-3D0AAD2DB1D5}" type="pres">
      <dgm:prSet presAssocID="{28840ABE-6BC4-44C1-912B-B57C963A1410}" presName="shape" presStyleLbl="node1" presStyleIdx="2" presStyleCnt="9" custScaleX="179949" custScaleY="1337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57D161-BED4-4504-BD49-A000FDF60BBF}" type="pres">
      <dgm:prSet presAssocID="{705E16F5-11FB-463B-8A98-2A26144123D9}" presName="sibTrans" presStyleLbl="sibTrans2D1" presStyleIdx="2" presStyleCnt="8"/>
      <dgm:spPr/>
      <dgm:t>
        <a:bodyPr/>
        <a:lstStyle/>
        <a:p>
          <a:endParaRPr lang="en-US"/>
        </a:p>
      </dgm:t>
    </dgm:pt>
    <dgm:pt modelId="{B9FDCA3D-6197-42E5-99EA-50C6B0E1FF64}" type="pres">
      <dgm:prSet presAssocID="{FB4269B6-0D95-4BD9-B973-8EF8B50E8F3F}" presName="middleNode" presStyleCnt="0"/>
      <dgm:spPr/>
      <dgm:t>
        <a:bodyPr/>
        <a:lstStyle/>
        <a:p>
          <a:endParaRPr lang="en-US"/>
        </a:p>
      </dgm:t>
    </dgm:pt>
    <dgm:pt modelId="{EEF8B74C-50E6-437F-AB3B-7E936E7DC53E}" type="pres">
      <dgm:prSet presAssocID="{FB4269B6-0D95-4BD9-B973-8EF8B50E8F3F}" presName="padding" presStyleLbl="node1" presStyleIdx="2" presStyleCnt="9"/>
      <dgm:spPr/>
      <dgm:t>
        <a:bodyPr/>
        <a:lstStyle/>
        <a:p>
          <a:endParaRPr lang="en-US"/>
        </a:p>
      </dgm:t>
    </dgm:pt>
    <dgm:pt modelId="{B73DA7F6-7FB8-4D2D-83F7-F9E135CE92BC}" type="pres">
      <dgm:prSet presAssocID="{FB4269B6-0D95-4BD9-B973-8EF8B50E8F3F}" presName="shape" presStyleLbl="node1" presStyleIdx="3" presStyleCnt="9" custScaleX="161881" custScaleY="132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3D26FF-B397-48AB-A3C5-62E311D1C51E}" type="pres">
      <dgm:prSet presAssocID="{37B935E4-FCFD-402D-B045-0B9D808A31B7}" presName="sibTrans" presStyleLbl="sibTrans2D1" presStyleIdx="3" presStyleCnt="8"/>
      <dgm:spPr/>
      <dgm:t>
        <a:bodyPr/>
        <a:lstStyle/>
        <a:p>
          <a:endParaRPr lang="en-US"/>
        </a:p>
      </dgm:t>
    </dgm:pt>
    <dgm:pt modelId="{1520B7F1-095B-42D6-BC60-B424EDDE2A50}" type="pres">
      <dgm:prSet presAssocID="{582BD7C9-6001-4988-A1C0-9DCAEBCEE541}" presName="middleNode" presStyleCnt="0"/>
      <dgm:spPr/>
      <dgm:t>
        <a:bodyPr/>
        <a:lstStyle/>
        <a:p>
          <a:endParaRPr lang="en-US"/>
        </a:p>
      </dgm:t>
    </dgm:pt>
    <dgm:pt modelId="{EB87707D-AD23-419A-83CC-9ADCFAF7E6B4}" type="pres">
      <dgm:prSet presAssocID="{582BD7C9-6001-4988-A1C0-9DCAEBCEE541}" presName="padding" presStyleLbl="node1" presStyleIdx="3" presStyleCnt="9"/>
      <dgm:spPr/>
      <dgm:t>
        <a:bodyPr/>
        <a:lstStyle/>
        <a:p>
          <a:endParaRPr lang="en-US"/>
        </a:p>
      </dgm:t>
    </dgm:pt>
    <dgm:pt modelId="{2A4D6ED2-AEAF-4EAB-A9DD-994D75D40892}" type="pres">
      <dgm:prSet presAssocID="{582BD7C9-6001-4988-A1C0-9DCAEBCEE541}" presName="shape" presStyleLbl="node1" presStyleIdx="4" presStyleCnt="9" custScaleX="185130" custScaleY="129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7290F-0AEC-4C56-A68B-0528FD6C7661}" type="pres">
      <dgm:prSet presAssocID="{E3BE910B-2F62-4778-AD0B-10F2BE3561F3}" presName="sibTrans" presStyleLbl="sibTrans2D1" presStyleIdx="4" presStyleCnt="8"/>
      <dgm:spPr/>
      <dgm:t>
        <a:bodyPr/>
        <a:lstStyle/>
        <a:p>
          <a:endParaRPr lang="en-US"/>
        </a:p>
      </dgm:t>
    </dgm:pt>
    <dgm:pt modelId="{E34C8DC3-EDE3-4D66-90EB-D6F25A8F0C29}" type="pres">
      <dgm:prSet presAssocID="{2A00A353-3FAA-4272-9145-E21F985A5C15}" presName="middleNode" presStyleCnt="0"/>
      <dgm:spPr/>
      <dgm:t>
        <a:bodyPr/>
        <a:lstStyle/>
        <a:p>
          <a:endParaRPr lang="en-US"/>
        </a:p>
      </dgm:t>
    </dgm:pt>
    <dgm:pt modelId="{6EDDC41B-8623-46E5-8AC9-981A9CD5754E}" type="pres">
      <dgm:prSet presAssocID="{2A00A353-3FAA-4272-9145-E21F985A5C15}" presName="padding" presStyleLbl="node1" presStyleIdx="4" presStyleCnt="9"/>
      <dgm:spPr/>
      <dgm:t>
        <a:bodyPr/>
        <a:lstStyle/>
        <a:p>
          <a:endParaRPr lang="en-US"/>
        </a:p>
      </dgm:t>
    </dgm:pt>
    <dgm:pt modelId="{D1673D81-33BD-4846-840C-44AAEC73E4D2}" type="pres">
      <dgm:prSet presAssocID="{2A00A353-3FAA-4272-9145-E21F985A5C15}" presName="shape" presStyleLbl="node1" presStyleIdx="5" presStyleCnt="9" custScaleX="186018" custScaleY="1024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17D73-6E2C-4020-9995-39F6990A42AE}" type="pres">
      <dgm:prSet presAssocID="{6156951D-DB24-40CA-B4D0-1067A3938FCA}" presName="sibTrans" presStyleLbl="sibTrans2D1" presStyleIdx="5" presStyleCnt="8"/>
      <dgm:spPr/>
      <dgm:t>
        <a:bodyPr/>
        <a:lstStyle/>
        <a:p>
          <a:endParaRPr lang="en-US"/>
        </a:p>
      </dgm:t>
    </dgm:pt>
    <dgm:pt modelId="{3D2EFFBC-53D4-4C7A-81B2-C3A7A2B753BC}" type="pres">
      <dgm:prSet presAssocID="{44DDACFB-75C7-4ABA-B262-67188384A215}" presName="middleNode" presStyleCnt="0"/>
      <dgm:spPr/>
      <dgm:t>
        <a:bodyPr/>
        <a:lstStyle/>
        <a:p>
          <a:endParaRPr lang="en-US"/>
        </a:p>
      </dgm:t>
    </dgm:pt>
    <dgm:pt modelId="{E899ABDB-3389-4FCA-B8E2-7A95B9B8647C}" type="pres">
      <dgm:prSet presAssocID="{44DDACFB-75C7-4ABA-B262-67188384A215}" presName="padding" presStyleLbl="node1" presStyleIdx="5" presStyleCnt="9"/>
      <dgm:spPr/>
      <dgm:t>
        <a:bodyPr/>
        <a:lstStyle/>
        <a:p>
          <a:endParaRPr lang="en-US"/>
        </a:p>
      </dgm:t>
    </dgm:pt>
    <dgm:pt modelId="{D1417927-134A-4C4E-BB95-E0D20815E6A2}" type="pres">
      <dgm:prSet presAssocID="{44DDACFB-75C7-4ABA-B262-67188384A215}" presName="shape" presStyleLbl="node1" presStyleIdx="6" presStyleCnt="9" custScaleX="186572" custScaleY="1733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F8E49-FB9D-4A9F-A917-6357DF549F7B}" type="pres">
      <dgm:prSet presAssocID="{44FB3132-EB93-44D1-AC5A-419B74566F36}" presName="sibTrans" presStyleLbl="sibTrans2D1" presStyleIdx="6" presStyleCnt="8"/>
      <dgm:spPr/>
      <dgm:t>
        <a:bodyPr/>
        <a:lstStyle/>
        <a:p>
          <a:endParaRPr lang="en-US"/>
        </a:p>
      </dgm:t>
    </dgm:pt>
    <dgm:pt modelId="{D4A2BA4D-7FD4-48D5-B7EE-4D16B9BF1AA8}" type="pres">
      <dgm:prSet presAssocID="{D6083F08-D026-4F0A-9C40-262ABE21F4A0}" presName="middleNode" presStyleCnt="0"/>
      <dgm:spPr/>
      <dgm:t>
        <a:bodyPr/>
        <a:lstStyle/>
        <a:p>
          <a:endParaRPr lang="en-US"/>
        </a:p>
      </dgm:t>
    </dgm:pt>
    <dgm:pt modelId="{A5452E2E-F7DB-4534-A50E-44FD34A88260}" type="pres">
      <dgm:prSet presAssocID="{D6083F08-D026-4F0A-9C40-262ABE21F4A0}" presName="padding" presStyleLbl="node1" presStyleIdx="6" presStyleCnt="9"/>
      <dgm:spPr/>
      <dgm:t>
        <a:bodyPr/>
        <a:lstStyle/>
        <a:p>
          <a:endParaRPr lang="en-US"/>
        </a:p>
      </dgm:t>
    </dgm:pt>
    <dgm:pt modelId="{DDBC7E65-F146-4B29-BC88-DBE5B394BD3F}" type="pres">
      <dgm:prSet presAssocID="{D6083F08-D026-4F0A-9C40-262ABE21F4A0}" presName="shape" presStyleLbl="node1" presStyleIdx="7" presStyleCnt="9" custScaleX="160138" custScaleY="126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278DC-CEB0-4E66-8AB0-38CAAD2707F2}" type="pres">
      <dgm:prSet presAssocID="{DC3E1139-30C8-4A7A-BDE0-FB96289771F8}" presName="sibTrans" presStyleLbl="sibTrans2D1" presStyleIdx="7" presStyleCnt="8"/>
      <dgm:spPr/>
      <dgm:t>
        <a:bodyPr/>
        <a:lstStyle/>
        <a:p>
          <a:endParaRPr lang="en-US"/>
        </a:p>
      </dgm:t>
    </dgm:pt>
    <dgm:pt modelId="{FC21FE0C-E1E2-407E-A663-5F53B4B0337A}" type="pres">
      <dgm:prSet presAssocID="{5716EA35-58FC-4EF3-A903-8202B3AEB3B4}" presName="lastNode" presStyleLbl="node1" presStyleIdx="8" presStyleCnt="9" custLinFactNeighborX="-19657" custLinFactNeighborY="-601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5A7E39-3C9A-4BBA-9862-948BC769E083}" type="presOf" srcId="{5716EA35-58FC-4EF3-A903-8202B3AEB3B4}" destId="{FC21FE0C-E1E2-407E-A663-5F53B4B0337A}" srcOrd="0" destOrd="0" presId="urn:microsoft.com/office/officeart/2005/8/layout/bProcess2"/>
    <dgm:cxn modelId="{E336FFCD-EFFB-4B9C-82EA-005067082878}" type="presOf" srcId="{FB4269B6-0D95-4BD9-B973-8EF8B50E8F3F}" destId="{B73DA7F6-7FB8-4D2D-83F7-F9E135CE92BC}" srcOrd="0" destOrd="0" presId="urn:microsoft.com/office/officeart/2005/8/layout/bProcess2"/>
    <dgm:cxn modelId="{8649CDA8-39E5-49C3-8EE9-E55769E98C95}" srcId="{8CFFC29C-166B-4ED2-B136-329A1A04C216}" destId="{582BD7C9-6001-4988-A1C0-9DCAEBCEE541}" srcOrd="4" destOrd="0" parTransId="{4466751C-ABC3-4307-9026-D0819D82FD5C}" sibTransId="{E3BE910B-2F62-4778-AD0B-10F2BE3561F3}"/>
    <dgm:cxn modelId="{F0F65789-2BB5-431D-8C53-A8882D634BF7}" type="presOf" srcId="{2A00A353-3FAA-4272-9145-E21F985A5C15}" destId="{D1673D81-33BD-4846-840C-44AAEC73E4D2}" srcOrd="0" destOrd="0" presId="urn:microsoft.com/office/officeart/2005/8/layout/bProcess2"/>
    <dgm:cxn modelId="{19A06EF5-13C8-4A0F-8D65-7CE1352F50F6}" type="presOf" srcId="{37B935E4-FCFD-402D-B045-0B9D808A31B7}" destId="{B63D26FF-B397-48AB-A3C5-62E311D1C51E}" srcOrd="0" destOrd="0" presId="urn:microsoft.com/office/officeart/2005/8/layout/bProcess2"/>
    <dgm:cxn modelId="{AF516696-7D09-4B00-A05F-C58C190868A6}" type="presOf" srcId="{6923B813-D76B-4BFA-A563-BD6F72121E77}" destId="{6CB17EBD-3174-4312-9251-7C86F6051FEC}" srcOrd="0" destOrd="0" presId="urn:microsoft.com/office/officeart/2005/8/layout/bProcess2"/>
    <dgm:cxn modelId="{7AEF169C-2457-4A30-8B76-61C1BEC8DE61}" type="presOf" srcId="{44FB3132-EB93-44D1-AC5A-419B74566F36}" destId="{31FF8E49-FB9D-4A9F-A917-6357DF549F7B}" srcOrd="0" destOrd="0" presId="urn:microsoft.com/office/officeart/2005/8/layout/bProcess2"/>
    <dgm:cxn modelId="{23B906E8-7E0E-49AA-A508-0B3BC3D4F2FE}" srcId="{8CFFC29C-166B-4ED2-B136-329A1A04C216}" destId="{F539550C-1E7F-4F5B-B7D6-46C87765140F}" srcOrd="1" destOrd="0" parTransId="{25DF5709-B142-445E-9DFF-3C0776DCEF25}" sibTransId="{062BC247-E9AB-4677-BD91-256D9C5E654A}"/>
    <dgm:cxn modelId="{794CD2DF-DFD8-409B-AF64-45A99C42A5E9}" type="presOf" srcId="{F539550C-1E7F-4F5B-B7D6-46C87765140F}" destId="{C489E416-D5D7-4C3E-B665-3C30D359BEDF}" srcOrd="0" destOrd="0" presId="urn:microsoft.com/office/officeart/2005/8/layout/bProcess2"/>
    <dgm:cxn modelId="{85507906-48B3-42C3-8745-309A6EB79A10}" type="presOf" srcId="{28840ABE-6BC4-44C1-912B-B57C963A1410}" destId="{A47878C5-0C29-4E6E-9EAE-3D0AAD2DB1D5}" srcOrd="0" destOrd="0" presId="urn:microsoft.com/office/officeart/2005/8/layout/bProcess2"/>
    <dgm:cxn modelId="{36CCC0AF-47C3-4980-B05E-F8E36C189B18}" type="presOf" srcId="{062BC247-E9AB-4677-BD91-256D9C5E654A}" destId="{EF017629-2751-4282-B038-718573106AEE}" srcOrd="0" destOrd="0" presId="urn:microsoft.com/office/officeart/2005/8/layout/bProcess2"/>
    <dgm:cxn modelId="{B8851C74-5BA6-4AD8-AA2D-7C20409C2F34}" type="presOf" srcId="{6156951D-DB24-40CA-B4D0-1067A3938FCA}" destId="{AF017D73-6E2C-4020-9995-39F6990A42AE}" srcOrd="0" destOrd="0" presId="urn:microsoft.com/office/officeart/2005/8/layout/bProcess2"/>
    <dgm:cxn modelId="{380806C7-62FD-48F0-8B1E-39272DD5189F}" srcId="{8CFFC29C-166B-4ED2-B136-329A1A04C216}" destId="{2A00A353-3FAA-4272-9145-E21F985A5C15}" srcOrd="5" destOrd="0" parTransId="{95EABD02-F387-4374-80EA-F2C15C8FC046}" sibTransId="{6156951D-DB24-40CA-B4D0-1067A3938FCA}"/>
    <dgm:cxn modelId="{B2C38E40-0A7A-415E-AA79-B32926A0670F}" type="presOf" srcId="{D6083F08-D026-4F0A-9C40-262ABE21F4A0}" destId="{DDBC7E65-F146-4B29-BC88-DBE5B394BD3F}" srcOrd="0" destOrd="0" presId="urn:microsoft.com/office/officeart/2005/8/layout/bProcess2"/>
    <dgm:cxn modelId="{B499C037-DA2B-4A79-BFC3-BD0C14B31E29}" type="presOf" srcId="{E3BE910B-2F62-4778-AD0B-10F2BE3561F3}" destId="{99E7290F-0AEC-4C56-A68B-0528FD6C7661}" srcOrd="0" destOrd="0" presId="urn:microsoft.com/office/officeart/2005/8/layout/bProcess2"/>
    <dgm:cxn modelId="{E24F1D92-F532-403B-9AB4-AC736E772C38}" type="presOf" srcId="{44DDACFB-75C7-4ABA-B262-67188384A215}" destId="{D1417927-134A-4C4E-BB95-E0D20815E6A2}" srcOrd="0" destOrd="0" presId="urn:microsoft.com/office/officeart/2005/8/layout/bProcess2"/>
    <dgm:cxn modelId="{5A8E7941-3337-4EEB-AE5C-CADC93550375}" srcId="{8CFFC29C-166B-4ED2-B136-329A1A04C216}" destId="{28840ABE-6BC4-44C1-912B-B57C963A1410}" srcOrd="2" destOrd="0" parTransId="{D187E653-7748-4838-8232-486867B9BB7F}" sibTransId="{705E16F5-11FB-463B-8A98-2A26144123D9}"/>
    <dgm:cxn modelId="{77A5ACEF-DA60-4614-A919-0CCC9A67F2A5}" srcId="{8CFFC29C-166B-4ED2-B136-329A1A04C216}" destId="{D6083F08-D026-4F0A-9C40-262ABE21F4A0}" srcOrd="7" destOrd="0" parTransId="{4C08A158-C8CE-40D5-9BB7-B54014AF3120}" sibTransId="{DC3E1139-30C8-4A7A-BDE0-FB96289771F8}"/>
    <dgm:cxn modelId="{69EF9D81-BB2F-47FC-B175-6368E04F8E0A}" type="presOf" srcId="{582BD7C9-6001-4988-A1C0-9DCAEBCEE541}" destId="{2A4D6ED2-AEAF-4EAB-A9DD-994D75D40892}" srcOrd="0" destOrd="0" presId="urn:microsoft.com/office/officeart/2005/8/layout/bProcess2"/>
    <dgm:cxn modelId="{42771BFC-E0BC-45CF-8F2B-09D84DEEE3D7}" srcId="{8CFFC29C-166B-4ED2-B136-329A1A04C216}" destId="{44DDACFB-75C7-4ABA-B262-67188384A215}" srcOrd="6" destOrd="0" parTransId="{F6F5617A-DCA9-4B29-B665-C98D7A5C6D25}" sibTransId="{44FB3132-EB93-44D1-AC5A-419B74566F36}"/>
    <dgm:cxn modelId="{E5556502-4A32-4E4B-B179-177EEF4416A1}" srcId="{8CFFC29C-166B-4ED2-B136-329A1A04C216}" destId="{A4E4DC14-DDD2-4026-BFCB-5DDC20C0510B}" srcOrd="0" destOrd="0" parTransId="{C4EE4EAC-88B3-4677-9CF4-EC9AF542FDA8}" sibTransId="{6923B813-D76B-4BFA-A563-BD6F72121E77}"/>
    <dgm:cxn modelId="{EDBF7C4E-E97F-428B-BE2A-527CCCA4EB09}" type="presOf" srcId="{A4E4DC14-DDD2-4026-BFCB-5DDC20C0510B}" destId="{8283CC05-C0FE-4F4B-A1DF-48E0069490E6}" srcOrd="0" destOrd="0" presId="urn:microsoft.com/office/officeart/2005/8/layout/bProcess2"/>
    <dgm:cxn modelId="{588E30D0-E3B9-4B2E-A4B2-A4C7640874FD}" type="presOf" srcId="{705E16F5-11FB-463B-8A98-2A26144123D9}" destId="{6B57D161-BED4-4504-BD49-A000FDF60BBF}" srcOrd="0" destOrd="0" presId="urn:microsoft.com/office/officeart/2005/8/layout/bProcess2"/>
    <dgm:cxn modelId="{978A7BA1-53B2-4D7C-BF80-1B291DCE7E98}" type="presOf" srcId="{DC3E1139-30C8-4A7A-BDE0-FB96289771F8}" destId="{969278DC-CEB0-4E66-8AB0-38CAAD2707F2}" srcOrd="0" destOrd="0" presId="urn:microsoft.com/office/officeart/2005/8/layout/bProcess2"/>
    <dgm:cxn modelId="{4C0557D2-193B-4970-8524-C0419378F332}" type="presOf" srcId="{8CFFC29C-166B-4ED2-B136-329A1A04C216}" destId="{8076B1A2-101D-4FBA-848C-60381F1C18FC}" srcOrd="0" destOrd="0" presId="urn:microsoft.com/office/officeart/2005/8/layout/bProcess2"/>
    <dgm:cxn modelId="{A4D71BFC-A977-4D98-A0D4-F8924E61D838}" srcId="{8CFFC29C-166B-4ED2-B136-329A1A04C216}" destId="{5716EA35-58FC-4EF3-A903-8202B3AEB3B4}" srcOrd="8" destOrd="0" parTransId="{8019AB50-1347-46D6-B670-06F1F313B610}" sibTransId="{4FF2129E-3969-4589-B1DF-18CA1BBB124A}"/>
    <dgm:cxn modelId="{3A235CF2-9D4A-4EFF-A5F4-41DD0768EAF2}" srcId="{8CFFC29C-166B-4ED2-B136-329A1A04C216}" destId="{FB4269B6-0D95-4BD9-B973-8EF8B50E8F3F}" srcOrd="3" destOrd="0" parTransId="{FC42481A-A082-4E9C-B66D-33FC8598589C}" sibTransId="{37B935E4-FCFD-402D-B045-0B9D808A31B7}"/>
    <dgm:cxn modelId="{F561D0DC-FAD1-45D4-A3EA-328335FB52E5}" type="presParOf" srcId="{8076B1A2-101D-4FBA-848C-60381F1C18FC}" destId="{8283CC05-C0FE-4F4B-A1DF-48E0069490E6}" srcOrd="0" destOrd="0" presId="urn:microsoft.com/office/officeart/2005/8/layout/bProcess2"/>
    <dgm:cxn modelId="{E3876CF2-EF78-4D82-A342-E25109CC3AB6}" type="presParOf" srcId="{8076B1A2-101D-4FBA-848C-60381F1C18FC}" destId="{6CB17EBD-3174-4312-9251-7C86F6051FEC}" srcOrd="1" destOrd="0" presId="urn:microsoft.com/office/officeart/2005/8/layout/bProcess2"/>
    <dgm:cxn modelId="{7635071E-B278-4759-958D-A98635B5B53A}" type="presParOf" srcId="{8076B1A2-101D-4FBA-848C-60381F1C18FC}" destId="{697D2F94-0246-4421-A663-60FCD5B36FF8}" srcOrd="2" destOrd="0" presId="urn:microsoft.com/office/officeart/2005/8/layout/bProcess2"/>
    <dgm:cxn modelId="{C3CEC9DB-C07D-42F9-9DA2-A800F1C818D0}" type="presParOf" srcId="{697D2F94-0246-4421-A663-60FCD5B36FF8}" destId="{1E427833-E808-4B03-B361-350D3F7E9AB1}" srcOrd="0" destOrd="0" presId="urn:microsoft.com/office/officeart/2005/8/layout/bProcess2"/>
    <dgm:cxn modelId="{5F42A2F7-0638-4E85-9894-8336838ADF4B}" type="presParOf" srcId="{697D2F94-0246-4421-A663-60FCD5B36FF8}" destId="{C489E416-D5D7-4C3E-B665-3C30D359BEDF}" srcOrd="1" destOrd="0" presId="urn:microsoft.com/office/officeart/2005/8/layout/bProcess2"/>
    <dgm:cxn modelId="{B306ED7C-EF7D-4840-ACE3-8EBEDB1C99B3}" type="presParOf" srcId="{8076B1A2-101D-4FBA-848C-60381F1C18FC}" destId="{EF017629-2751-4282-B038-718573106AEE}" srcOrd="3" destOrd="0" presId="urn:microsoft.com/office/officeart/2005/8/layout/bProcess2"/>
    <dgm:cxn modelId="{3BA60313-022F-4931-B1D7-CE6C1F8FFEEA}" type="presParOf" srcId="{8076B1A2-101D-4FBA-848C-60381F1C18FC}" destId="{7973064B-8779-46B5-B00D-79E06FB291F6}" srcOrd="4" destOrd="0" presId="urn:microsoft.com/office/officeart/2005/8/layout/bProcess2"/>
    <dgm:cxn modelId="{93470655-183A-4A8D-BF11-96AC13021C15}" type="presParOf" srcId="{7973064B-8779-46B5-B00D-79E06FB291F6}" destId="{3CD30514-CECE-447D-B554-0426490597F1}" srcOrd="0" destOrd="0" presId="urn:microsoft.com/office/officeart/2005/8/layout/bProcess2"/>
    <dgm:cxn modelId="{753D8D3F-C28B-41E2-90FB-8D0DB1260608}" type="presParOf" srcId="{7973064B-8779-46B5-B00D-79E06FB291F6}" destId="{A47878C5-0C29-4E6E-9EAE-3D0AAD2DB1D5}" srcOrd="1" destOrd="0" presId="urn:microsoft.com/office/officeart/2005/8/layout/bProcess2"/>
    <dgm:cxn modelId="{2DB38257-2E0A-439B-939E-986BA01E3C21}" type="presParOf" srcId="{8076B1A2-101D-4FBA-848C-60381F1C18FC}" destId="{6B57D161-BED4-4504-BD49-A000FDF60BBF}" srcOrd="5" destOrd="0" presId="urn:microsoft.com/office/officeart/2005/8/layout/bProcess2"/>
    <dgm:cxn modelId="{69A3A102-992D-43C9-8E03-CF45AB4B3452}" type="presParOf" srcId="{8076B1A2-101D-4FBA-848C-60381F1C18FC}" destId="{B9FDCA3D-6197-42E5-99EA-50C6B0E1FF64}" srcOrd="6" destOrd="0" presId="urn:microsoft.com/office/officeart/2005/8/layout/bProcess2"/>
    <dgm:cxn modelId="{1EDBE608-7933-4960-869E-77F8FC4A1EC7}" type="presParOf" srcId="{B9FDCA3D-6197-42E5-99EA-50C6B0E1FF64}" destId="{EEF8B74C-50E6-437F-AB3B-7E936E7DC53E}" srcOrd="0" destOrd="0" presId="urn:microsoft.com/office/officeart/2005/8/layout/bProcess2"/>
    <dgm:cxn modelId="{E81AFC64-4F30-42D3-B3E6-EE7C9BAE3216}" type="presParOf" srcId="{B9FDCA3D-6197-42E5-99EA-50C6B0E1FF64}" destId="{B73DA7F6-7FB8-4D2D-83F7-F9E135CE92BC}" srcOrd="1" destOrd="0" presId="urn:microsoft.com/office/officeart/2005/8/layout/bProcess2"/>
    <dgm:cxn modelId="{79B15178-F0B1-4C52-A602-85999FCF164E}" type="presParOf" srcId="{8076B1A2-101D-4FBA-848C-60381F1C18FC}" destId="{B63D26FF-B397-48AB-A3C5-62E311D1C51E}" srcOrd="7" destOrd="0" presId="urn:microsoft.com/office/officeart/2005/8/layout/bProcess2"/>
    <dgm:cxn modelId="{901C59A1-B0A2-4410-98B3-661FA4C3A961}" type="presParOf" srcId="{8076B1A2-101D-4FBA-848C-60381F1C18FC}" destId="{1520B7F1-095B-42D6-BC60-B424EDDE2A50}" srcOrd="8" destOrd="0" presId="urn:microsoft.com/office/officeart/2005/8/layout/bProcess2"/>
    <dgm:cxn modelId="{834B4470-536A-4B2B-A458-C2A94DA2215D}" type="presParOf" srcId="{1520B7F1-095B-42D6-BC60-B424EDDE2A50}" destId="{EB87707D-AD23-419A-83CC-9ADCFAF7E6B4}" srcOrd="0" destOrd="0" presId="urn:microsoft.com/office/officeart/2005/8/layout/bProcess2"/>
    <dgm:cxn modelId="{34D4EA0E-2E87-4F59-930E-D161DE684DE7}" type="presParOf" srcId="{1520B7F1-095B-42D6-BC60-B424EDDE2A50}" destId="{2A4D6ED2-AEAF-4EAB-A9DD-994D75D40892}" srcOrd="1" destOrd="0" presId="urn:microsoft.com/office/officeart/2005/8/layout/bProcess2"/>
    <dgm:cxn modelId="{C7E8F8A7-8165-4626-9DB8-8B028512E2C2}" type="presParOf" srcId="{8076B1A2-101D-4FBA-848C-60381F1C18FC}" destId="{99E7290F-0AEC-4C56-A68B-0528FD6C7661}" srcOrd="9" destOrd="0" presId="urn:microsoft.com/office/officeart/2005/8/layout/bProcess2"/>
    <dgm:cxn modelId="{32A0B1B0-A15A-40CC-AB2C-74149F88A478}" type="presParOf" srcId="{8076B1A2-101D-4FBA-848C-60381F1C18FC}" destId="{E34C8DC3-EDE3-4D66-90EB-D6F25A8F0C29}" srcOrd="10" destOrd="0" presId="urn:microsoft.com/office/officeart/2005/8/layout/bProcess2"/>
    <dgm:cxn modelId="{6D0B4C03-9DFE-4BC2-B191-1FCF9EFB537F}" type="presParOf" srcId="{E34C8DC3-EDE3-4D66-90EB-D6F25A8F0C29}" destId="{6EDDC41B-8623-46E5-8AC9-981A9CD5754E}" srcOrd="0" destOrd="0" presId="urn:microsoft.com/office/officeart/2005/8/layout/bProcess2"/>
    <dgm:cxn modelId="{FCAC3356-25A8-450D-B94A-00E0D8E59016}" type="presParOf" srcId="{E34C8DC3-EDE3-4D66-90EB-D6F25A8F0C29}" destId="{D1673D81-33BD-4846-840C-44AAEC73E4D2}" srcOrd="1" destOrd="0" presId="urn:microsoft.com/office/officeart/2005/8/layout/bProcess2"/>
    <dgm:cxn modelId="{A5AA6807-BC13-47F0-931D-3C945DF855EB}" type="presParOf" srcId="{8076B1A2-101D-4FBA-848C-60381F1C18FC}" destId="{AF017D73-6E2C-4020-9995-39F6990A42AE}" srcOrd="11" destOrd="0" presId="urn:microsoft.com/office/officeart/2005/8/layout/bProcess2"/>
    <dgm:cxn modelId="{E3B6DE76-88A4-454F-A600-F513FEC0DB95}" type="presParOf" srcId="{8076B1A2-101D-4FBA-848C-60381F1C18FC}" destId="{3D2EFFBC-53D4-4C7A-81B2-C3A7A2B753BC}" srcOrd="12" destOrd="0" presId="urn:microsoft.com/office/officeart/2005/8/layout/bProcess2"/>
    <dgm:cxn modelId="{36FFB4B3-2000-4ADE-A305-2C3DE676294E}" type="presParOf" srcId="{3D2EFFBC-53D4-4C7A-81B2-C3A7A2B753BC}" destId="{E899ABDB-3389-4FCA-B8E2-7A95B9B8647C}" srcOrd="0" destOrd="0" presId="urn:microsoft.com/office/officeart/2005/8/layout/bProcess2"/>
    <dgm:cxn modelId="{B064654D-A2E0-4E77-B957-75A9DDE5B9BF}" type="presParOf" srcId="{3D2EFFBC-53D4-4C7A-81B2-C3A7A2B753BC}" destId="{D1417927-134A-4C4E-BB95-E0D20815E6A2}" srcOrd="1" destOrd="0" presId="urn:microsoft.com/office/officeart/2005/8/layout/bProcess2"/>
    <dgm:cxn modelId="{5F3DE7C2-8A32-4EED-89F5-B56CE7620DF9}" type="presParOf" srcId="{8076B1A2-101D-4FBA-848C-60381F1C18FC}" destId="{31FF8E49-FB9D-4A9F-A917-6357DF549F7B}" srcOrd="13" destOrd="0" presId="urn:microsoft.com/office/officeart/2005/8/layout/bProcess2"/>
    <dgm:cxn modelId="{A0AEAB00-8E6A-4F84-81E1-54690FAF1826}" type="presParOf" srcId="{8076B1A2-101D-4FBA-848C-60381F1C18FC}" destId="{D4A2BA4D-7FD4-48D5-B7EE-4D16B9BF1AA8}" srcOrd="14" destOrd="0" presId="urn:microsoft.com/office/officeart/2005/8/layout/bProcess2"/>
    <dgm:cxn modelId="{CA4688F8-044C-461E-9816-D840848C3258}" type="presParOf" srcId="{D4A2BA4D-7FD4-48D5-B7EE-4D16B9BF1AA8}" destId="{A5452E2E-F7DB-4534-A50E-44FD34A88260}" srcOrd="0" destOrd="0" presId="urn:microsoft.com/office/officeart/2005/8/layout/bProcess2"/>
    <dgm:cxn modelId="{38B21501-B125-46DE-8F5A-453848F18702}" type="presParOf" srcId="{D4A2BA4D-7FD4-48D5-B7EE-4D16B9BF1AA8}" destId="{DDBC7E65-F146-4B29-BC88-DBE5B394BD3F}" srcOrd="1" destOrd="0" presId="urn:microsoft.com/office/officeart/2005/8/layout/bProcess2"/>
    <dgm:cxn modelId="{9BD1E845-C14D-49D4-A56F-9611AB7CD989}" type="presParOf" srcId="{8076B1A2-101D-4FBA-848C-60381F1C18FC}" destId="{969278DC-CEB0-4E66-8AB0-38CAAD2707F2}" srcOrd="15" destOrd="0" presId="urn:microsoft.com/office/officeart/2005/8/layout/bProcess2"/>
    <dgm:cxn modelId="{DAB729FA-C03A-43E9-9A12-94D273EBC0ED}" type="presParOf" srcId="{8076B1A2-101D-4FBA-848C-60381F1C18FC}" destId="{FC21FE0C-E1E2-407E-A663-5F53B4B0337A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3CC05-C0FE-4F4B-A1DF-48E0069490E6}">
      <dsp:nvSpPr>
        <dsp:cNvPr id="0" name=""/>
        <dsp:cNvSpPr/>
      </dsp:nvSpPr>
      <dsp:spPr>
        <a:xfrm>
          <a:off x="60465" y="0"/>
          <a:ext cx="2200790" cy="15778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Engorgement</a:t>
          </a:r>
          <a:endParaRPr lang="en-US" sz="2100" kern="1200" dirty="0"/>
        </a:p>
      </dsp:txBody>
      <dsp:txXfrm>
        <a:off x="382763" y="231074"/>
        <a:ext cx="1556194" cy="1115725"/>
      </dsp:txXfrm>
    </dsp:sp>
    <dsp:sp modelId="{6CB17EBD-3174-4312-9251-7C86F6051FEC}">
      <dsp:nvSpPr>
        <dsp:cNvPr id="0" name=""/>
        <dsp:cNvSpPr/>
      </dsp:nvSpPr>
      <dsp:spPr>
        <a:xfrm rot="10614210">
          <a:off x="998438" y="1877385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89E416-D5D7-4C3E-B665-3C30D359BEDF}">
      <dsp:nvSpPr>
        <dsp:cNvPr id="0" name=""/>
        <dsp:cNvSpPr/>
      </dsp:nvSpPr>
      <dsp:spPr>
        <a:xfrm>
          <a:off x="461262" y="2478974"/>
          <a:ext cx="1678379" cy="17807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difficulty latching the baby</a:t>
          </a:r>
        </a:p>
      </dsp:txBody>
      <dsp:txXfrm>
        <a:off x="707055" y="2739753"/>
        <a:ext cx="1186793" cy="1259154"/>
      </dsp:txXfrm>
    </dsp:sp>
    <dsp:sp modelId="{EF017629-2751-4282-B038-718573106AEE}">
      <dsp:nvSpPr>
        <dsp:cNvPr id="0" name=""/>
        <dsp:cNvSpPr/>
      </dsp:nvSpPr>
      <dsp:spPr>
        <a:xfrm rot="6623323">
          <a:off x="2307971" y="3668730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7878C5-0C29-4E6E-9EAE-3D0AAD2DB1D5}">
      <dsp:nvSpPr>
        <dsp:cNvPr id="0" name=""/>
        <dsp:cNvSpPr/>
      </dsp:nvSpPr>
      <dsp:spPr>
        <a:xfrm>
          <a:off x="2883120" y="3664622"/>
          <a:ext cx="1577413" cy="11721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sore, cracked nipples</a:t>
          </a:r>
        </a:p>
      </dsp:txBody>
      <dsp:txXfrm>
        <a:off x="3114127" y="3836282"/>
        <a:ext cx="1115399" cy="828846"/>
      </dsp:txXfrm>
    </dsp:sp>
    <dsp:sp modelId="{6B57D161-BED4-4504-BD49-A000FDF60BBF}">
      <dsp:nvSpPr>
        <dsp:cNvPr id="0" name=""/>
        <dsp:cNvSpPr/>
      </dsp:nvSpPr>
      <dsp:spPr>
        <a:xfrm>
          <a:off x="3441837" y="3192064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3DA7F6-7FB8-4D2D-83F7-F9E135CE92BC}">
      <dsp:nvSpPr>
        <dsp:cNvPr id="0" name=""/>
        <dsp:cNvSpPr/>
      </dsp:nvSpPr>
      <dsp:spPr>
        <a:xfrm>
          <a:off x="2962311" y="1894221"/>
          <a:ext cx="1419031" cy="11645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decreased nursing frequency</a:t>
          </a:r>
        </a:p>
      </dsp:txBody>
      <dsp:txXfrm>
        <a:off x="3170123" y="2064766"/>
        <a:ext cx="1003407" cy="823467"/>
      </dsp:txXfrm>
    </dsp:sp>
    <dsp:sp modelId="{B63D26FF-B397-48AB-A3C5-62E311D1C51E}">
      <dsp:nvSpPr>
        <dsp:cNvPr id="0" name=""/>
        <dsp:cNvSpPr/>
      </dsp:nvSpPr>
      <dsp:spPr>
        <a:xfrm>
          <a:off x="3441837" y="1413359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4D6ED2-AEAF-4EAB-A9DD-994D75D40892}">
      <dsp:nvSpPr>
        <dsp:cNvPr id="0" name=""/>
        <dsp:cNvSpPr/>
      </dsp:nvSpPr>
      <dsp:spPr>
        <a:xfrm>
          <a:off x="2860412" y="132817"/>
          <a:ext cx="1622829" cy="11389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lower supply</a:t>
          </a:r>
        </a:p>
      </dsp:txBody>
      <dsp:txXfrm>
        <a:off x="3098070" y="299613"/>
        <a:ext cx="1147513" cy="805360"/>
      </dsp:txXfrm>
    </dsp:sp>
    <dsp:sp modelId="{99E7290F-0AEC-4C56-A68B-0528FD6C7661}">
      <dsp:nvSpPr>
        <dsp:cNvPr id="0" name=""/>
        <dsp:cNvSpPr/>
      </dsp:nvSpPr>
      <dsp:spPr>
        <a:xfrm rot="5400000">
          <a:off x="4592111" y="541745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673D81-33BD-4846-840C-44AAEC73E4D2}">
      <dsp:nvSpPr>
        <dsp:cNvPr id="0" name=""/>
        <dsp:cNvSpPr/>
      </dsp:nvSpPr>
      <dsp:spPr>
        <a:xfrm>
          <a:off x="5142783" y="253445"/>
          <a:ext cx="1630613" cy="8976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infant fussiness </a:t>
          </a:r>
        </a:p>
      </dsp:txBody>
      <dsp:txXfrm>
        <a:off x="5381581" y="384910"/>
        <a:ext cx="1153017" cy="634767"/>
      </dsp:txXfrm>
    </dsp:sp>
    <dsp:sp modelId="{AF017D73-6E2C-4020-9995-39F6990A42AE}">
      <dsp:nvSpPr>
        <dsp:cNvPr id="0" name=""/>
        <dsp:cNvSpPr/>
      </dsp:nvSpPr>
      <dsp:spPr>
        <a:xfrm rot="10800000">
          <a:off x="5728101" y="1333803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417927-134A-4C4E-BB95-E0D20815E6A2}">
      <dsp:nvSpPr>
        <dsp:cNvPr id="0" name=""/>
        <dsp:cNvSpPr/>
      </dsp:nvSpPr>
      <dsp:spPr>
        <a:xfrm>
          <a:off x="5140355" y="1819386"/>
          <a:ext cx="1635470" cy="15196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baby is supplemented</a:t>
          </a:r>
        </a:p>
      </dsp:txBody>
      <dsp:txXfrm>
        <a:off x="5379864" y="2041928"/>
        <a:ext cx="1156452" cy="1074527"/>
      </dsp:txXfrm>
    </dsp:sp>
    <dsp:sp modelId="{31FF8E49-FB9D-4A9F-A917-6357DF549F7B}">
      <dsp:nvSpPr>
        <dsp:cNvPr id="0" name=""/>
        <dsp:cNvSpPr/>
      </dsp:nvSpPr>
      <dsp:spPr>
        <a:xfrm rot="5562064">
          <a:off x="6883567" y="2473155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BC7E65-F146-4B29-BC88-DBE5B394BD3F}">
      <dsp:nvSpPr>
        <dsp:cNvPr id="0" name=""/>
        <dsp:cNvSpPr/>
      </dsp:nvSpPr>
      <dsp:spPr>
        <a:xfrm>
          <a:off x="7432939" y="2127051"/>
          <a:ext cx="1403752" cy="1109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decreased nursing frequency</a:t>
          </a:r>
        </a:p>
      </dsp:txBody>
      <dsp:txXfrm>
        <a:off x="7638514" y="2289558"/>
        <a:ext cx="992602" cy="784651"/>
      </dsp:txXfrm>
    </dsp:sp>
    <dsp:sp modelId="{969278DC-CEB0-4E66-8AB0-38CAAD2707F2}">
      <dsp:nvSpPr>
        <dsp:cNvPr id="0" name=""/>
        <dsp:cNvSpPr/>
      </dsp:nvSpPr>
      <dsp:spPr>
        <a:xfrm rot="21163740">
          <a:off x="7780873" y="1549834"/>
          <a:ext cx="459979" cy="321097"/>
        </a:xfrm>
        <a:prstGeom prst="triangl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21FE0C-E1E2-407E-A663-5F53B4B0337A}">
      <dsp:nvSpPr>
        <dsp:cNvPr id="0" name=""/>
        <dsp:cNvSpPr/>
      </dsp:nvSpPr>
      <dsp:spPr>
        <a:xfrm>
          <a:off x="7219364" y="0"/>
          <a:ext cx="1314226" cy="1314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Mother Quits</a:t>
          </a:r>
        </a:p>
      </dsp:txBody>
      <dsp:txXfrm>
        <a:off x="7411828" y="192464"/>
        <a:ext cx="929298" cy="929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99BE3-6417-4E5B-AE03-0A168174ECCE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AAD7E-0EDC-4FF0-8AAE-5FE0F31EC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8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AAD7E-0EDC-4FF0-8AAE-5FE0F31ECC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3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4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203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sng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52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17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Blac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086600" y="6500895"/>
            <a:ext cx="1989674" cy="303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marL="0" indent="0" algn="l" defTabSz="914400">
              <a:tabLst>
                <a:tab pos="5486400" algn="r"/>
              </a:tabLst>
              <a:defRPr/>
            </a:pPr>
            <a:r>
              <a:rPr lang="en-US" sz="1000" b="1" smtClean="0">
                <a:solidFill>
                  <a:schemeClr val="tx1"/>
                </a:solidFill>
                <a:latin typeface="Casper SF" pitchFamily="2" charset="0"/>
              </a:rPr>
              <a:t>© 2016  The Milk Mob.	</a:t>
            </a:r>
            <a:fld id="{3C9EA30E-4DED-4342-AFB0-7BA9DBCA614D}" type="slidenum">
              <a:rPr lang="en-US" sz="1000" b="1" smtClean="0">
                <a:solidFill>
                  <a:schemeClr val="tx1"/>
                </a:solidFill>
                <a:latin typeface="Casper SF" pitchFamily="2" charset="0"/>
              </a:rPr>
              <a:pPr marL="0" indent="0" algn="l" defTabSz="914400">
                <a:tabLst>
                  <a:tab pos="5486400" algn="r"/>
                </a:tabLst>
                <a:defRPr/>
              </a:pPr>
              <a:t>‹#›</a:t>
            </a:fld>
            <a:endParaRPr lang="en-US" sz="1000" b="1">
              <a:solidFill>
                <a:schemeClr val="tx1"/>
              </a:solidFill>
              <a:latin typeface="Casper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17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Whit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7086600" y="6500895"/>
            <a:ext cx="1989674" cy="303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marL="0" indent="0" algn="l" defTabSz="914400">
              <a:tabLst>
                <a:tab pos="5486400" algn="r"/>
              </a:tabLst>
              <a:defRPr/>
            </a:pPr>
            <a:r>
              <a:rPr lang="en-US" sz="1000" b="1" smtClean="0">
                <a:solidFill>
                  <a:schemeClr val="bg1"/>
                </a:solidFill>
                <a:latin typeface="Casper SF" pitchFamily="2" charset="0"/>
              </a:rPr>
              <a:t>© 2016  The Milk Mob.	</a:t>
            </a:r>
            <a:fld id="{3C9EA30E-4DED-4342-AFB0-7BA9DBCA614D}" type="slidenum">
              <a:rPr lang="en-US" sz="1000" b="1" smtClean="0">
                <a:solidFill>
                  <a:schemeClr val="bg1"/>
                </a:solidFill>
                <a:latin typeface="Casper SF" pitchFamily="2" charset="0"/>
              </a:rPr>
              <a:pPr marL="0" indent="0" algn="l" defTabSz="914400">
                <a:tabLst>
                  <a:tab pos="5486400" algn="r"/>
                </a:tabLst>
                <a:defRPr/>
              </a:pPr>
              <a:t>‹#›</a:t>
            </a:fld>
            <a:endParaRPr lang="en-US" sz="1000" b="1">
              <a:solidFill>
                <a:schemeClr val="bg1"/>
              </a:solidFill>
              <a:latin typeface="Casper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07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112160" y="6405937"/>
            <a:ext cx="362918" cy="362918"/>
          </a:xfrm>
          <a:prstGeom prst="ellipse">
            <a:avLst/>
          </a:prstGeom>
          <a:blipFill dpi="0" rotWithShape="1">
            <a:blip r:embed="rId7">
              <a:alphaModFix amt="8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086600" y="6500895"/>
            <a:ext cx="1989674" cy="303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 marL="0" indent="0" algn="l" defTabSz="914400">
              <a:tabLst>
                <a:tab pos="5486400" algn="r"/>
              </a:tabLst>
              <a:defRPr/>
            </a:pPr>
            <a:r>
              <a:rPr lang="en-US" sz="1000" b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sper SF" pitchFamily="2" charset="0"/>
              </a:rPr>
              <a:t>© 2016  The Milk Mob.	</a:t>
            </a:r>
            <a:fld id="{3C9EA30E-4DED-4342-AFB0-7BA9DBCA614D}" type="slidenum">
              <a:rPr lang="en-US" sz="1000" b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sper SF" pitchFamily="2" charset="0"/>
              </a:rPr>
              <a:pPr marL="0" indent="0" algn="l" defTabSz="914400">
                <a:tabLst>
                  <a:tab pos="5486400" algn="r"/>
                </a:tabLst>
                <a:defRPr/>
              </a:pPr>
              <a:t>‹#›</a:t>
            </a:fld>
            <a:endParaRPr lang="en-US" sz="1000" b="1">
              <a:solidFill>
                <a:schemeClr val="accent5">
                  <a:lumMod val="60000"/>
                  <a:lumOff val="40000"/>
                </a:schemeClr>
              </a:solidFill>
              <a:latin typeface="Casper SF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81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8" r:id="rId4"/>
    <p:sldLayoutId id="2147483669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Casper SF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asper SF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asper SF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asper SF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asper SF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asper SF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Nipple and Breast Pain </a:t>
            </a:r>
            <a:r>
              <a:rPr lang="en-US" smtClean="0"/>
              <a:t>in Nursing Mothers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Anne </a:t>
            </a:r>
            <a:r>
              <a:rPr lang="en-US" dirty="0" err="1" smtClean="0">
                <a:solidFill>
                  <a:schemeClr val="bg1"/>
                </a:solidFill>
              </a:rPr>
              <a:t>Eglash</a:t>
            </a:r>
            <a:r>
              <a:rPr lang="en-US" dirty="0" smtClean="0">
                <a:solidFill>
                  <a:schemeClr val="bg1"/>
                </a:solidFill>
              </a:rPr>
              <a:t> MD, IBCLC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Clinical Professor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Dept</a:t>
            </a:r>
            <a:r>
              <a:rPr lang="en-US" dirty="0" smtClean="0">
                <a:solidFill>
                  <a:schemeClr val="bg1"/>
                </a:solidFill>
              </a:rPr>
              <a:t> of Family Medicine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University of WI School of Med and Public Health</a:t>
            </a:r>
          </a:p>
        </p:txBody>
      </p:sp>
    </p:spTree>
    <p:extLst>
      <p:ext uri="{BB962C8B-B14F-4D97-AF65-F5344CB8AC3E}">
        <p14:creationId xmlns:p14="http://schemas.microsoft.com/office/powerpoint/2010/main" val="39899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u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533400"/>
            <a:ext cx="5360988" cy="542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4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477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3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0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400800" cy="640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81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Engorgement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Mainly occurs day 3-5 pp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Increased blood flow and interstitial edema.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May create difficulty with latch-on.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If no nursing or expressing, milk will diminish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Use heat before nursing, cold compresses in between nursing for comfort.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Less of a problem if baby is nursing frequently!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4" name="Picture 3" descr="waterballo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5960000">
            <a:off x="6991621" y="-80913"/>
            <a:ext cx="1526855" cy="2302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engorg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371600"/>
            <a:ext cx="6019800" cy="464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762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1942" y="399044"/>
            <a:ext cx="4350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Edema Occurs in the Surrounding</a:t>
            </a:r>
          </a:p>
          <a:p>
            <a:pPr algn="ctr"/>
            <a:r>
              <a:rPr lang="en-US" sz="2400" dirty="0" smtClean="0"/>
              <a:t>Tissues Outside of the Glands</a:t>
            </a:r>
            <a:endParaRPr lang="en-US" sz="2400" dirty="0"/>
          </a:p>
        </p:txBody>
      </p:sp>
      <p:cxnSp>
        <p:nvCxnSpPr>
          <p:cNvPr id="4" name="Curved Connector 3"/>
          <p:cNvCxnSpPr/>
          <p:nvPr/>
        </p:nvCxnSpPr>
        <p:spPr>
          <a:xfrm rot="5400000">
            <a:off x="2333729" y="1343129"/>
            <a:ext cx="1047542" cy="990600"/>
          </a:xfrm>
          <a:prstGeom prst="curvedConnector3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urved Connector 5"/>
          <p:cNvCxnSpPr/>
          <p:nvPr/>
        </p:nvCxnSpPr>
        <p:spPr>
          <a:xfrm>
            <a:off x="6345498" y="1230041"/>
            <a:ext cx="1371600" cy="523771"/>
          </a:xfrm>
          <a:prstGeom prst="curvedConnector3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98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78031666"/>
              </p:ext>
            </p:extLst>
          </p:nvPr>
        </p:nvGraphicFramePr>
        <p:xfrm>
          <a:off x="152400" y="1143000"/>
          <a:ext cx="8839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109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for Engorgement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heat before nursing to improve milk flow.</a:t>
            </a:r>
          </a:p>
          <a:p>
            <a:r>
              <a:rPr lang="en-US" dirty="0" smtClean="0"/>
              <a:t>If baby cannot latch, express some milk to soften areolae.</a:t>
            </a:r>
          </a:p>
          <a:p>
            <a:r>
              <a:rPr lang="en-US" dirty="0" smtClean="0"/>
              <a:t>Apply cool compresses after nursing to decrease edema.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Best Treatment is prevention with frequent nursing!!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397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3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98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Cracked Nipple Treatment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Moist Wound healing</a:t>
            </a:r>
          </a:p>
          <a:p>
            <a:pPr lvl="1">
              <a:defRPr/>
            </a:pPr>
            <a:r>
              <a:rPr lang="en-US" dirty="0" smtClean="0"/>
              <a:t>Don’t let nipple stick!</a:t>
            </a:r>
          </a:p>
          <a:p>
            <a:pPr lvl="2">
              <a:defRPr/>
            </a:pPr>
            <a:r>
              <a:rPr lang="en-US" dirty="0" smtClean="0"/>
              <a:t>Bacitracin</a:t>
            </a:r>
            <a:endParaRPr lang="en-US" dirty="0"/>
          </a:p>
          <a:p>
            <a:pPr lvl="2">
              <a:defRPr/>
            </a:pPr>
            <a:r>
              <a:rPr lang="en-US" dirty="0" err="1"/>
              <a:t>Mupirocin</a:t>
            </a:r>
            <a:endParaRPr lang="en-US" dirty="0"/>
          </a:p>
          <a:p>
            <a:pPr>
              <a:defRPr/>
            </a:pPr>
            <a:r>
              <a:rPr lang="en-US" dirty="0" smtClean="0"/>
              <a:t>Decrease trauma- improve latch!!</a:t>
            </a:r>
          </a:p>
          <a:p>
            <a:pPr>
              <a:defRPr/>
            </a:pPr>
            <a:r>
              <a:rPr lang="en-US" dirty="0" smtClean="0"/>
              <a:t>Treat underlying skin pathology</a:t>
            </a:r>
          </a:p>
          <a:p>
            <a:pPr lvl="1">
              <a:defRPr/>
            </a:pPr>
            <a:r>
              <a:rPr lang="en-US" dirty="0" smtClean="0"/>
              <a:t>? Dermatitis/psoriasis</a:t>
            </a:r>
          </a:p>
          <a:p>
            <a:pPr>
              <a:defRPr/>
            </a:pPr>
            <a:r>
              <a:rPr lang="en-US" dirty="0" smtClean="0"/>
              <a:t>Treat deep breast infection</a:t>
            </a:r>
          </a:p>
          <a:p>
            <a:pPr marL="0" indent="0">
              <a:buNone/>
              <a:defRPr/>
            </a:pPr>
            <a:r>
              <a:rPr lang="en-US" dirty="0" smtClean="0"/>
              <a:t>	Assess for deep breast pain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/>
              <a:t>Management of Nipple Trauma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495800" cy="502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dirty="0" smtClean="0"/>
              <a:t>Underlying problems</a:t>
            </a:r>
          </a:p>
          <a:p>
            <a:pPr lvl="1" eaLnBrk="1" hangingPunct="1">
              <a:defRPr/>
            </a:pPr>
            <a:r>
              <a:rPr lang="en-US" sz="2000" dirty="0" smtClean="0"/>
              <a:t>Torticollis/clavicle </a:t>
            </a:r>
            <a:r>
              <a:rPr lang="en-US" sz="2000" dirty="0" err="1" smtClean="0"/>
              <a:t>fx</a:t>
            </a:r>
            <a:r>
              <a:rPr lang="en-US" sz="2000" dirty="0" smtClean="0"/>
              <a:t>/infant facial trauma</a:t>
            </a:r>
          </a:p>
          <a:p>
            <a:pPr lvl="1" eaLnBrk="1" hangingPunct="1">
              <a:defRPr/>
            </a:pPr>
            <a:r>
              <a:rPr lang="en-US" sz="2000" dirty="0" smtClean="0"/>
              <a:t>Prematurity/low tone/sleepiness</a:t>
            </a:r>
          </a:p>
          <a:p>
            <a:pPr lvl="1" eaLnBrk="1" hangingPunct="1">
              <a:defRPr/>
            </a:pPr>
            <a:r>
              <a:rPr lang="en-US" sz="2000" dirty="0" smtClean="0"/>
              <a:t>Flat broad nipples</a:t>
            </a:r>
          </a:p>
          <a:p>
            <a:pPr lvl="1" eaLnBrk="1" hangingPunct="1">
              <a:defRPr/>
            </a:pPr>
            <a:r>
              <a:rPr lang="en-US" sz="2000" dirty="0" smtClean="0"/>
              <a:t>Engorgement</a:t>
            </a:r>
          </a:p>
          <a:p>
            <a:pPr lvl="1" eaLnBrk="1" hangingPunct="1">
              <a:defRPr/>
            </a:pPr>
            <a:r>
              <a:rPr lang="en-US" sz="2000" dirty="0" smtClean="0"/>
              <a:t>Maternal limitations with positioning</a:t>
            </a:r>
          </a:p>
          <a:p>
            <a:pPr lvl="1" eaLnBrk="1" hangingPunct="1">
              <a:defRPr/>
            </a:pPr>
            <a:r>
              <a:rPr lang="en-US" sz="2000" dirty="0" smtClean="0"/>
              <a:t>Overactive letdown/slow flow</a:t>
            </a:r>
          </a:p>
          <a:p>
            <a:pPr lvl="1" eaLnBrk="1" hangingPunct="1">
              <a:defRPr/>
            </a:pPr>
            <a:r>
              <a:rPr lang="en-US" sz="2000" dirty="0" smtClean="0"/>
              <a:t>Nutritive </a:t>
            </a:r>
            <a:r>
              <a:rPr lang="en-US" sz="2000" dirty="0" err="1" smtClean="0"/>
              <a:t>vs</a:t>
            </a:r>
            <a:r>
              <a:rPr lang="en-US" sz="2000" dirty="0" smtClean="0"/>
              <a:t> nonnutritive suck</a:t>
            </a:r>
          </a:p>
          <a:p>
            <a:pPr lvl="1" eaLnBrk="1" hangingPunct="1">
              <a:defRPr/>
            </a:pPr>
            <a:r>
              <a:rPr lang="en-US" sz="2000" dirty="0" smtClean="0"/>
              <a:t>Oral defensiveness</a:t>
            </a:r>
            <a:r>
              <a:rPr lang="en-US" sz="2000" b="1" dirty="0" smtClean="0"/>
              <a:t>,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tight lingual frenulum</a:t>
            </a:r>
            <a:r>
              <a:rPr lang="en-US" sz="2000" dirty="0" smtClean="0"/>
              <a:t>, </a:t>
            </a:r>
            <a:r>
              <a:rPr lang="en-US" sz="2000" dirty="0" err="1" smtClean="0"/>
              <a:t>oromotor</a:t>
            </a:r>
            <a:r>
              <a:rPr lang="en-US" sz="2000" dirty="0" smtClean="0"/>
              <a:t> dysfunction</a:t>
            </a:r>
          </a:p>
          <a:p>
            <a:pPr lvl="1" eaLnBrk="1" hangingPunct="1">
              <a:defRPr/>
            </a:pPr>
            <a:r>
              <a:rPr lang="en-US" sz="2000" dirty="0" smtClean="0"/>
              <a:t>ETC…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6613" y="1600200"/>
            <a:ext cx="4116387" cy="5105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>Strategies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Change positions, treat pain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Supplement with SNS, or PC with bottle, limit time at breast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Pump before nursing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Aid in positioning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Nipple shield to manage flow, change in positioning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Train with bottle or finger feeding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Clip lingual frenulum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Speech therapy </a:t>
            </a:r>
            <a:r>
              <a:rPr lang="en-US" sz="2000" dirty="0" err="1" smtClean="0"/>
              <a:t>eval</a:t>
            </a: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53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105400"/>
            <a:ext cx="55386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latin typeface="Comic Sans MS" pitchFamily="66" charset="0"/>
              </a:rPr>
              <a:t>Acute Mastitis</a:t>
            </a:r>
            <a:endParaRPr lang="en-US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Acute Mastitis Symptoms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‘Flu’- with myalgias, headache, fever, nausea</a:t>
            </a:r>
          </a:p>
          <a:p>
            <a:pPr eaLnBrk="1" hangingPunct="1"/>
            <a:r>
              <a:rPr lang="en-US" smtClean="0"/>
              <a:t>Early on minimal breast pain and redness, which progresses over time.</a:t>
            </a:r>
          </a:p>
          <a:p>
            <a:pPr eaLnBrk="1" hangingPunct="1"/>
            <a:r>
              <a:rPr lang="en-US" smtClean="0"/>
              <a:t>Breast becomes swollen, indurated, red, and very tender</a:t>
            </a:r>
          </a:p>
          <a:p>
            <a:pPr eaLnBrk="1" hangingPunct="1"/>
            <a:r>
              <a:rPr lang="en-US" smtClean="0"/>
              <a:t>Nipples may have open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Acute Mastitis-Risk Factors</a:t>
            </a:r>
            <a:br>
              <a:rPr lang="en-US" smtClean="0"/>
            </a:br>
            <a:r>
              <a:rPr lang="en-US" sz="2400" smtClean="0"/>
              <a:t>NEJM April 2, 2003 p.1609-1612</a:t>
            </a:r>
            <a:endParaRPr lang="en-US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752600"/>
            <a:ext cx="8763000" cy="4343400"/>
          </a:xfrm>
        </p:spPr>
        <p:txBody>
          <a:bodyPr/>
          <a:lstStyle/>
          <a:p>
            <a:pPr eaLnBrk="1" hangingPunct="1"/>
            <a:r>
              <a:rPr lang="en-US" dirty="0" smtClean="0"/>
              <a:t>Less than 3 months postpartum</a:t>
            </a:r>
          </a:p>
          <a:p>
            <a:pPr eaLnBrk="1" hangingPunct="1"/>
            <a:r>
              <a:rPr lang="en-US" dirty="0" err="1" smtClean="0"/>
              <a:t>Primiparity</a:t>
            </a:r>
            <a:endParaRPr lang="en-US" dirty="0" smtClean="0"/>
          </a:p>
          <a:p>
            <a:pPr eaLnBrk="1" hangingPunct="1"/>
            <a:r>
              <a:rPr lang="en-US" dirty="0" smtClean="0"/>
              <a:t>Stress</a:t>
            </a:r>
          </a:p>
          <a:p>
            <a:pPr eaLnBrk="1" hangingPunct="1"/>
            <a:r>
              <a:rPr lang="en-US" dirty="0" smtClean="0"/>
              <a:t>Incomplete emptying</a:t>
            </a:r>
          </a:p>
          <a:p>
            <a:pPr eaLnBrk="1" hangingPunct="1"/>
            <a:r>
              <a:rPr lang="en-US" dirty="0" smtClean="0"/>
              <a:t>Abundant milk supply</a:t>
            </a:r>
          </a:p>
          <a:p>
            <a:pPr eaLnBrk="1" hangingPunct="1"/>
            <a:r>
              <a:rPr lang="en-US" dirty="0" smtClean="0"/>
              <a:t>History of mastitis with previous children</a:t>
            </a:r>
          </a:p>
          <a:p>
            <a:pPr eaLnBrk="1" hangingPunct="1"/>
            <a:r>
              <a:rPr lang="en-US" dirty="0" smtClean="0"/>
              <a:t>Nasal carriage of Staph </a:t>
            </a:r>
            <a:r>
              <a:rPr lang="en-US" dirty="0" err="1" smtClean="0"/>
              <a:t>Aureus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Acute Mastitis</a:t>
            </a:r>
            <a:br>
              <a:rPr lang="en-US" smtClean="0"/>
            </a:br>
            <a:r>
              <a:rPr lang="en-US" sz="2400" smtClean="0"/>
              <a:t>NEJM April 2, 2003 p.1609-1612</a:t>
            </a:r>
            <a:endParaRPr lang="en-US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8-19% of women have recurrent episodes of mastitis</a:t>
            </a:r>
          </a:p>
          <a:p>
            <a:pPr eaLnBrk="1" hangingPunct="1"/>
            <a:r>
              <a:rPr lang="en-US" smtClean="0"/>
              <a:t>5-10% of women with mastitis may go onto abscess formation</a:t>
            </a:r>
          </a:p>
          <a:p>
            <a:pPr eaLnBrk="1" hangingPunct="1"/>
            <a:r>
              <a:rPr lang="en-US" smtClean="0"/>
              <a:t>3% of moms with mastitis go to on abscess (Amir, Australia)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Mastitis Treatment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Collect a </a:t>
            </a:r>
            <a:r>
              <a:rPr lang="en-US" sz="2800" dirty="0" err="1" smtClean="0"/>
              <a:t>breastmilk</a:t>
            </a:r>
            <a:r>
              <a:rPr lang="en-US" sz="2800" dirty="0" smtClean="0"/>
              <a:t> culture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R/O MRSA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Rest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M</a:t>
            </a:r>
            <a:r>
              <a:rPr lang="en-US" sz="2800" dirty="0" smtClean="0"/>
              <a:t>oist heat frequently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D</a:t>
            </a:r>
            <a:r>
              <a:rPr lang="en-US" sz="2800" dirty="0" smtClean="0"/>
              <a:t>rain breasts well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Hydrate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Antibiotics that are anti-staph are necessary-high dose </a:t>
            </a:r>
            <a:r>
              <a:rPr lang="en-US" sz="2800" dirty="0" err="1" smtClean="0"/>
              <a:t>diclox</a:t>
            </a:r>
            <a:r>
              <a:rPr lang="en-US" sz="2800" dirty="0" smtClean="0"/>
              <a:t>, </a:t>
            </a:r>
            <a:r>
              <a:rPr lang="en-US" sz="2800" dirty="0" err="1" smtClean="0"/>
              <a:t>clinda</a:t>
            </a:r>
            <a:r>
              <a:rPr lang="en-US" sz="2800" dirty="0" smtClean="0"/>
              <a:t>, </a:t>
            </a:r>
            <a:r>
              <a:rPr lang="en-US" sz="2800" dirty="0" err="1" smtClean="0"/>
              <a:t>cephalex</a:t>
            </a:r>
            <a:r>
              <a:rPr lang="en-US" sz="2800" dirty="0" smtClean="0"/>
              <a:t>, </a:t>
            </a:r>
            <a:r>
              <a:rPr lang="en-US" sz="2800" dirty="0" err="1" smtClean="0"/>
              <a:t>augmentin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Anti-inflammatories to decrease pain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 ibuprofen is best</a:t>
            </a:r>
          </a:p>
          <a:p>
            <a:pPr>
              <a:lnSpc>
                <a:spcPct val="90000"/>
              </a:lnSpc>
            </a:pPr>
            <a:r>
              <a:rPr lang="en-US" sz="3000" dirty="0" smtClean="0"/>
              <a:t>Probiotic </a:t>
            </a:r>
            <a:r>
              <a:rPr lang="en-US" sz="3000" dirty="0"/>
              <a:t>with lactobacillus </a:t>
            </a:r>
            <a:r>
              <a:rPr lang="en-US" sz="3000" dirty="0" err="1"/>
              <a:t>salivarius</a:t>
            </a:r>
            <a:endParaRPr lang="en-US" sz="3000" dirty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Describe </a:t>
            </a:r>
          </a:p>
          <a:p>
            <a:pPr lvl="1"/>
            <a:r>
              <a:rPr lang="en-US" dirty="0" smtClean="0"/>
              <a:t>3 </a:t>
            </a:r>
            <a:r>
              <a:rPr lang="en-US" dirty="0"/>
              <a:t>ways to prevent sore nipples due to inappropriate latch and suck</a:t>
            </a:r>
          </a:p>
          <a:p>
            <a:pPr lvl="1"/>
            <a:r>
              <a:rPr lang="en-US" dirty="0" smtClean="0"/>
              <a:t>3 </a:t>
            </a:r>
            <a:r>
              <a:rPr lang="en-US" dirty="0"/>
              <a:t>main pieces of advice to give moms who call with cracked sore nipples</a:t>
            </a:r>
            <a:endParaRPr lang="en-US" dirty="0" smtClean="0"/>
          </a:p>
          <a:p>
            <a:pPr lvl="1"/>
            <a:r>
              <a:rPr lang="en-US" dirty="0" smtClean="0"/>
              <a:t>3 instructions typically given to moms with acute mastitis.</a:t>
            </a:r>
          </a:p>
          <a:p>
            <a:pPr lvl="1"/>
            <a:r>
              <a:rPr lang="en-US" dirty="0" smtClean="0"/>
              <a:t>How to advise moms who might have shingles or herpes on a breast.</a:t>
            </a:r>
          </a:p>
          <a:p>
            <a:pPr lvl="1"/>
            <a:r>
              <a:rPr lang="en-US" dirty="0" smtClean="0"/>
              <a:t>Typical advice given to moms with a plugged duct.</a:t>
            </a:r>
          </a:p>
          <a:p>
            <a:pPr lvl="1"/>
            <a:r>
              <a:rPr lang="en-US" dirty="0" smtClean="0"/>
              <a:t>How to identify and advise care of vasospasm.</a:t>
            </a:r>
          </a:p>
          <a:p>
            <a:pPr lvl="1"/>
            <a:r>
              <a:rPr lang="en-US" dirty="0" smtClean="0"/>
              <a:t>Initial advice in the care of nipple dermatitis.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37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Abscesses during Lactation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Require drainage or I&amp;D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Continue antibiotics, rely on culture results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Keep breast well-drained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Baby may nurse if milk is not purulent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Sore Nipples and Breasts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828800"/>
            <a:ext cx="73914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/>
              <a:t>Causes: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1)     </a:t>
            </a:r>
            <a:r>
              <a:rPr lang="en-US" sz="2400" b="1" dirty="0" smtClean="0">
                <a:cs typeface="Times New Roman" charset="0"/>
              </a:rPr>
              <a:t>Improper positioning and latch (#1 cause)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2)     Atypical suck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3)     Trauma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4)     Breast/nipple infections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5)     Noninfectious dermatitis of the nipple and  			areola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6)     Poor letdown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7)     Pregnancy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8)     Vasospasm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zoid 4"/>
          <p:cNvSpPr/>
          <p:nvPr/>
        </p:nvSpPr>
        <p:spPr bwMode="auto">
          <a:xfrm>
            <a:off x="1828800" y="3581400"/>
            <a:ext cx="2971800" cy="2892425"/>
          </a:xfrm>
          <a:prstGeom prst="trapezoid">
            <a:avLst/>
          </a:prstGeom>
          <a:solidFill>
            <a:schemeClr val="accent1">
              <a:alpha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Infection</a:t>
            </a:r>
          </a:p>
          <a:p>
            <a:pPr>
              <a:defRPr/>
            </a:pPr>
            <a:r>
              <a:rPr lang="en-US" dirty="0"/>
              <a:t>     </a:t>
            </a:r>
            <a:endParaRPr lang="en-US" sz="2400" dirty="0"/>
          </a:p>
        </p:txBody>
      </p:sp>
      <p:sp>
        <p:nvSpPr>
          <p:cNvPr id="10243" name="Explosion 2 3"/>
          <p:cNvSpPr>
            <a:spLocks noChangeArrowheads="1"/>
          </p:cNvSpPr>
          <p:nvPr/>
        </p:nvSpPr>
        <p:spPr bwMode="auto">
          <a:xfrm>
            <a:off x="2590800" y="685800"/>
            <a:ext cx="4495800" cy="4343400"/>
          </a:xfrm>
          <a:prstGeom prst="irregularSeal2">
            <a:avLst/>
          </a:prstGeom>
          <a:solidFill>
            <a:schemeClr val="accent1">
              <a:alpha val="63136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2400"/>
              <a:t>  </a:t>
            </a:r>
          </a:p>
        </p:txBody>
      </p:sp>
      <p:sp>
        <p:nvSpPr>
          <p:cNvPr id="10244" name="Isosceles Triangle 5"/>
          <p:cNvSpPr>
            <a:spLocks noChangeArrowheads="1"/>
          </p:cNvSpPr>
          <p:nvPr/>
        </p:nvSpPr>
        <p:spPr bwMode="auto">
          <a:xfrm>
            <a:off x="1143000" y="533400"/>
            <a:ext cx="2819400" cy="3657600"/>
          </a:xfrm>
          <a:prstGeom prst="triangle">
            <a:avLst>
              <a:gd name="adj" fmla="val 50000"/>
            </a:avLst>
          </a:prstGeom>
          <a:solidFill>
            <a:schemeClr val="accent1">
              <a:alpha val="50195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  <a:p>
            <a:r>
              <a:rPr lang="en-US" sz="2000"/>
              <a:t>Dermatitis</a:t>
            </a:r>
          </a:p>
        </p:txBody>
      </p:sp>
      <p:sp>
        <p:nvSpPr>
          <p:cNvPr id="10245" name="Oval 6"/>
          <p:cNvSpPr>
            <a:spLocks noChangeArrowheads="1"/>
          </p:cNvSpPr>
          <p:nvPr/>
        </p:nvSpPr>
        <p:spPr bwMode="auto">
          <a:xfrm>
            <a:off x="2362200" y="3505200"/>
            <a:ext cx="5410200" cy="2057400"/>
          </a:xfrm>
          <a:prstGeom prst="ellipse">
            <a:avLst/>
          </a:prstGeom>
          <a:solidFill>
            <a:schemeClr val="accent1">
              <a:alpha val="4196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r>
              <a:rPr lang="en-US"/>
              <a:t>                                  </a:t>
            </a:r>
            <a:endParaRPr lang="en-US" sz="2000"/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5181600" y="4495800"/>
            <a:ext cx="2211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/>
              <a:t>Vasospasm</a:t>
            </a:r>
          </a:p>
        </p:txBody>
      </p:sp>
      <p:sp>
        <p:nvSpPr>
          <p:cNvPr id="10247" name="TextBox 8"/>
          <p:cNvSpPr txBox="1">
            <a:spLocks noChangeArrowheads="1"/>
          </p:cNvSpPr>
          <p:nvPr/>
        </p:nvSpPr>
        <p:spPr bwMode="auto">
          <a:xfrm>
            <a:off x="4038600" y="2133600"/>
            <a:ext cx="1981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/>
              <a:t>Latch and Suck </a:t>
            </a:r>
          </a:p>
          <a:p>
            <a:r>
              <a:rPr lang="en-US" sz="2800"/>
              <a:t>Trauma</a:t>
            </a:r>
          </a:p>
        </p:txBody>
      </p:sp>
      <p:sp>
        <p:nvSpPr>
          <p:cNvPr id="10" name="5-Point Star 9"/>
          <p:cNvSpPr/>
          <p:nvPr/>
        </p:nvSpPr>
        <p:spPr bwMode="auto">
          <a:xfrm>
            <a:off x="3505200" y="3657600"/>
            <a:ext cx="381000" cy="533400"/>
          </a:xfrm>
          <a:prstGeom prst="star5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cxnSp>
        <p:nvCxnSpPr>
          <p:cNvPr id="10249" name="Straight Arrow Connector 11"/>
          <p:cNvCxnSpPr>
            <a:cxnSpLocks noChangeShapeType="1"/>
          </p:cNvCxnSpPr>
          <p:nvPr/>
        </p:nvCxnSpPr>
        <p:spPr bwMode="auto">
          <a:xfrm flipV="1">
            <a:off x="1219200" y="4038600"/>
            <a:ext cx="2362200" cy="1066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0" name="TextBox 12"/>
          <p:cNvSpPr txBox="1">
            <a:spLocks noChangeArrowheads="1"/>
          </p:cNvSpPr>
          <p:nvPr/>
        </p:nvSpPr>
        <p:spPr bwMode="auto">
          <a:xfrm>
            <a:off x="381000" y="5029200"/>
            <a:ext cx="1497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/>
              <a:t>You are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u="none" dirty="0" smtClean="0"/>
              <a:t>Breast Pain- Yeast or Bacterial? </a:t>
            </a:r>
            <a:endParaRPr lang="en-US" u="none" dirty="0"/>
          </a:p>
        </p:txBody>
      </p:sp>
      <p:pic>
        <p:nvPicPr>
          <p:cNvPr id="38915" name="Picture 6" descr="RedNipp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4230688" cy="282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6" descr="Breas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283845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oral-yeast-bab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4038600" cy="2706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Typical Clinical Scenario</a:t>
            </a:r>
            <a:br>
              <a:rPr lang="en-US" dirty="0" smtClean="0"/>
            </a:br>
            <a:r>
              <a:rPr lang="en-US" dirty="0" smtClean="0"/>
              <a:t> about Yeast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 calls, her 10 week old was recently diagnosed with thrush. She is noticing a burning/itchy sensation to her nipples, and would like to have something for the yeast infection of her nipples.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7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/>
              <a:t>‘Yeast’ Infections of the Nipple </a:t>
            </a:r>
            <a:br>
              <a:rPr lang="en-US" sz="4000" dirty="0" smtClean="0"/>
            </a:br>
            <a:r>
              <a:rPr lang="en-US" sz="4000" dirty="0" smtClean="0"/>
              <a:t>and Breast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Typical </a:t>
            </a:r>
            <a:r>
              <a:rPr lang="en-US" dirty="0" err="1" smtClean="0"/>
              <a:t>sx</a:t>
            </a: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Burning, itching, ‘shards of glass’, sharp shooting pain, redness of nipples</a:t>
            </a:r>
          </a:p>
          <a:p>
            <a:pPr eaLnBrk="1" hangingPunct="1">
              <a:defRPr/>
            </a:pPr>
            <a:r>
              <a:rPr lang="en-US" dirty="0" smtClean="0"/>
              <a:t>Classic risks</a:t>
            </a:r>
          </a:p>
          <a:p>
            <a:pPr lvl="1" eaLnBrk="1" hangingPunct="1">
              <a:defRPr/>
            </a:pPr>
            <a:r>
              <a:rPr lang="en-US" dirty="0" smtClean="0"/>
              <a:t>Infant oral thrush, mat antibiotics, DM, steroids</a:t>
            </a:r>
          </a:p>
          <a:p>
            <a:pPr eaLnBrk="1" hangingPunct="1">
              <a:defRPr/>
            </a:pPr>
            <a:r>
              <a:rPr lang="en-US" dirty="0" smtClean="0"/>
              <a:t>Too often empirically treated by phone</a:t>
            </a:r>
          </a:p>
          <a:p>
            <a:pPr eaLnBrk="1" hangingPunct="1">
              <a:defRPr/>
            </a:pPr>
            <a:r>
              <a:rPr lang="en-US" dirty="0" smtClean="0"/>
              <a:t>Very little evidence available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treat for Yeast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Nipples should look red, possibly white discharge</a:t>
            </a:r>
          </a:p>
          <a:p>
            <a:pPr lvl="1"/>
            <a:r>
              <a:rPr lang="en-US" dirty="0" smtClean="0"/>
              <a:t>Nipples also hurt</a:t>
            </a:r>
          </a:p>
          <a:p>
            <a:r>
              <a:rPr lang="en-US" dirty="0" smtClean="0"/>
              <a:t>Infant has known oral thrush</a:t>
            </a:r>
          </a:p>
          <a:p>
            <a:r>
              <a:rPr lang="en-US" dirty="0" smtClean="0"/>
              <a:t>If nipples don’t look red, refer for evaluation before assuming thrush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 for Maternal Thrush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Topical nystatin ointment or </a:t>
            </a:r>
            <a:r>
              <a:rPr lang="en-US" dirty="0" err="1" smtClean="0"/>
              <a:t>clotrimazole</a:t>
            </a:r>
            <a:r>
              <a:rPr lang="en-US" dirty="0" smtClean="0"/>
              <a:t> ointment for mild </a:t>
            </a:r>
            <a:r>
              <a:rPr lang="en-US" dirty="0" err="1" smtClean="0"/>
              <a:t>sx</a:t>
            </a:r>
            <a:endParaRPr lang="en-US" dirty="0" smtClean="0"/>
          </a:p>
          <a:p>
            <a:pPr lvl="1"/>
            <a:r>
              <a:rPr lang="en-US" dirty="0" smtClean="0"/>
              <a:t>No need to take off before nursing.</a:t>
            </a:r>
          </a:p>
          <a:p>
            <a:r>
              <a:rPr lang="en-US" dirty="0" smtClean="0"/>
              <a:t>Fluconazole 200mg daily for mod </a:t>
            </a:r>
            <a:r>
              <a:rPr lang="en-US" dirty="0" err="1" smtClean="0"/>
              <a:t>sx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8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Anne\Images\RedNip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81063"/>
            <a:ext cx="7620000" cy="509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62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Sore Nipples and Breasts have nothing to do with: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Having to ‘toughen up’</a:t>
            </a:r>
          </a:p>
          <a:p>
            <a:pPr eaLnBrk="1" hangingPunct="1"/>
            <a:r>
              <a:rPr lang="en-US" dirty="0" smtClean="0"/>
              <a:t>The baby having a strong suck</a:t>
            </a:r>
          </a:p>
          <a:p>
            <a:pPr eaLnBrk="1" hangingPunct="1"/>
            <a:r>
              <a:rPr lang="en-US" dirty="0" smtClean="0"/>
              <a:t>Nursing the baby too much or too long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Infant Treatment of Thrush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Oral </a:t>
            </a:r>
            <a:r>
              <a:rPr lang="en-US" dirty="0" err="1" smtClean="0"/>
              <a:t>nystatin</a:t>
            </a:r>
            <a:r>
              <a:rPr lang="en-US" dirty="0" smtClean="0"/>
              <a:t>- 1-2 ml each cheek </a:t>
            </a:r>
            <a:r>
              <a:rPr lang="en-US" dirty="0" err="1" smtClean="0"/>
              <a:t>qid</a:t>
            </a:r>
            <a:endParaRPr lang="en-US" dirty="0" smtClean="0"/>
          </a:p>
          <a:p>
            <a:r>
              <a:rPr lang="en-US" dirty="0" smtClean="0"/>
              <a:t>Oral fluconazole 6mg/kg load, then 3mg/kg once a day for 7-14 days</a:t>
            </a:r>
          </a:p>
          <a:p>
            <a:r>
              <a:rPr lang="en-US" dirty="0" smtClean="0"/>
              <a:t>Gentian Violet- 1 treatment every 3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200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Gentian Violet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1"/>
            <a:ext cx="3556438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Used fairly often at 0.5-1% solution every 3 days until thrush gone</a:t>
            </a:r>
          </a:p>
          <a:p>
            <a:pPr eaLnBrk="1" hangingPunct="1">
              <a:defRPr/>
            </a:pPr>
            <a:r>
              <a:rPr lang="en-US" sz="2400" dirty="0" smtClean="0"/>
              <a:t>Can cause oral ulcerations if used </a:t>
            </a:r>
            <a:r>
              <a:rPr lang="en-US" sz="2400" smtClean="0"/>
              <a:t>more often</a:t>
            </a:r>
            <a:endParaRPr 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/>
          <a:stretch/>
        </p:blipFill>
        <p:spPr>
          <a:xfrm>
            <a:off x="3866188" y="76200"/>
            <a:ext cx="5201612" cy="63246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Sx</a:t>
            </a:r>
            <a:r>
              <a:rPr lang="en-US" dirty="0" smtClean="0"/>
              <a:t> of </a:t>
            </a:r>
            <a:r>
              <a:rPr lang="en-US" dirty="0" err="1" smtClean="0"/>
              <a:t>Subacute</a:t>
            </a:r>
            <a:r>
              <a:rPr lang="en-US" dirty="0" smtClean="0"/>
              <a:t> Mastitis or Bacterial Lactiferous Duct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Nipples are tender and latch hurts</a:t>
            </a:r>
          </a:p>
          <a:p>
            <a:r>
              <a:rPr lang="en-US" dirty="0" smtClean="0"/>
              <a:t>Deep breast pain after feeding</a:t>
            </a:r>
          </a:p>
          <a:p>
            <a:pPr lvl="1"/>
            <a:r>
              <a:rPr lang="en-US" dirty="0" smtClean="0"/>
              <a:t>Often considered ‘yeast’</a:t>
            </a:r>
          </a:p>
          <a:p>
            <a:r>
              <a:rPr lang="en-US" dirty="0" smtClean="0"/>
              <a:t>Breasts feel tender</a:t>
            </a:r>
          </a:p>
          <a:p>
            <a:r>
              <a:rPr lang="en-US" dirty="0" smtClean="0"/>
              <a:t>Intermittent sharp shooting pains in the nipples and breasts</a:t>
            </a:r>
          </a:p>
          <a:p>
            <a:r>
              <a:rPr lang="en-US" dirty="0" smtClean="0"/>
              <a:t>Recurrent plugged ducts</a:t>
            </a:r>
          </a:p>
          <a:p>
            <a:r>
              <a:rPr lang="en-US" dirty="0" smtClean="0"/>
              <a:t>Nipples look fine or have yellowish scabs at the tips.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9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Often thought to be yeast</a:t>
            </a:r>
          </a:p>
          <a:p>
            <a:r>
              <a:rPr lang="en-US" dirty="0" smtClean="0"/>
              <a:t>This is a bacterial-overgrowth situation.</a:t>
            </a:r>
          </a:p>
          <a:p>
            <a:r>
              <a:rPr lang="en-US" dirty="0" smtClean="0"/>
              <a:t>Need an exam and breastmilk culture.</a:t>
            </a:r>
          </a:p>
          <a:p>
            <a:pPr lvl="1"/>
            <a:r>
              <a:rPr lang="en-US" dirty="0" smtClean="0"/>
              <a:t>Typical isolate is </a:t>
            </a:r>
            <a:r>
              <a:rPr lang="en-US" dirty="0" err="1" smtClean="0"/>
              <a:t>coag</a:t>
            </a:r>
            <a:r>
              <a:rPr lang="en-US" dirty="0" smtClean="0"/>
              <a:t> </a:t>
            </a:r>
            <a:r>
              <a:rPr lang="en-US" dirty="0" err="1" smtClean="0"/>
              <a:t>neg</a:t>
            </a:r>
            <a:r>
              <a:rPr lang="en-US" dirty="0" smtClean="0"/>
              <a:t> staph</a:t>
            </a:r>
          </a:p>
          <a:p>
            <a:r>
              <a:rPr lang="en-US" dirty="0" smtClean="0"/>
              <a:t>Reduce oversupply if present</a:t>
            </a:r>
          </a:p>
          <a:p>
            <a:r>
              <a:rPr lang="en-US" dirty="0" smtClean="0"/>
              <a:t>Possible prolonged course of antibiotics</a:t>
            </a:r>
          </a:p>
          <a:p>
            <a:pPr lvl="1"/>
            <a:r>
              <a:rPr lang="en-US" dirty="0" smtClean="0"/>
              <a:t>Sulfa, clindamycin, erythromycin, occasionally +sensitive to </a:t>
            </a:r>
            <a:r>
              <a:rPr lang="en-US" dirty="0" err="1" smtClean="0"/>
              <a:t>oxacillin</a:t>
            </a:r>
            <a:r>
              <a:rPr lang="en-US" dirty="0" smtClean="0"/>
              <a:t> (</a:t>
            </a:r>
            <a:r>
              <a:rPr lang="en-US" dirty="0" err="1" smtClean="0"/>
              <a:t>diclox</a:t>
            </a:r>
            <a:r>
              <a:rPr lang="en-US" dirty="0" smtClean="0"/>
              <a:t>, cephalexin, </a:t>
            </a:r>
            <a:r>
              <a:rPr lang="en-US" dirty="0" err="1" smtClean="0"/>
              <a:t>augmentin</a:t>
            </a:r>
            <a:r>
              <a:rPr lang="en-US" dirty="0" smtClean="0"/>
              <a:t>)</a:t>
            </a:r>
          </a:p>
          <a:p>
            <a:r>
              <a:rPr lang="en-US" dirty="0" smtClean="0"/>
              <a:t>Probiotic with lactobacillus </a:t>
            </a:r>
            <a:r>
              <a:rPr lang="en-US" dirty="0" err="1" smtClean="0"/>
              <a:t>salivarius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Viral infections</a:t>
            </a:r>
          </a:p>
          <a:p>
            <a:pPr lvl="1"/>
            <a:r>
              <a:rPr lang="en-US" dirty="0" smtClean="0"/>
              <a:t>Shingles</a:t>
            </a:r>
          </a:p>
          <a:p>
            <a:pPr lvl="1"/>
            <a:r>
              <a:rPr lang="en-US" dirty="0" smtClean="0"/>
              <a:t>Herpes simplex</a:t>
            </a:r>
          </a:p>
          <a:p>
            <a:r>
              <a:rPr lang="en-US" dirty="0" smtClean="0"/>
              <a:t>Vasospasm</a:t>
            </a:r>
          </a:p>
          <a:p>
            <a:r>
              <a:rPr lang="en-US" dirty="0" smtClean="0"/>
              <a:t>Nipple Dermatitis</a:t>
            </a:r>
          </a:p>
          <a:p>
            <a:r>
              <a:rPr lang="en-US" dirty="0" smtClean="0"/>
              <a:t>Other nipple trauma</a:t>
            </a:r>
          </a:p>
          <a:p>
            <a:r>
              <a:rPr lang="en-US" dirty="0" smtClean="0"/>
              <a:t>Plugged Ducts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2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13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49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Nipple Pain Starts Early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4530725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2400" dirty="0" smtClean="0"/>
              <a:t>11-96% of all women have nipple pain at some point (Blair A. et al </a:t>
            </a:r>
            <a:r>
              <a:rPr lang="en-US" sz="2400" dirty="0" err="1" smtClean="0"/>
              <a:t>Brfeed</a:t>
            </a:r>
            <a:r>
              <a:rPr lang="en-US" sz="2400" dirty="0" smtClean="0"/>
              <a:t> Review  2003)</a:t>
            </a:r>
          </a:p>
          <a:p>
            <a:pPr lvl="1" eaLnBrk="1" hangingPunct="1">
              <a:defRPr/>
            </a:pPr>
            <a:r>
              <a:rPr lang="en-US" sz="2400" dirty="0" smtClean="0"/>
              <a:t>73% of all mothers had mild-mod discomfort by day 3, 27% by day 10. (</a:t>
            </a:r>
            <a:r>
              <a:rPr lang="en-US" sz="2400" dirty="0" err="1" smtClean="0"/>
              <a:t>DeCarvalho</a:t>
            </a:r>
            <a:r>
              <a:rPr lang="en-US" sz="2400" dirty="0" smtClean="0"/>
              <a:t> et al </a:t>
            </a:r>
            <a:r>
              <a:rPr lang="en-US" sz="2400" i="1" dirty="0" smtClean="0"/>
              <a:t>Birth</a:t>
            </a:r>
            <a:r>
              <a:rPr lang="en-US" sz="2400" dirty="0" smtClean="0"/>
              <a:t> 1984)</a:t>
            </a:r>
          </a:p>
          <a:p>
            <a:pPr lvl="1" eaLnBrk="1" hangingPunct="1">
              <a:defRPr/>
            </a:pPr>
            <a:r>
              <a:rPr lang="en-US" sz="2400" dirty="0" smtClean="0"/>
              <a:t>43% with sore nipples at hospital D/C (Oliveira JHL 22(3) 2006)</a:t>
            </a:r>
          </a:p>
          <a:p>
            <a:pPr lvl="1" eaLnBrk="1" hangingPunct="1">
              <a:defRPr/>
            </a:pPr>
            <a:r>
              <a:rPr lang="en-US" sz="2400" dirty="0" smtClean="0"/>
              <a:t>73-76% with sore nipples at 3 days pp, with 19-26% having cracks. (</a:t>
            </a:r>
            <a:r>
              <a:rPr lang="en-US" sz="2400" dirty="0" err="1" smtClean="0"/>
              <a:t>Centuori</a:t>
            </a:r>
            <a:r>
              <a:rPr lang="en-US" sz="2400" dirty="0" smtClean="0"/>
              <a:t> JHL 15(2) 1999)</a:t>
            </a:r>
          </a:p>
          <a:p>
            <a:pPr lvl="1" eaLnBrk="1" hangingPunct="1">
              <a:defRPr/>
            </a:pPr>
            <a:endParaRPr lang="en-US" sz="2400" dirty="0" smtClean="0"/>
          </a:p>
          <a:p>
            <a:pPr lvl="1"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Herpes and Shingles</a:t>
            </a:r>
            <a:br>
              <a:rPr lang="en-US" dirty="0" smtClean="0"/>
            </a:br>
            <a:r>
              <a:rPr lang="en-US" dirty="0" smtClean="0"/>
              <a:t> on the Breast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Shingles- Reactivated Chickenpox</a:t>
            </a:r>
          </a:p>
          <a:p>
            <a:pPr lvl="1"/>
            <a:r>
              <a:rPr lang="en-US" dirty="0" smtClean="0"/>
              <a:t>Lesions can spread chickenpox </a:t>
            </a:r>
          </a:p>
          <a:p>
            <a:pPr lvl="1"/>
            <a:r>
              <a:rPr lang="en-US" dirty="0" smtClean="0"/>
              <a:t>Along a dermatome from back to breast</a:t>
            </a:r>
          </a:p>
          <a:p>
            <a:r>
              <a:rPr lang="en-US" dirty="0" smtClean="0"/>
              <a:t>Herpes Simplex</a:t>
            </a:r>
          </a:p>
          <a:p>
            <a:pPr lvl="1"/>
            <a:r>
              <a:rPr lang="en-US" dirty="0" smtClean="0"/>
              <a:t>Can cause herpes in infant</a:t>
            </a:r>
          </a:p>
          <a:p>
            <a:pPr lvl="1"/>
            <a:r>
              <a:rPr lang="en-US" dirty="0" smtClean="0"/>
              <a:t>Often given to moms from nursing toddler </a:t>
            </a:r>
          </a:p>
          <a:p>
            <a:r>
              <a:rPr lang="en-US" dirty="0" smtClean="0"/>
              <a:t>For both</a:t>
            </a:r>
          </a:p>
          <a:p>
            <a:pPr lvl="1"/>
            <a:r>
              <a:rPr lang="en-US" dirty="0" smtClean="0"/>
              <a:t> avoid direct contact of lesions with baby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p</a:t>
            </a:r>
            <a:r>
              <a:rPr lang="en-US" dirty="0" smtClean="0"/>
              <a:t>ump that side and dump milk</a:t>
            </a:r>
          </a:p>
          <a:p>
            <a:pPr lvl="1"/>
            <a:r>
              <a:rPr lang="en-US" dirty="0" smtClean="0"/>
              <a:t>OK to nurse on the other side</a:t>
            </a:r>
          </a:p>
          <a:p>
            <a:pPr lvl="1"/>
            <a:r>
              <a:rPr lang="en-US" dirty="0" smtClean="0"/>
              <a:t> Keep breast and lesions covered until scabbed over</a:t>
            </a:r>
          </a:p>
          <a:p>
            <a:r>
              <a:rPr lang="en-US" dirty="0" smtClean="0"/>
              <a:t>Antiviral medications are safe with nursing</a:t>
            </a:r>
          </a:p>
        </p:txBody>
      </p:sp>
    </p:spTree>
    <p:extLst>
      <p:ext uri="{BB962C8B-B14F-4D97-AF65-F5344CB8AC3E}">
        <p14:creationId xmlns:p14="http://schemas.microsoft.com/office/powerpoint/2010/main" val="34164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/>
              <a:t>Classic </a:t>
            </a:r>
            <a:r>
              <a:rPr lang="en-US" sz="4000" dirty="0" err="1" smtClean="0"/>
              <a:t>Sx</a:t>
            </a:r>
            <a:r>
              <a:rPr lang="en-US" sz="4000" dirty="0" smtClean="0"/>
              <a:t> and Signs of Vasospasm (</a:t>
            </a:r>
            <a:r>
              <a:rPr lang="en-US" sz="4000" dirty="0" err="1" smtClean="0"/>
              <a:t>Raynauds</a:t>
            </a:r>
            <a:r>
              <a:rPr lang="en-US" sz="4000" dirty="0" smtClean="0"/>
              <a:t>) of the Nipples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Nipple turns pale-blue-red</a:t>
            </a:r>
          </a:p>
          <a:p>
            <a:pPr lvl="1" eaLnBrk="1" hangingPunct="1">
              <a:defRPr/>
            </a:pPr>
            <a:r>
              <a:rPr lang="en-US" dirty="0" smtClean="0"/>
              <a:t>Vasospasm</a:t>
            </a:r>
          </a:p>
          <a:p>
            <a:pPr eaLnBrk="1" hangingPunct="1">
              <a:defRPr/>
            </a:pPr>
            <a:r>
              <a:rPr lang="en-US" dirty="0" smtClean="0"/>
              <a:t>Nipple/ breast pain lasting 5-45 minutes</a:t>
            </a:r>
          </a:p>
          <a:p>
            <a:pPr eaLnBrk="1" hangingPunct="1">
              <a:defRPr/>
            </a:pPr>
            <a:r>
              <a:rPr lang="en-US" dirty="0" smtClean="0"/>
              <a:t>Triggered by cold, suck, pressure</a:t>
            </a:r>
          </a:p>
          <a:p>
            <a:pPr lvl="1" eaLnBrk="1" hangingPunct="1">
              <a:defRPr/>
            </a:pPr>
            <a:r>
              <a:rPr lang="en-US" dirty="0" smtClean="0"/>
              <a:t>Not just associated with feeding</a:t>
            </a:r>
          </a:p>
          <a:p>
            <a:pPr eaLnBrk="1" hangingPunct="1">
              <a:defRPr/>
            </a:pPr>
            <a:r>
              <a:rPr lang="en-US" dirty="0" smtClean="0"/>
              <a:t>Color changes are assoc with pain</a:t>
            </a:r>
          </a:p>
          <a:p>
            <a:pPr lvl="1" eaLnBrk="1" hangingPunct="1"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4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smtClean="0"/>
              <a:t>Primary vs Secondary Vasospasm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Primary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Pain only with vasospasm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Nipples progress to cyanosis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Not always associated with feeding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No other breastfeeding problem identified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Secondary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Vasospasm not clearly associated with pain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000" dirty="0" smtClean="0"/>
              <a:t>Pain is relatively constant, vasospasm comes and goes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Caused by trauma, infection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Usually just blanching, not cyanosis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Vasospasm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Avoid infant biting </a:t>
            </a:r>
          </a:p>
          <a:p>
            <a:r>
              <a:rPr lang="en-US" dirty="0" smtClean="0"/>
              <a:t>Apply heat immediately after nursing</a:t>
            </a:r>
          </a:p>
          <a:p>
            <a:pPr lvl="1"/>
            <a:r>
              <a:rPr lang="en-US" dirty="0" smtClean="0"/>
              <a:t>Heating pad applied after nursing</a:t>
            </a:r>
          </a:p>
          <a:p>
            <a:r>
              <a:rPr lang="en-US" dirty="0" smtClean="0"/>
              <a:t>Keep breasts/nipples warm</a:t>
            </a:r>
          </a:p>
          <a:p>
            <a:r>
              <a:rPr lang="en-US" dirty="0" smtClean="0"/>
              <a:t>Pharmaceutical treatment</a:t>
            </a:r>
          </a:p>
          <a:p>
            <a:pPr lvl="1"/>
            <a:r>
              <a:rPr lang="en-US" dirty="0" err="1" smtClean="0"/>
              <a:t>Nifedipine</a:t>
            </a:r>
            <a:r>
              <a:rPr lang="en-US" dirty="0" smtClean="0"/>
              <a:t>, verapamil</a:t>
            </a:r>
          </a:p>
        </p:txBody>
      </p:sp>
    </p:spTree>
    <p:extLst>
      <p:ext uri="{BB962C8B-B14F-4D97-AF65-F5344CB8AC3E}">
        <p14:creationId xmlns:p14="http://schemas.microsoft.com/office/powerpoint/2010/main" val="327740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609600"/>
            <a:ext cx="4574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Nipple Dermatitis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384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/>
              <a:t>Nipple Dermatitis</a:t>
            </a:r>
            <a:br>
              <a:rPr lang="en-US" sz="4000" dirty="0" smtClean="0"/>
            </a:br>
            <a:endParaRPr lang="en-US" sz="2400" dirty="0" smtClean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dirty="0" smtClean="0"/>
              <a:t>Possible causes</a:t>
            </a:r>
          </a:p>
          <a:p>
            <a:pPr lvl="1">
              <a:defRPr/>
            </a:pPr>
            <a:r>
              <a:rPr lang="en-US" dirty="0" smtClean="0"/>
              <a:t>Allergic reaction</a:t>
            </a:r>
          </a:p>
          <a:p>
            <a:pPr lvl="2">
              <a:defRPr/>
            </a:pPr>
            <a:r>
              <a:rPr lang="en-US" dirty="0" smtClean="0"/>
              <a:t>Infant food or medication</a:t>
            </a:r>
          </a:p>
          <a:p>
            <a:pPr lvl="2">
              <a:defRPr/>
            </a:pPr>
            <a:r>
              <a:rPr lang="en-US" dirty="0" smtClean="0"/>
              <a:t>Laundry detergent in bra</a:t>
            </a:r>
          </a:p>
          <a:p>
            <a:pPr lvl="2">
              <a:defRPr/>
            </a:pPr>
            <a:r>
              <a:rPr lang="en-US" dirty="0" smtClean="0"/>
              <a:t>Material in breast pad</a:t>
            </a:r>
          </a:p>
          <a:p>
            <a:pPr lvl="1">
              <a:defRPr/>
            </a:pPr>
            <a:r>
              <a:rPr lang="en-US" dirty="0" smtClean="0"/>
              <a:t>Chronic Eczema</a:t>
            </a:r>
          </a:p>
          <a:p>
            <a:pPr lvl="1">
              <a:defRPr/>
            </a:pPr>
            <a:r>
              <a:rPr lang="en-US" dirty="0" smtClean="0"/>
              <a:t>Chronic Psoriasis</a:t>
            </a:r>
          </a:p>
          <a:p>
            <a:pPr>
              <a:defRPr/>
            </a:pPr>
            <a:r>
              <a:rPr lang="en-US" dirty="0" smtClean="0"/>
              <a:t>Symptoms</a:t>
            </a:r>
          </a:p>
          <a:p>
            <a:pPr lvl="1">
              <a:defRPr/>
            </a:pPr>
            <a:r>
              <a:rPr lang="en-US" dirty="0" smtClean="0"/>
              <a:t>Itchy and/or painful nipple/areola</a:t>
            </a:r>
          </a:p>
          <a:p>
            <a:pPr lvl="1">
              <a:defRPr/>
            </a:pPr>
            <a:r>
              <a:rPr lang="en-US" dirty="0" smtClean="0"/>
              <a:t>Cracks/scabs, red and </a:t>
            </a:r>
            <a:r>
              <a:rPr lang="en-US" dirty="0" err="1" smtClean="0"/>
              <a:t>inflammed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Oozing of open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 of Nipple Dermatitis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 possible cause of dermatitis</a:t>
            </a:r>
          </a:p>
          <a:p>
            <a:r>
              <a:rPr lang="en-US" dirty="0" smtClean="0"/>
              <a:t>Triamcinolone ointment 3 times a day</a:t>
            </a:r>
          </a:p>
          <a:p>
            <a:pPr lvl="1"/>
            <a:r>
              <a:rPr lang="en-US" dirty="0" smtClean="0"/>
              <a:t>Vaseline at other times</a:t>
            </a:r>
          </a:p>
          <a:p>
            <a:r>
              <a:rPr lang="en-US" dirty="0" smtClean="0"/>
              <a:t>Rule out a bacterial infection </a:t>
            </a:r>
          </a:p>
          <a:p>
            <a:pPr lvl="1"/>
            <a:r>
              <a:rPr lang="en-US" dirty="0" smtClean="0"/>
              <a:t>Nipple culture for a staph infection</a:t>
            </a:r>
          </a:p>
          <a:p>
            <a:pPr lvl="1"/>
            <a:r>
              <a:rPr lang="en-US" dirty="0" smtClean="0"/>
              <a:t>If + staph aureus, treat with oral antibiotics and </a:t>
            </a:r>
            <a:r>
              <a:rPr lang="en-US" dirty="0" err="1" smtClean="0"/>
              <a:t>mupirocin</a:t>
            </a:r>
            <a:r>
              <a:rPr lang="en-US" dirty="0" smtClean="0"/>
              <a:t> ointment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3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Plugged 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Risk factors</a:t>
            </a:r>
          </a:p>
          <a:p>
            <a:pPr lvl="1"/>
            <a:r>
              <a:rPr lang="en-US" dirty="0" smtClean="0"/>
              <a:t>High milk supply</a:t>
            </a:r>
          </a:p>
          <a:p>
            <a:pPr lvl="1"/>
            <a:r>
              <a:rPr lang="en-US" dirty="0" smtClean="0"/>
              <a:t>Returning to work or maternal/infant separation</a:t>
            </a:r>
          </a:p>
          <a:p>
            <a:pPr lvl="1"/>
            <a:r>
              <a:rPr lang="en-US" dirty="0" smtClean="0"/>
              <a:t>Longer duration of sleeping over night</a:t>
            </a:r>
          </a:p>
          <a:p>
            <a:pPr lvl="1"/>
            <a:r>
              <a:rPr lang="en-US" dirty="0" smtClean="0"/>
              <a:t>Irregular feeding pattern</a:t>
            </a:r>
          </a:p>
          <a:p>
            <a:pPr lvl="1"/>
            <a:r>
              <a:rPr lang="en-US" dirty="0" smtClean="0"/>
              <a:t>Restrictive clothing/underwire bra</a:t>
            </a:r>
          </a:p>
          <a:p>
            <a:pPr lvl="1"/>
            <a:r>
              <a:rPr lang="en-US" dirty="0" smtClean="0"/>
              <a:t>Stress, fatigue, poor fluid intake</a:t>
            </a:r>
          </a:p>
          <a:p>
            <a:pPr lvl="1"/>
            <a:r>
              <a:rPr lang="en-US" dirty="0" smtClean="0"/>
              <a:t>Low grade ductal bacterial infection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8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Plugged 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Symptoms</a:t>
            </a:r>
          </a:p>
          <a:p>
            <a:pPr lvl="1"/>
            <a:r>
              <a:rPr lang="en-US" dirty="0" smtClean="0"/>
              <a:t>Tender localized area of fullness and possible lump</a:t>
            </a:r>
          </a:p>
          <a:p>
            <a:pPr lvl="1"/>
            <a:r>
              <a:rPr lang="en-US" dirty="0" smtClean="0"/>
              <a:t>Pain radiates to/from the nipple during nursing</a:t>
            </a:r>
          </a:p>
          <a:p>
            <a:pPr lvl="1"/>
            <a:r>
              <a:rPr lang="en-US" dirty="0" smtClean="0"/>
              <a:t>No breast redness or fever</a:t>
            </a:r>
          </a:p>
          <a:p>
            <a:pPr lvl="1"/>
            <a:r>
              <a:rPr lang="en-US" dirty="0" smtClean="0"/>
              <a:t>Lower supply/breast does not fully drain</a:t>
            </a:r>
          </a:p>
        </p:txBody>
      </p:sp>
    </p:spTree>
    <p:extLst>
      <p:ext uri="{BB962C8B-B14F-4D97-AF65-F5344CB8AC3E}">
        <p14:creationId xmlns:p14="http://schemas.microsoft.com/office/powerpoint/2010/main" val="25930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Sore Nipples and Breasts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924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/>
              <a:t>Causes: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1)     </a:t>
            </a:r>
            <a:r>
              <a:rPr lang="en-US" sz="2400" b="1" dirty="0" smtClean="0">
                <a:cs typeface="Times New Roman" charset="0"/>
              </a:rPr>
              <a:t>Improper positioning and latch (#1 cause)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2)     Atypical suck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3)     Trauma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4)     Breast/nipple infections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5)     Noninfectious dermatitis of the nipple and  			areola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6)     Poor letdown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7)     Pregnancy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cs typeface="Times New Roman" charset="0"/>
              </a:rPr>
              <a:t>8)     Vasospasm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368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Plugged 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Rest</a:t>
            </a:r>
          </a:p>
          <a:p>
            <a:pPr lvl="1"/>
            <a:r>
              <a:rPr lang="en-US" dirty="0" smtClean="0"/>
              <a:t>Frequent and complete drainage of the breast</a:t>
            </a:r>
          </a:p>
          <a:p>
            <a:pPr lvl="1"/>
            <a:r>
              <a:rPr lang="en-US" dirty="0" smtClean="0"/>
              <a:t>Heat and massage to drain the area</a:t>
            </a:r>
          </a:p>
          <a:p>
            <a:pPr lvl="1"/>
            <a:r>
              <a:rPr lang="en-US" dirty="0" smtClean="0"/>
              <a:t>Vary nursing positions</a:t>
            </a:r>
          </a:p>
          <a:p>
            <a:pPr lvl="1"/>
            <a:r>
              <a:rPr lang="en-US" dirty="0" smtClean="0"/>
              <a:t>If the lump does not resolve in 48 hours, consider an ultrasound</a:t>
            </a:r>
          </a:p>
          <a:p>
            <a:pPr lvl="1"/>
            <a:r>
              <a:rPr lang="en-US" b="1" dirty="0" smtClean="0">
                <a:solidFill>
                  <a:srgbClr val="FFFF00"/>
                </a:solidFill>
              </a:rPr>
              <a:t>A ‘plug’ that lasts more than 48 hours should not be considered a plug!</a:t>
            </a:r>
          </a:p>
          <a:p>
            <a:pPr lvl="1"/>
            <a:r>
              <a:rPr lang="en-US" dirty="0" smtClean="0"/>
              <a:t>Lecithin 1200mg twice a day for recurrence</a:t>
            </a:r>
          </a:p>
        </p:txBody>
      </p:sp>
    </p:spTree>
    <p:extLst>
      <p:ext uri="{BB962C8B-B14F-4D97-AF65-F5344CB8AC3E}">
        <p14:creationId xmlns:p14="http://schemas.microsoft.com/office/powerpoint/2010/main" val="81730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6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Nipple Blebs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Inflamed pore</a:t>
            </a:r>
          </a:p>
          <a:p>
            <a:pPr lvl="1"/>
            <a:r>
              <a:rPr lang="en-US" dirty="0" smtClean="0"/>
              <a:t>Often starts as a plug </a:t>
            </a:r>
          </a:p>
          <a:p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Often don’t need to be treated</a:t>
            </a:r>
          </a:p>
          <a:p>
            <a:pPr lvl="1"/>
            <a:r>
              <a:rPr lang="en-US" dirty="0" smtClean="0"/>
              <a:t>Steroid ointment to reduce inflammation</a:t>
            </a:r>
          </a:p>
          <a:p>
            <a:pPr lvl="1"/>
            <a:r>
              <a:rPr lang="en-US" dirty="0" smtClean="0"/>
              <a:t>Keep nipple well-moisturized</a:t>
            </a:r>
          </a:p>
          <a:p>
            <a:pPr lvl="2"/>
            <a:r>
              <a:rPr lang="en-US" dirty="0" smtClean="0"/>
              <a:t>Olive oil</a:t>
            </a:r>
          </a:p>
          <a:p>
            <a:pPr lvl="2"/>
            <a:r>
              <a:rPr lang="en-US" dirty="0" smtClean="0"/>
              <a:t>Lanolin</a:t>
            </a:r>
          </a:p>
          <a:p>
            <a:pPr lvl="1"/>
            <a:r>
              <a:rPr lang="en-US" dirty="0" smtClean="0"/>
              <a:t>Occasionally provider can </a:t>
            </a:r>
            <a:r>
              <a:rPr lang="en-US" dirty="0" err="1" smtClean="0"/>
              <a:t>unroof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13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‘Other’ Nipple Trauma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Pump trauma</a:t>
            </a:r>
          </a:p>
          <a:p>
            <a:pPr eaLnBrk="1" hangingPunct="1">
              <a:defRPr/>
            </a:pPr>
            <a:r>
              <a:rPr lang="en-US" smtClean="0"/>
              <a:t>Frost bite</a:t>
            </a:r>
          </a:p>
          <a:p>
            <a:pPr eaLnBrk="1" hangingPunct="1">
              <a:defRPr/>
            </a:pPr>
            <a:r>
              <a:rPr lang="en-US" smtClean="0"/>
              <a:t>Infant bite/bruising/pinching</a:t>
            </a:r>
          </a:p>
          <a:p>
            <a:pPr eaLnBrk="1" hangingPunct="1">
              <a:defRPr/>
            </a:pPr>
            <a:r>
              <a:rPr lang="en-US" smtClean="0"/>
              <a:t>Burn</a:t>
            </a:r>
          </a:p>
          <a:p>
            <a:pPr eaLnBrk="1" hangingPunct="1">
              <a:defRPr/>
            </a:pPr>
            <a:r>
              <a:rPr lang="en-US" smtClean="0"/>
              <a:t>Wet swimming suit all day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Sore nipples are very common in nursing mothers.</a:t>
            </a:r>
          </a:p>
          <a:p>
            <a:r>
              <a:rPr lang="en-US" dirty="0" smtClean="0"/>
              <a:t>Most sore nipples heal with proper positioning and latch.</a:t>
            </a:r>
          </a:p>
          <a:p>
            <a:r>
              <a:rPr lang="en-US" dirty="0" smtClean="0"/>
              <a:t>Bacterial infections, viral infections, dermatitis, and vasospasm are the most likely reasons for nipple and breast pain unrelated to nipple trauma from latch.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anatomy_of_breast2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sagittalviewfeeding"/>
          <p:cNvPicPr>
            <a:picLocks noChangeAspect="1" noChangeArrowheads="1"/>
          </p:cNvPicPr>
          <p:nvPr/>
        </p:nvPicPr>
        <p:blipFill rotWithShape="1">
          <a:blip r:embed="rId2" cstate="print"/>
          <a:srcRect l="742" t="1097" r="1841" b="1189"/>
          <a:stretch/>
        </p:blipFill>
        <p:spPr bwMode="auto">
          <a:xfrm>
            <a:off x="2100349" y="592975"/>
            <a:ext cx="5641571" cy="530352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88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D7BBF13E50094D95998AC210CC5B1267"/>
  <p:tag name="TPVERSION" val="5"/>
  <p:tag name="TPFULLVERSION" val="5.1.0.2296"/>
  <p:tag name="PPTVERSION" val="14"/>
  <p:tag name="TPOS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4545</TotalTime>
  <Words>1486</Words>
  <Application>Microsoft Office PowerPoint</Application>
  <PresentationFormat>On-screen Show (4:3)</PresentationFormat>
  <Paragraphs>305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Times New Roman</vt:lpstr>
      <vt:lpstr>Comic Sans MS</vt:lpstr>
      <vt:lpstr>Arial</vt:lpstr>
      <vt:lpstr>Calibri</vt:lpstr>
      <vt:lpstr>Casper SF</vt:lpstr>
      <vt:lpstr>Wingdings</vt:lpstr>
      <vt:lpstr>1_Office Theme</vt:lpstr>
      <vt:lpstr>Nipple and Breast Pain in Nursing Mothers</vt:lpstr>
      <vt:lpstr>Conflict of Interest</vt:lpstr>
      <vt:lpstr>Objectives </vt:lpstr>
      <vt:lpstr>Sore Nipples and Breasts have nothing to do with:</vt:lpstr>
      <vt:lpstr>Nipple Pain Starts Early</vt:lpstr>
      <vt:lpstr>Sore Nipples and Breasts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Engorgement</vt:lpstr>
      <vt:lpstr>PowerPoint Presentation</vt:lpstr>
      <vt:lpstr>PowerPoint Presentation</vt:lpstr>
      <vt:lpstr>PowerPoint Presentation</vt:lpstr>
      <vt:lpstr>Treatment for Engorgement</vt:lpstr>
      <vt:lpstr>PowerPoint Presentation</vt:lpstr>
      <vt:lpstr>Cracked Nipple Treatment</vt:lpstr>
      <vt:lpstr>Management of Nipple Trauma</vt:lpstr>
      <vt:lpstr>PowerPoint Presentation</vt:lpstr>
      <vt:lpstr>PowerPoint Presentation</vt:lpstr>
      <vt:lpstr>PowerPoint Presentation</vt:lpstr>
      <vt:lpstr>Acute Mastitis Symptoms</vt:lpstr>
      <vt:lpstr>Acute Mastitis-Risk Factors NEJM April 2, 2003 p.1609-1612</vt:lpstr>
      <vt:lpstr>Acute Mastitis NEJM April 2, 2003 p.1609-1612</vt:lpstr>
      <vt:lpstr>Mastitis Treatment</vt:lpstr>
      <vt:lpstr>Abscesses during Lactation</vt:lpstr>
      <vt:lpstr>Sore Nipples and Breasts</vt:lpstr>
      <vt:lpstr>PowerPoint Presentation</vt:lpstr>
      <vt:lpstr>Breast Pain- Yeast or Bacterial? </vt:lpstr>
      <vt:lpstr>Typical Clinical Scenario  about Yeast</vt:lpstr>
      <vt:lpstr>‘Yeast’ Infections of the Nipple  and Breast</vt:lpstr>
      <vt:lpstr>When to treat for Yeast</vt:lpstr>
      <vt:lpstr>Treatment for Maternal Thrush</vt:lpstr>
      <vt:lpstr>PowerPoint Presentation</vt:lpstr>
      <vt:lpstr>PowerPoint Presentation</vt:lpstr>
      <vt:lpstr>Infant Treatment of Thrush</vt:lpstr>
      <vt:lpstr>Gentian Violet</vt:lpstr>
      <vt:lpstr>Sx of Subacute Mastitis or Bacterial Lactiferous Duct Infection</vt:lpstr>
      <vt:lpstr>PowerPoint Presentation</vt:lpstr>
      <vt:lpstr>PowerPoint Presentation</vt:lpstr>
      <vt:lpstr>PowerPoint Presentation</vt:lpstr>
      <vt:lpstr>Management</vt:lpstr>
      <vt:lpstr>Other Pathology</vt:lpstr>
      <vt:lpstr>PowerPoint Presentation</vt:lpstr>
      <vt:lpstr>PowerPoint Presentation</vt:lpstr>
      <vt:lpstr>Herpes and Shingles  on the Breast</vt:lpstr>
      <vt:lpstr>Classic Sx and Signs of Vasospasm (Raynauds) of the Nipples</vt:lpstr>
      <vt:lpstr>PowerPoint Presentation</vt:lpstr>
      <vt:lpstr>Primary vs Secondary Vasospasm</vt:lpstr>
      <vt:lpstr>Treatment of Vasospasm</vt:lpstr>
      <vt:lpstr>PowerPoint Presentation</vt:lpstr>
      <vt:lpstr>Nipple Dermatitis </vt:lpstr>
      <vt:lpstr>Treatment of Nipple Dermatitis</vt:lpstr>
      <vt:lpstr>Plugged Ducts</vt:lpstr>
      <vt:lpstr>Plugged Ducts</vt:lpstr>
      <vt:lpstr>Plugged Duct</vt:lpstr>
      <vt:lpstr>PowerPoint Presentation</vt:lpstr>
      <vt:lpstr>Nipple Blebs</vt:lpstr>
      <vt:lpstr>‘Other’ Nipple Trauma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3 Office Nurse Breastfeeding Champions</dc:title>
  <dc:creator>Anne</dc:creator>
  <cp:lastModifiedBy>Mitch Rosefelt</cp:lastModifiedBy>
  <cp:revision>142</cp:revision>
  <dcterms:created xsi:type="dcterms:W3CDTF">2006-08-16T00:00:00Z</dcterms:created>
  <dcterms:modified xsi:type="dcterms:W3CDTF">2016-11-02T23:53:09Z</dcterms:modified>
</cp:coreProperties>
</file>