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  <p:sldId id="267" r:id="rId9"/>
    <p:sldId id="269" r:id="rId10"/>
    <p:sldId id="272" r:id="rId11"/>
    <p:sldId id="261" r:id="rId12"/>
    <p:sldId id="270" r:id="rId13"/>
    <p:sldId id="266" r:id="rId14"/>
    <p:sldId id="271" r:id="rId15"/>
    <p:sldId id="273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5" r:id="rId25"/>
    <p:sldId id="284" r:id="rId26"/>
    <p:sldId id="296" r:id="rId27"/>
    <p:sldId id="286" r:id="rId28"/>
    <p:sldId id="287" r:id="rId29"/>
    <p:sldId id="288" r:id="rId30"/>
    <p:sldId id="295" r:id="rId31"/>
    <p:sldId id="289" r:id="rId32"/>
    <p:sldId id="290" r:id="rId33"/>
    <p:sldId id="291" r:id="rId34"/>
    <p:sldId id="292" r:id="rId35"/>
    <p:sldId id="294" r:id="rId36"/>
    <p:sldId id="293" r:id="rId37"/>
    <p:sldId id="297" r:id="rId38"/>
    <p:sldId id="298" r:id="rId39"/>
    <p:sldId id="299" r:id="rId40"/>
    <p:sldId id="300" r:id="rId41"/>
    <p:sldId id="301" r:id="rId42"/>
    <p:sldId id="30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4" autoAdjust="0"/>
    <p:restoredTop sz="94689" autoAdjust="0"/>
  </p:normalViewPr>
  <p:slideViewPr>
    <p:cSldViewPr>
      <p:cViewPr varScale="1">
        <p:scale>
          <a:sx n="123" d="100"/>
          <a:sy n="123" d="100"/>
        </p:scale>
        <p:origin x="55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95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04549-2E9A-4BF0-A63D-A7C68A58EF22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84E04-2F8F-41E6-B6D2-55C97598D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4E04-2F8F-41E6-B6D2-55C97598D1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9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4E04-2F8F-41E6-B6D2-55C97598D1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93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76200"/>
            <a:ext cx="9144000" cy="67818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Oval 17"/>
          <p:cNvSpPr/>
          <p:nvPr userDrawn="1"/>
        </p:nvSpPr>
        <p:spPr>
          <a:xfrm>
            <a:off x="4267200" y="5975909"/>
            <a:ext cx="685800" cy="685800"/>
          </a:xfrm>
          <a:prstGeom prst="ellipse">
            <a:avLst/>
          </a:prstGeom>
          <a:blipFill dpi="0" rotWithShape="1">
            <a:blip r:embed="rId4">
              <a:alphaModFix amt="84000"/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63500" dir="27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23900" y="571500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6172200" y="6400800"/>
            <a:ext cx="1989674" cy="227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marL="0" indent="0" algn="l" defTabSz="914400">
              <a:tabLst>
                <a:tab pos="5486400" algn="r"/>
              </a:tabLst>
              <a:defRPr/>
            </a:pPr>
            <a:r>
              <a:rPr lang="en-US" sz="1000" b="1" smtClean="0">
                <a:solidFill>
                  <a:schemeClr val="bg1">
                    <a:lumMod val="95000"/>
                  </a:schemeClr>
                </a:solidFill>
                <a:latin typeface="Casper SF" pitchFamily="2" charset="0"/>
              </a:rPr>
              <a:t>© 2016  The Milk Mob.	</a:t>
            </a:r>
            <a:fld id="{3C9EA30E-4DED-4342-AFB0-7BA9DBCA614D}" type="slidenum">
              <a:rPr lang="en-US" sz="1000" b="1" smtClean="0">
                <a:solidFill>
                  <a:schemeClr val="bg1">
                    <a:lumMod val="95000"/>
                  </a:schemeClr>
                </a:solidFill>
                <a:latin typeface="Casper SF" pitchFamily="2" charset="0"/>
              </a:rPr>
              <a:pPr marL="0" indent="0" algn="l" defTabSz="914400">
                <a:tabLst>
                  <a:tab pos="5486400" algn="r"/>
                </a:tabLst>
                <a:defRPr/>
              </a:pPr>
              <a:t>‹#›</a:t>
            </a:fld>
            <a:endParaRPr lang="en-US" sz="1000" b="1">
              <a:solidFill>
                <a:schemeClr val="bg1">
                  <a:lumMod val="95000"/>
                </a:schemeClr>
              </a:solidFill>
              <a:latin typeface="Casper SF" pitchFamily="2" charset="0"/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228600" y="6400800"/>
            <a:ext cx="362918" cy="362918"/>
          </a:xfrm>
          <a:prstGeom prst="ellipse">
            <a:avLst/>
          </a:prstGeom>
          <a:blipFill dpi="0" rotWithShape="1">
            <a:blip r:embed="rId15">
              <a:alphaModFix amt="8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Approach to Documentation</a:t>
            </a:r>
            <a:br>
              <a:rPr lang="en-US" dirty="0" smtClean="0"/>
            </a:br>
            <a:r>
              <a:rPr lang="en-US" dirty="0" smtClean="0"/>
              <a:t>for Lactation Visits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Anne Eglash MD, IBCLC, FABM</a:t>
            </a:r>
          </a:p>
          <a:p>
            <a:r>
              <a:rPr lang="en-US" dirty="0" smtClean="0"/>
              <a:t>University of WI School of Medicine and Public Health</a:t>
            </a:r>
          </a:p>
          <a:p>
            <a:r>
              <a:rPr lang="en-US" dirty="0" smtClean="0"/>
              <a:t>Department of Family Medicine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Present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Prenatal </a:t>
            </a:r>
            <a:r>
              <a:rPr lang="en-US" dirty="0"/>
              <a:t>history</a:t>
            </a:r>
          </a:p>
          <a:p>
            <a:pPr marL="0" indent="0">
              <a:buNone/>
            </a:pPr>
            <a:r>
              <a:rPr lang="en-US" dirty="0"/>
              <a:t>	Events of </a:t>
            </a:r>
            <a:r>
              <a:rPr lang="en-US" dirty="0" smtClean="0"/>
              <a:t>L&amp;D</a:t>
            </a:r>
            <a:endParaRPr lang="en-US" dirty="0"/>
          </a:p>
          <a:p>
            <a:r>
              <a:rPr lang="en-US" dirty="0" smtClean="0"/>
              <a:t>Intrapartum </a:t>
            </a:r>
            <a:r>
              <a:rPr lang="en-US" dirty="0"/>
              <a:t>or postpartum complications for mother or baby</a:t>
            </a:r>
          </a:p>
          <a:p>
            <a:r>
              <a:rPr lang="en-US" dirty="0" smtClean="0"/>
              <a:t>Breastfeeding </a:t>
            </a:r>
            <a:r>
              <a:rPr lang="en-US" dirty="0"/>
              <a:t>play-by-play postpartum</a:t>
            </a:r>
          </a:p>
          <a:p>
            <a:r>
              <a:rPr lang="en-US" dirty="0" smtClean="0"/>
              <a:t>Current breastfeeding history</a:t>
            </a:r>
            <a:endParaRPr lang="en-US" dirty="0"/>
          </a:p>
          <a:p>
            <a:r>
              <a:rPr lang="en-US" b="1" dirty="0" smtClean="0"/>
              <a:t>Description </a:t>
            </a:r>
            <a:r>
              <a:rPr lang="en-US" b="1" dirty="0"/>
              <a:t>of current breastfeeding problem(s)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24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685801"/>
            <a:ext cx="7543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2000">
                <a:solidFill>
                  <a:srgbClr val="FF0000"/>
                </a:solidFill>
              </a:rPr>
              <a:t>Chief </a:t>
            </a:r>
            <a:r>
              <a:rPr lang="en-US" sz="2000" smtClean="0">
                <a:solidFill>
                  <a:srgbClr val="FF0000"/>
                </a:solidFill>
              </a:rPr>
              <a:t>Complaint</a:t>
            </a:r>
          </a:p>
          <a:p>
            <a:r>
              <a:rPr lang="en-US" sz="2000" smtClean="0"/>
              <a:t>JB </a:t>
            </a:r>
            <a:r>
              <a:rPr lang="en-US" sz="2000" dirty="0" smtClean="0"/>
              <a:t>is here for </a:t>
            </a:r>
            <a:r>
              <a:rPr lang="en-US" sz="2000" smtClean="0"/>
              <a:t>sore </a:t>
            </a:r>
            <a:r>
              <a:rPr lang="en-US" sz="2000" smtClean="0"/>
              <a:t>nipples.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>
                <a:solidFill>
                  <a:srgbClr val="FF0000"/>
                </a:solidFill>
              </a:rPr>
              <a:t>Prenatal/Intrapartum History</a:t>
            </a:r>
          </a:p>
          <a:p>
            <a:r>
              <a:rPr lang="en-US" sz="2000" smtClean="0"/>
              <a:t>She </a:t>
            </a:r>
            <a:r>
              <a:rPr lang="en-US" sz="2000" dirty="0" smtClean="0"/>
              <a:t>gave birth to her first baby Luke 7 days ago at 39 weeks gestation. She had no pregnancy problems. Labor and delivery were unremarkable, NSVD. </a:t>
            </a:r>
            <a:r>
              <a:rPr lang="en-US" sz="2000" dirty="0"/>
              <a:t>The baby was born at </a:t>
            </a:r>
            <a:r>
              <a:rPr lang="en-US" sz="2000"/>
              <a:t>3250 </a:t>
            </a:r>
            <a:r>
              <a:rPr lang="en-US" sz="2000" smtClean="0"/>
              <a:t>grams</a:t>
            </a:r>
          </a:p>
          <a:p>
            <a:endParaRPr lang="en-US" sz="2000" smtClean="0"/>
          </a:p>
          <a:p>
            <a:r>
              <a:rPr lang="en-US" sz="2000">
                <a:solidFill>
                  <a:srgbClr val="FF0000"/>
                </a:solidFill>
              </a:rPr>
              <a:t>Breastfeeding Postpartum</a:t>
            </a:r>
            <a:endParaRPr lang="en-US" sz="2000"/>
          </a:p>
          <a:p>
            <a:r>
              <a:rPr lang="en-US" sz="2000" smtClean="0"/>
              <a:t>After </a:t>
            </a:r>
            <a:r>
              <a:rPr lang="en-US" sz="2000" dirty="0" smtClean="0"/>
              <a:t>birth, the baby was fussy with latch, and latch hurt. The baby nursed every 3 hours in the hospital and was not supplemented. Her nipples were cracked at time of discharge on day 2.</a:t>
            </a:r>
          </a:p>
          <a:p>
            <a:r>
              <a:rPr lang="en-US" sz="2000" smtClean="0">
                <a:solidFill>
                  <a:srgbClr val="FF0000"/>
                </a:solidFill>
              </a:rPr>
              <a:t>                                      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>
                <a:solidFill>
                  <a:srgbClr val="FF0000"/>
                </a:solidFill>
              </a:rPr>
              <a:t>Not Subjective!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/>
              <a:t>Since being home, she is nursing the baby every 3-4 hours. and now the baby is 2895 grams. We discussed that the baby’s weight is down 11%, and he might need supplementation.                 </a:t>
            </a:r>
          </a:p>
          <a:p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</a:rPr>
              <a:t>                   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3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371600"/>
            <a:ext cx="75438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Chief Complaint</a:t>
            </a:r>
            <a:endParaRPr lang="en-US" smtClean="0"/>
          </a:p>
          <a:p>
            <a:r>
              <a:rPr lang="en-US" sz="2000" smtClean="0"/>
              <a:t>JB </a:t>
            </a:r>
            <a:r>
              <a:rPr lang="en-US" sz="2000" dirty="0" smtClean="0"/>
              <a:t>is here for sore </a:t>
            </a:r>
            <a:r>
              <a:rPr lang="en-US" sz="2000" smtClean="0"/>
              <a:t>nipples</a:t>
            </a:r>
            <a:r>
              <a:rPr lang="en-US" sz="2000" smtClean="0"/>
              <a:t>.</a:t>
            </a:r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smtClean="0"/>
          </a:p>
          <a:p>
            <a:r>
              <a:rPr lang="en-US" sz="2000">
                <a:solidFill>
                  <a:srgbClr val="FF0000"/>
                </a:solidFill>
              </a:rPr>
              <a:t>Prenatal/Intrapartum History</a:t>
            </a:r>
            <a:endParaRPr lang="en-US" sz="2000" dirty="0" smtClean="0"/>
          </a:p>
          <a:p>
            <a:r>
              <a:rPr lang="en-US" sz="2000" dirty="0" smtClean="0"/>
              <a:t>She gave birth to her first baby Luke 7 days ago at 39 weeks gestation. She had no pregnancy problems. Labor and delivery were unremarkable, NSVD. </a:t>
            </a:r>
            <a:r>
              <a:rPr lang="en-US" sz="2000" dirty="0"/>
              <a:t>The baby was born at </a:t>
            </a:r>
            <a:r>
              <a:rPr lang="en-US" sz="2000"/>
              <a:t>3250 </a:t>
            </a:r>
            <a:r>
              <a:rPr lang="en-US" sz="2000" smtClean="0"/>
              <a:t>grams.</a:t>
            </a:r>
            <a:endParaRPr lang="en-US" sz="2000" dirty="0" smtClean="0"/>
          </a:p>
          <a:p>
            <a:endParaRPr lang="en-US" sz="2000" smtClean="0"/>
          </a:p>
          <a:p>
            <a:r>
              <a:rPr lang="en-US" sz="2000">
                <a:solidFill>
                  <a:srgbClr val="FF0000"/>
                </a:solidFill>
              </a:rPr>
              <a:t>Breastfeeding Postpartum</a:t>
            </a:r>
            <a:endParaRPr lang="en-US" sz="2000" dirty="0"/>
          </a:p>
          <a:p>
            <a:r>
              <a:rPr lang="en-US" sz="2000" dirty="0" smtClean="0"/>
              <a:t>After birth, the baby was fussy with latch, and latch hurt. The baby nursed every 3 hours in the hospital and was not supplemented. Her nipples were cracked at time of discharge on day </a:t>
            </a:r>
            <a:r>
              <a:rPr lang="en-US" sz="2000" smtClean="0"/>
              <a:t>2</a:t>
            </a:r>
            <a:r>
              <a:rPr lang="en-US" sz="2000" smtClean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3423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Present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Prenatal </a:t>
            </a:r>
            <a:r>
              <a:rPr lang="en-US" dirty="0"/>
              <a:t>history</a:t>
            </a:r>
          </a:p>
          <a:p>
            <a:pPr marL="0" indent="0">
              <a:buNone/>
            </a:pPr>
            <a:r>
              <a:rPr lang="en-US" dirty="0"/>
              <a:t>	Events of </a:t>
            </a:r>
            <a:r>
              <a:rPr lang="en-US" dirty="0" smtClean="0"/>
              <a:t>L&amp;D</a:t>
            </a:r>
            <a:endParaRPr lang="en-US" dirty="0"/>
          </a:p>
          <a:p>
            <a:r>
              <a:rPr lang="en-US" dirty="0" smtClean="0"/>
              <a:t>Intrapartum </a:t>
            </a:r>
            <a:r>
              <a:rPr lang="en-US" dirty="0"/>
              <a:t>or postpartum complications for mother or baby</a:t>
            </a:r>
          </a:p>
          <a:p>
            <a:r>
              <a:rPr lang="en-US" dirty="0" smtClean="0"/>
              <a:t>Breastfeeding </a:t>
            </a:r>
            <a:r>
              <a:rPr lang="en-US" dirty="0"/>
              <a:t>play-by-play postpartum</a:t>
            </a:r>
          </a:p>
          <a:p>
            <a:r>
              <a:rPr lang="en-US" dirty="0" smtClean="0"/>
              <a:t>Current breastfeeding history</a:t>
            </a:r>
            <a:endParaRPr lang="en-US" dirty="0"/>
          </a:p>
          <a:p>
            <a:r>
              <a:rPr lang="en-US" b="1" dirty="0" smtClean="0"/>
              <a:t>Description </a:t>
            </a:r>
            <a:r>
              <a:rPr lang="en-US" b="1" dirty="0"/>
              <a:t>of current breastfeeding problem(s)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5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Breastfeeding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Frequency of Feeding</a:t>
            </a:r>
          </a:p>
          <a:p>
            <a:r>
              <a:rPr lang="en-US" dirty="0" smtClean="0"/>
              <a:t>Quality – duration, difficulty with latch, positions, one side vs both</a:t>
            </a:r>
          </a:p>
          <a:p>
            <a:r>
              <a:rPr lang="en-US" dirty="0" smtClean="0"/>
              <a:t>Infant behavior at the breast and other times</a:t>
            </a:r>
          </a:p>
          <a:p>
            <a:r>
              <a:rPr lang="en-US" dirty="0" smtClean="0"/>
              <a:t>Longest stretch of not feeding</a:t>
            </a:r>
          </a:p>
          <a:p>
            <a:r>
              <a:rPr lang="en-US" dirty="0" smtClean="0"/>
              <a:t>Supplementation</a:t>
            </a:r>
          </a:p>
          <a:p>
            <a:r>
              <a:rPr lang="en-US" dirty="0" smtClean="0"/>
              <a:t>Frequency of pumping/manual expression</a:t>
            </a:r>
          </a:p>
          <a:p>
            <a:r>
              <a:rPr lang="en-US" dirty="0" smtClean="0"/>
              <a:t>Infant voids/stools</a:t>
            </a:r>
          </a:p>
          <a:p>
            <a:r>
              <a:rPr lang="en-US" dirty="0" smtClean="0"/>
              <a:t>Breast fullness/engorgement</a:t>
            </a:r>
          </a:p>
          <a:p>
            <a:pPr lvl="1"/>
            <a:r>
              <a:rPr lang="en-US" dirty="0" smtClean="0"/>
              <a:t>Maternal impression of milk supply</a:t>
            </a:r>
          </a:p>
          <a:p>
            <a:r>
              <a:rPr lang="en-US" dirty="0" smtClean="0"/>
              <a:t>Any recent infant weights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24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838200"/>
            <a:ext cx="3962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Since being home, she is nursing the baby every 3-4 </a:t>
            </a:r>
            <a:r>
              <a:rPr lang="en-US" dirty="0" smtClean="0"/>
              <a:t>hours day and night.</a:t>
            </a:r>
          </a:p>
          <a:p>
            <a:r>
              <a:rPr lang="en-US" dirty="0" smtClean="0"/>
              <a:t>The baby  is hard to keep awake.   </a:t>
            </a:r>
          </a:p>
          <a:p>
            <a:r>
              <a:rPr lang="en-US" dirty="0" smtClean="0"/>
              <a:t>He will only nurse on one side, then falls asleep.</a:t>
            </a:r>
          </a:p>
          <a:p>
            <a:r>
              <a:rPr lang="en-US" dirty="0" smtClean="0"/>
              <a:t>Mom tries to keep him awake.</a:t>
            </a:r>
          </a:p>
          <a:p>
            <a:r>
              <a:rPr lang="en-US" dirty="0" smtClean="0"/>
              <a:t>She has to wake him up for the next feeding.</a:t>
            </a:r>
          </a:p>
          <a:p>
            <a:r>
              <a:rPr lang="en-US" dirty="0" smtClean="0"/>
              <a:t>Her breasts feel full, she is not pumping.</a:t>
            </a:r>
          </a:p>
          <a:p>
            <a:r>
              <a:rPr lang="en-US" dirty="0" smtClean="0"/>
              <a:t>It is not hard to latch him on, but latch hurts.</a:t>
            </a:r>
          </a:p>
          <a:p>
            <a:r>
              <a:rPr lang="en-US" dirty="0" smtClean="0"/>
              <a:t>The baby has 3 stools and 5 voids daily.</a:t>
            </a:r>
          </a:p>
          <a:p>
            <a:r>
              <a:rPr lang="en-US" dirty="0" smtClean="0"/>
              <a:t>The baby weighed 2895 grams yesterday, 11% down from birthweight so she was told to see you today.</a:t>
            </a:r>
          </a:p>
          <a:p>
            <a:r>
              <a:rPr lang="en-US" dirty="0" smtClean="0"/>
              <a:t>       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24400" y="609600"/>
            <a:ext cx="3657600" cy="541020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 smtClean="0"/>
              <a:t>HPI Current Feeding History</a:t>
            </a:r>
          </a:p>
          <a:p>
            <a:r>
              <a:rPr lang="en-US" sz="1800" b="1" dirty="0" smtClean="0"/>
              <a:t>Frequency of Feeding</a:t>
            </a:r>
          </a:p>
          <a:p>
            <a:r>
              <a:rPr lang="en-US" sz="1800" b="1" dirty="0" smtClean="0"/>
              <a:t>Quality – duration, difficulty with latch, positions, one side vs both</a:t>
            </a:r>
          </a:p>
          <a:p>
            <a:r>
              <a:rPr lang="en-US" sz="1800" b="1" dirty="0" smtClean="0"/>
              <a:t>Infant behavior at the breast and other times</a:t>
            </a:r>
          </a:p>
          <a:p>
            <a:r>
              <a:rPr lang="en-US" sz="1800" b="1" dirty="0" smtClean="0"/>
              <a:t>Longest stretch of not feeding</a:t>
            </a:r>
          </a:p>
          <a:p>
            <a:r>
              <a:rPr lang="en-US" sz="1800" b="1" dirty="0" smtClean="0"/>
              <a:t>Supplementation</a:t>
            </a:r>
          </a:p>
          <a:p>
            <a:r>
              <a:rPr lang="en-US" sz="1800" b="1" dirty="0" smtClean="0"/>
              <a:t>Frequency of pumping/manual expression</a:t>
            </a:r>
          </a:p>
          <a:p>
            <a:r>
              <a:rPr lang="en-US" sz="1800" b="1" dirty="0" smtClean="0"/>
              <a:t>Infant voids/stools</a:t>
            </a:r>
          </a:p>
          <a:p>
            <a:r>
              <a:rPr lang="en-US" sz="1800" b="1" dirty="0" smtClean="0"/>
              <a:t>Breast fullness/engorgement</a:t>
            </a:r>
          </a:p>
          <a:p>
            <a:pPr lvl="1"/>
            <a:r>
              <a:rPr lang="en-US" sz="1800" b="1" dirty="0" smtClean="0"/>
              <a:t>Maternal impression of milk supply</a:t>
            </a:r>
          </a:p>
          <a:p>
            <a:r>
              <a:rPr lang="en-US" sz="1800" b="1" dirty="0" smtClean="0"/>
              <a:t>Any recent infant weights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26359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Breastfeeding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Listen to mother and other supporters who are with her</a:t>
            </a:r>
          </a:p>
          <a:p>
            <a:r>
              <a:rPr lang="en-US" dirty="0" smtClean="0"/>
              <a:t>After hearing all they want to share, ask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8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2563" y="1524000"/>
            <a:ext cx="6781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JB complains that her nipples hurt.</a:t>
            </a:r>
          </a:p>
          <a:p>
            <a:r>
              <a:rPr lang="en-US" dirty="0" smtClean="0"/>
              <a:t>She has pain with latch, which does not improve during feeding.</a:t>
            </a:r>
          </a:p>
          <a:p>
            <a:r>
              <a:rPr lang="en-US" dirty="0" smtClean="0"/>
              <a:t>She has cracks of her nipples which bleed at times.</a:t>
            </a:r>
          </a:p>
          <a:p>
            <a:r>
              <a:rPr lang="en-US" dirty="0" smtClean="0"/>
              <a:t>She dreads feeding her baby, and is worried that she always has to wake her baby up to feed.</a:t>
            </a:r>
          </a:p>
          <a:p>
            <a:r>
              <a:rPr lang="en-US" dirty="0" smtClean="0"/>
              <a:t>Her family members wonder if she should just pump and give the baby a bottle, so JB does not have as much pain. Also JB can get more sleep while others feed the baby.</a:t>
            </a:r>
          </a:p>
          <a:p>
            <a:endParaRPr lang="en-US" dirty="0"/>
          </a:p>
          <a:p>
            <a:r>
              <a:rPr lang="en-US" dirty="0" smtClean="0"/>
              <a:t>You may ask:</a:t>
            </a:r>
          </a:p>
          <a:p>
            <a:r>
              <a:rPr lang="en-US" dirty="0" smtClean="0"/>
              <a:t>Has she had a fever or breast redness?</a:t>
            </a:r>
          </a:p>
          <a:p>
            <a:r>
              <a:rPr lang="en-US" dirty="0" smtClean="0"/>
              <a:t>Did she have significant engorgement?</a:t>
            </a:r>
          </a:p>
          <a:p>
            <a:r>
              <a:rPr lang="en-US" dirty="0" smtClean="0"/>
              <a:t>How is she caring for her nipples?</a:t>
            </a:r>
          </a:p>
          <a:p>
            <a:r>
              <a:rPr lang="en-US" dirty="0" smtClean="0"/>
              <a:t>What positions does she use to nurse the baby?</a:t>
            </a:r>
          </a:p>
          <a:p>
            <a:r>
              <a:rPr lang="en-US" dirty="0" smtClean="0"/>
              <a:t>Does she use any supports for her or the baby’s position?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599" y="693081"/>
            <a:ext cx="5037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Current Breastfeeding Concerns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2520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Subjective Info Shall We Gather?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 complaint </a:t>
            </a:r>
          </a:p>
          <a:p>
            <a:r>
              <a:rPr lang="en-US" dirty="0" smtClean="0"/>
              <a:t>History of Present Illness</a:t>
            </a:r>
          </a:p>
          <a:p>
            <a:r>
              <a:rPr lang="en-US" b="1" dirty="0" smtClean="0"/>
              <a:t>Maternal Past Medical History</a:t>
            </a:r>
          </a:p>
          <a:p>
            <a:r>
              <a:rPr lang="en-US" b="1" dirty="0" smtClean="0"/>
              <a:t>Maternal Past Breastfeeding History</a:t>
            </a:r>
          </a:p>
          <a:p>
            <a:r>
              <a:rPr lang="en-US" dirty="0" smtClean="0"/>
              <a:t>Infant Past Medical History</a:t>
            </a:r>
          </a:p>
          <a:p>
            <a:r>
              <a:rPr lang="en-US" dirty="0" smtClean="0"/>
              <a:t>Social History for Mom and Baby</a:t>
            </a:r>
          </a:p>
          <a:p>
            <a:r>
              <a:rPr lang="en-US" dirty="0" smtClean="0"/>
              <a:t>Review of Systems for Mom/Baby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08685" y="2209800"/>
            <a:ext cx="152400" cy="2286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63583" y="20574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87221" y="250773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29200" y="2628900"/>
            <a:ext cx="152400" cy="2286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50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Maternal Past Medical and Breastfeeding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Past illnesses</a:t>
            </a:r>
          </a:p>
          <a:p>
            <a:pPr lvl="1"/>
            <a:r>
              <a:rPr lang="en-US" dirty="0" smtClean="0"/>
              <a:t>Illnesses that required hospitalizations or medications, or frequent office  visits</a:t>
            </a:r>
          </a:p>
          <a:p>
            <a:r>
              <a:rPr lang="en-US" dirty="0" smtClean="0"/>
              <a:t>Previous breast surgery</a:t>
            </a:r>
          </a:p>
          <a:p>
            <a:r>
              <a:rPr lang="en-US" dirty="0" smtClean="0"/>
              <a:t>Current medications &amp; supplements</a:t>
            </a:r>
          </a:p>
          <a:p>
            <a:r>
              <a:rPr lang="en-US" dirty="0" smtClean="0"/>
              <a:t>Allergies to medication/food</a:t>
            </a:r>
          </a:p>
          <a:p>
            <a:r>
              <a:rPr lang="en-US" dirty="0" smtClean="0"/>
              <a:t>Breastfeeding experiences with previous children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4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3144" y="723655"/>
            <a:ext cx="32004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JB reports that this is her first baby, so no prior breastfeeding history.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She had a breast biopsy of her R breast 3 years ago for a benign lesion.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She has a history of gastroesophageal reflux and 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Her medications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Ranitidine 300mg each evening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Alprazolam 1mg every 8 hours for 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She is allergic to penicillin and to peanuts</a:t>
            </a:r>
          </a:p>
          <a:p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0" y="685800"/>
            <a:ext cx="3581400" cy="5449794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b="1" u="sng" dirty="0" smtClean="0"/>
              <a:t>Past Medical and Breastfeeding History</a:t>
            </a:r>
          </a:p>
          <a:p>
            <a:r>
              <a:rPr lang="en-US" b="1" dirty="0" smtClean="0"/>
              <a:t>Past illnesses</a:t>
            </a:r>
          </a:p>
          <a:p>
            <a:pPr lvl="1"/>
            <a:r>
              <a:rPr lang="en-US" b="1" dirty="0" smtClean="0"/>
              <a:t>Illnesses that required hospitalizations or medications, or frequent office  visits</a:t>
            </a:r>
          </a:p>
          <a:p>
            <a:r>
              <a:rPr lang="en-US" b="1" dirty="0" smtClean="0"/>
              <a:t>Previous breast surgery</a:t>
            </a:r>
          </a:p>
          <a:p>
            <a:r>
              <a:rPr lang="en-US" b="1" dirty="0" smtClean="0"/>
              <a:t>Current medications &amp; supplements</a:t>
            </a:r>
          </a:p>
          <a:p>
            <a:r>
              <a:rPr lang="en-US" b="1" dirty="0" smtClean="0"/>
              <a:t>Allergies to medication/food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945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Subjective Info Shall We Gather?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 complaint </a:t>
            </a:r>
          </a:p>
          <a:p>
            <a:r>
              <a:rPr lang="en-US" dirty="0" smtClean="0"/>
              <a:t>History of Present Illness</a:t>
            </a:r>
          </a:p>
          <a:p>
            <a:r>
              <a:rPr lang="en-US" dirty="0" smtClean="0"/>
              <a:t>Maternal Past Medical History</a:t>
            </a:r>
          </a:p>
          <a:p>
            <a:r>
              <a:rPr lang="en-US" dirty="0" smtClean="0"/>
              <a:t>Maternal Past Breastfeeding History</a:t>
            </a:r>
          </a:p>
          <a:p>
            <a:r>
              <a:rPr lang="en-US" b="1" dirty="0" smtClean="0"/>
              <a:t>Infant Past Medical History</a:t>
            </a:r>
          </a:p>
          <a:p>
            <a:r>
              <a:rPr lang="en-US" dirty="0" smtClean="0"/>
              <a:t>Social History for Mom and Baby</a:t>
            </a:r>
          </a:p>
          <a:p>
            <a:r>
              <a:rPr lang="en-US" dirty="0" smtClean="0"/>
              <a:t>Review of Systems for Mom/Baby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08685" y="22479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63583" y="20574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87221" y="250773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105400" y="2736330"/>
            <a:ext cx="76200" cy="15927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096000" y="2891756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81800" y="34290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43600" y="3082256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629400" y="36195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4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Infant Past Medical </a:t>
            </a:r>
            <a:r>
              <a:rPr lang="en-US" dirty="0" smtClean="0"/>
              <a:t>History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JB’s baby boy, Luke was born at 39 weeks gestation</a:t>
            </a:r>
          </a:p>
          <a:p>
            <a:r>
              <a:rPr lang="en-US" dirty="0" smtClean="0"/>
              <a:t>No fetal concerns</a:t>
            </a:r>
          </a:p>
          <a:p>
            <a:r>
              <a:rPr lang="en-US" dirty="0" smtClean="0"/>
              <a:t>He had no problems in the hospital</a:t>
            </a:r>
          </a:p>
          <a:p>
            <a:r>
              <a:rPr lang="en-US" dirty="0" smtClean="0"/>
              <a:t>He has a circumcision </a:t>
            </a:r>
          </a:p>
          <a:p>
            <a:r>
              <a:rPr lang="en-US" dirty="0" smtClean="0"/>
              <a:t>He does not take medication other than vitamin 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05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Subjective Info Shall We Gather?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 complaint </a:t>
            </a:r>
          </a:p>
          <a:p>
            <a:r>
              <a:rPr lang="en-US" dirty="0" smtClean="0"/>
              <a:t>History of Present Illness</a:t>
            </a:r>
          </a:p>
          <a:p>
            <a:r>
              <a:rPr lang="en-US" dirty="0" smtClean="0"/>
              <a:t>Maternal Past Medical History</a:t>
            </a:r>
          </a:p>
          <a:p>
            <a:r>
              <a:rPr lang="en-US" dirty="0" smtClean="0"/>
              <a:t>Maternal Past Breastfeeding History</a:t>
            </a:r>
          </a:p>
          <a:p>
            <a:r>
              <a:rPr lang="en-US" dirty="0" smtClean="0"/>
              <a:t>Infant Past Medical History  </a:t>
            </a:r>
          </a:p>
          <a:p>
            <a:r>
              <a:rPr lang="en-US" b="1" dirty="0" smtClean="0"/>
              <a:t>Social History for Mom and Baby</a:t>
            </a:r>
          </a:p>
          <a:p>
            <a:r>
              <a:rPr lang="en-US" dirty="0" smtClean="0"/>
              <a:t>Review of Systems for Mom/Baby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08685" y="22479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63583" y="20574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87221" y="250773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105400" y="2736330"/>
            <a:ext cx="76200" cy="15927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096000" y="2891756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81800" y="34290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43600" y="3082256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629400" y="36195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562600" y="40386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715000" y="38481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1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Social History </a:t>
            </a:r>
            <a:br>
              <a:rPr lang="en-US" dirty="0" smtClean="0"/>
            </a:br>
            <a:r>
              <a:rPr lang="en-US" dirty="0" smtClean="0"/>
              <a:t>Do We Need?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Living situation</a:t>
            </a:r>
          </a:p>
          <a:p>
            <a:pPr lvl="1"/>
            <a:r>
              <a:rPr lang="en-US" dirty="0" smtClean="0"/>
              <a:t>What is the family unit?</a:t>
            </a:r>
          </a:p>
          <a:p>
            <a:r>
              <a:rPr lang="en-US" dirty="0" smtClean="0"/>
              <a:t>Employment/income situation</a:t>
            </a:r>
          </a:p>
          <a:p>
            <a:r>
              <a:rPr lang="en-US" dirty="0" smtClean="0"/>
              <a:t>Maternal work plans</a:t>
            </a:r>
          </a:p>
          <a:p>
            <a:r>
              <a:rPr lang="en-US" dirty="0" smtClean="0"/>
              <a:t>Day care plans</a:t>
            </a:r>
          </a:p>
          <a:p>
            <a:r>
              <a:rPr lang="en-US" dirty="0" smtClean="0"/>
              <a:t>Family alcohol, illicit drug, tobacco history</a:t>
            </a:r>
          </a:p>
          <a:p>
            <a:r>
              <a:rPr lang="en-US" dirty="0" smtClean="0"/>
              <a:t>Infant sleep space</a:t>
            </a:r>
          </a:p>
          <a:p>
            <a:r>
              <a:rPr lang="en-US" dirty="0" smtClean="0"/>
              <a:t>Social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762000"/>
            <a:ext cx="3428999" cy="5105400"/>
          </a:xfrm>
        </p:spPr>
        <p:txBody>
          <a:bodyPr>
            <a:normAutofit fontScale="55000" lnSpcReduction="20000"/>
          </a:bodyPr>
          <a:lstStyle/>
          <a:p>
            <a:r>
              <a:rPr lang="en-US" sz="2900" dirty="0" smtClean="0"/>
              <a:t>JB and Luke live with baby’s dad, and paternal grandfather</a:t>
            </a:r>
          </a:p>
          <a:p>
            <a:r>
              <a:rPr lang="en-US" sz="2900" dirty="0" smtClean="0"/>
              <a:t>Grandpa owns the home and helps pay for expenses </a:t>
            </a:r>
          </a:p>
          <a:p>
            <a:r>
              <a:rPr lang="en-US" sz="2900" dirty="0" smtClean="0"/>
              <a:t>Grandpa smokes in the home</a:t>
            </a:r>
          </a:p>
          <a:p>
            <a:r>
              <a:rPr lang="en-US" sz="2900" dirty="0" smtClean="0"/>
              <a:t>Dad is unemployed</a:t>
            </a:r>
          </a:p>
          <a:p>
            <a:r>
              <a:rPr lang="en-US" sz="2900" dirty="0" smtClean="0"/>
              <a:t>Mom back to work at 4 months</a:t>
            </a:r>
          </a:p>
          <a:p>
            <a:r>
              <a:rPr lang="en-US" sz="2900" dirty="0" smtClean="0"/>
              <a:t>Mother has a few close friends, but no support  from her family</a:t>
            </a:r>
          </a:p>
          <a:p>
            <a:r>
              <a:rPr lang="en-US" sz="2900" dirty="0" smtClean="0"/>
              <a:t>Mom and dad do not smoke</a:t>
            </a:r>
          </a:p>
          <a:p>
            <a:r>
              <a:rPr lang="en-US" sz="2900" dirty="0" smtClean="0"/>
              <a:t>Mom has 1  beer a day</a:t>
            </a:r>
          </a:p>
          <a:p>
            <a:r>
              <a:rPr lang="en-US" sz="2900" dirty="0" smtClean="0"/>
              <a:t>Dad drinks more</a:t>
            </a:r>
          </a:p>
          <a:p>
            <a:r>
              <a:rPr lang="en-US" sz="2900" dirty="0" smtClean="0"/>
              <a:t>No one uses illicit drugs</a:t>
            </a:r>
          </a:p>
          <a:p>
            <a:r>
              <a:rPr lang="en-US" sz="2900" dirty="0" smtClean="0"/>
              <a:t>Baby sleeps in parents’ room on a futon on the floor</a:t>
            </a:r>
          </a:p>
          <a:p>
            <a:r>
              <a:rPr lang="en-US" sz="2900" dirty="0" smtClean="0"/>
              <a:t>There is a golden retriever and a cat in the house</a:t>
            </a:r>
          </a:p>
          <a:p>
            <a:r>
              <a:rPr lang="en-US" sz="2900" dirty="0" smtClean="0"/>
              <a:t>Dad and grandpa will take care of baby when mom goes to work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762000"/>
            <a:ext cx="3505200" cy="5105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/>
              <a:t>Social History</a:t>
            </a:r>
          </a:p>
          <a:p>
            <a:r>
              <a:rPr lang="en-US" dirty="0" smtClean="0"/>
              <a:t>Living situation</a:t>
            </a:r>
          </a:p>
          <a:p>
            <a:pPr lvl="1"/>
            <a:r>
              <a:rPr lang="en-US" dirty="0" smtClean="0"/>
              <a:t>What is the family unit?</a:t>
            </a:r>
          </a:p>
          <a:p>
            <a:r>
              <a:rPr lang="en-US" dirty="0" smtClean="0"/>
              <a:t>Employment/income situation</a:t>
            </a:r>
          </a:p>
          <a:p>
            <a:r>
              <a:rPr lang="en-US" dirty="0" smtClean="0"/>
              <a:t>Maternal work plans</a:t>
            </a:r>
          </a:p>
          <a:p>
            <a:r>
              <a:rPr lang="en-US" dirty="0" smtClean="0"/>
              <a:t>Day care plans</a:t>
            </a:r>
          </a:p>
          <a:p>
            <a:r>
              <a:rPr lang="en-US" dirty="0" smtClean="0"/>
              <a:t>Family alcohol, illicit drug, tobacco history</a:t>
            </a:r>
          </a:p>
          <a:p>
            <a:r>
              <a:rPr lang="en-US" dirty="0" smtClean="0"/>
              <a:t>Infant sleep space</a:t>
            </a:r>
          </a:p>
          <a:p>
            <a:r>
              <a:rPr lang="en-US" dirty="0" smtClean="0"/>
              <a:t>Social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1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Subjective Info Shall We Gather?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 complaint </a:t>
            </a:r>
          </a:p>
          <a:p>
            <a:r>
              <a:rPr lang="en-US" dirty="0" smtClean="0"/>
              <a:t>History of Present Illness</a:t>
            </a:r>
          </a:p>
          <a:p>
            <a:r>
              <a:rPr lang="en-US" dirty="0" smtClean="0"/>
              <a:t>Maternal Past Medical History</a:t>
            </a:r>
          </a:p>
          <a:p>
            <a:r>
              <a:rPr lang="en-US" dirty="0" smtClean="0"/>
              <a:t>Maternal Past Breastfeeding History</a:t>
            </a:r>
          </a:p>
          <a:p>
            <a:r>
              <a:rPr lang="en-US" dirty="0" smtClean="0"/>
              <a:t>Infant Past Medical History  </a:t>
            </a:r>
          </a:p>
          <a:p>
            <a:r>
              <a:rPr lang="en-US" dirty="0" smtClean="0"/>
              <a:t>Social History for Mom and Baby   </a:t>
            </a:r>
          </a:p>
          <a:p>
            <a:r>
              <a:rPr lang="en-US" b="1" dirty="0" smtClean="0"/>
              <a:t>Review of Systems for Mom/Baby</a:t>
            </a: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08685" y="22479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63583" y="20574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87221" y="250773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105400" y="2736330"/>
            <a:ext cx="76200" cy="15927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096000" y="2891756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81800" y="34290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43600" y="3082256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629400" y="36195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562600" y="40386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715000" y="3848100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179127" y="4495800"/>
            <a:ext cx="152400" cy="1905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331527" y="4306537"/>
            <a:ext cx="228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5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Any other symptoms or concerns that mom might have for herself or her baby.</a:t>
            </a:r>
          </a:p>
          <a:p>
            <a:r>
              <a:rPr lang="en-US" dirty="0" smtClean="0"/>
              <a:t>May need to elicit concerns</a:t>
            </a:r>
          </a:p>
          <a:p>
            <a:pPr lvl="1"/>
            <a:r>
              <a:rPr lang="en-US" dirty="0" smtClean="0"/>
              <a:t>Infant </a:t>
            </a:r>
          </a:p>
          <a:p>
            <a:pPr lvl="2"/>
            <a:r>
              <a:rPr lang="en-US" dirty="0" smtClean="0"/>
              <a:t>Fussiness</a:t>
            </a:r>
          </a:p>
          <a:p>
            <a:pPr lvl="2"/>
            <a:r>
              <a:rPr lang="en-US" dirty="0" smtClean="0"/>
              <a:t>Diaper rash</a:t>
            </a:r>
          </a:p>
          <a:p>
            <a:pPr lvl="2"/>
            <a:r>
              <a:rPr lang="en-US" dirty="0" smtClean="0"/>
              <a:t>Sleep issues</a:t>
            </a:r>
          </a:p>
          <a:p>
            <a:pPr lvl="1"/>
            <a:r>
              <a:rPr lang="en-US" dirty="0" smtClean="0"/>
              <a:t>Maternal</a:t>
            </a:r>
          </a:p>
          <a:p>
            <a:pPr lvl="2"/>
            <a:r>
              <a:rPr lang="en-US" dirty="0" smtClean="0"/>
              <a:t>Eczema</a:t>
            </a:r>
          </a:p>
          <a:p>
            <a:pPr lvl="2"/>
            <a:r>
              <a:rPr lang="en-US" dirty="0" smtClean="0"/>
              <a:t>Diarrhea</a:t>
            </a:r>
          </a:p>
          <a:p>
            <a:pPr lvl="2"/>
            <a:r>
              <a:rPr lang="en-US" dirty="0" smtClean="0"/>
              <a:t>Fatigue</a:t>
            </a:r>
          </a:p>
          <a:p>
            <a:pPr lvl="2"/>
            <a:r>
              <a:rPr lang="en-US" dirty="0" smtClean="0"/>
              <a:t>Depression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1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4819"/>
            <a:ext cx="655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JB reports that she has a history of eczema, which worsens when she is anxious.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 anxiety is worse lately due to having this baby, worried about</a:t>
            </a:r>
            <a:r>
              <a:rPr lang="en-US" dirty="0"/>
              <a:t> </a:t>
            </a:r>
            <a:r>
              <a:rPr lang="en-US" dirty="0" smtClean="0"/>
              <a:t>finances.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 partner’s father smokes heavily in the house, which worries 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She has trouble sleeping at night.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baby has been spitting up at times and she wonders if this is causing the baby to not gain well.</a:t>
            </a:r>
          </a:p>
        </p:txBody>
      </p:sp>
    </p:spTree>
    <p:extLst>
      <p:ext uri="{BB962C8B-B14F-4D97-AF65-F5344CB8AC3E}">
        <p14:creationId xmlns:p14="http://schemas.microsoft.com/office/powerpoint/2010/main" val="28003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Subjective Information</a:t>
            </a:r>
          </a:p>
          <a:p>
            <a:r>
              <a:rPr lang="en-US" sz="3600" b="1" dirty="0" smtClean="0"/>
              <a:t>Objective Findings on Exam</a:t>
            </a:r>
          </a:p>
          <a:p>
            <a:r>
              <a:rPr lang="en-US" sz="3600" dirty="0" smtClean="0"/>
              <a:t>Assessment of the problem(s)</a:t>
            </a:r>
          </a:p>
          <a:p>
            <a:r>
              <a:rPr lang="en-US" sz="3600" dirty="0" smtClean="0"/>
              <a:t>Plan of Care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16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Provide 2 reasons why an organized method of documentation is important for care of the nursing dyad.</a:t>
            </a:r>
          </a:p>
          <a:p>
            <a:pPr lvl="0"/>
            <a:r>
              <a:rPr lang="en-US" dirty="0"/>
              <a:t>Explain the difference between subjective and objective information.</a:t>
            </a:r>
          </a:p>
          <a:p>
            <a:pPr lvl="0"/>
            <a:r>
              <a:rPr lang="en-US" dirty="0"/>
              <a:t>Recognize the importance of maternal and infant past medical history in providing lactation management.</a:t>
            </a:r>
          </a:p>
          <a:p>
            <a:pPr lvl="0"/>
            <a:r>
              <a:rPr lang="en-US" dirty="0"/>
              <a:t>Recite at least 3 important physical findings for documentation regarding the mother, and 3 regarding the infant.</a:t>
            </a:r>
          </a:p>
          <a:p>
            <a:r>
              <a:rPr lang="en-US" dirty="0"/>
              <a:t>Identify 2 important features of an assessment and plan.</a:t>
            </a:r>
          </a:p>
        </p:txBody>
      </p:sp>
    </p:spTree>
    <p:extLst>
      <p:ext uri="{BB962C8B-B14F-4D97-AF65-F5344CB8AC3E}">
        <p14:creationId xmlns:p14="http://schemas.microsoft.com/office/powerpoint/2010/main" val="312315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Objective Information?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Measured </a:t>
            </a:r>
          </a:p>
          <a:p>
            <a:r>
              <a:rPr lang="en-US" dirty="0" smtClean="0"/>
              <a:t>Observed</a:t>
            </a:r>
          </a:p>
          <a:p>
            <a:r>
              <a:rPr lang="en-US" dirty="0" smtClean="0"/>
              <a:t>Findings on exam</a:t>
            </a:r>
          </a:p>
          <a:p>
            <a:r>
              <a:rPr lang="en-US" dirty="0" smtClean="0"/>
              <a:t>Interventions during exam</a:t>
            </a:r>
          </a:p>
          <a:p>
            <a:r>
              <a:rPr lang="en-US" dirty="0" smtClean="0"/>
              <a:t>Test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2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755" y="685800"/>
            <a:ext cx="6965245" cy="7619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2956560" cy="360381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Maternal Exam</a:t>
            </a:r>
          </a:p>
          <a:p>
            <a:pPr lvl="1"/>
            <a:r>
              <a:rPr lang="en-US" dirty="0" smtClean="0"/>
              <a:t>General appearance, mood</a:t>
            </a:r>
          </a:p>
          <a:p>
            <a:pPr lvl="1"/>
            <a:r>
              <a:rPr lang="en-US" dirty="0" smtClean="0"/>
              <a:t>Vitals</a:t>
            </a:r>
          </a:p>
          <a:p>
            <a:pPr lvl="1"/>
            <a:r>
              <a:rPr lang="en-US" dirty="0" smtClean="0"/>
              <a:t>Breasts</a:t>
            </a:r>
          </a:p>
          <a:p>
            <a:pPr lvl="1"/>
            <a:r>
              <a:rPr lang="en-US" dirty="0" smtClean="0"/>
              <a:t>Nipples/areola</a:t>
            </a:r>
          </a:p>
          <a:p>
            <a:r>
              <a:rPr lang="en-US" dirty="0" smtClean="0"/>
              <a:t>Infant Exam</a:t>
            </a:r>
          </a:p>
          <a:p>
            <a:pPr lvl="1"/>
            <a:r>
              <a:rPr lang="en-US" dirty="0" smtClean="0"/>
              <a:t>General appearance</a:t>
            </a:r>
          </a:p>
          <a:p>
            <a:pPr lvl="1"/>
            <a:r>
              <a:rPr lang="en-US" dirty="0" smtClean="0"/>
              <a:t>Vitals, weight</a:t>
            </a:r>
          </a:p>
          <a:p>
            <a:pPr lvl="1"/>
            <a:r>
              <a:rPr lang="en-US" dirty="0" smtClean="0"/>
              <a:t>Color, jaundice</a:t>
            </a:r>
          </a:p>
          <a:p>
            <a:pPr lvl="1"/>
            <a:r>
              <a:rPr lang="en-US" dirty="0" smtClean="0"/>
              <a:t>Developmental- tone, milestones</a:t>
            </a:r>
          </a:p>
          <a:p>
            <a:pPr lvl="1"/>
            <a:r>
              <a:rPr lang="en-US" dirty="0" smtClean="0"/>
              <a:t>Head, neck, mouth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60125" y="1447800"/>
            <a:ext cx="3429000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Breastfeeding Exam</a:t>
            </a:r>
          </a:p>
          <a:p>
            <a:pPr lvl="1"/>
            <a:r>
              <a:rPr lang="en-US" dirty="0" smtClean="0"/>
              <a:t>Relationship between mom/baby</a:t>
            </a:r>
          </a:p>
          <a:p>
            <a:pPr lvl="1"/>
            <a:r>
              <a:rPr lang="en-US" dirty="0" smtClean="0"/>
              <a:t>Positioning</a:t>
            </a:r>
          </a:p>
          <a:p>
            <a:pPr lvl="1"/>
            <a:r>
              <a:rPr lang="en-US" dirty="0" smtClean="0"/>
              <a:t>Latch</a:t>
            </a:r>
          </a:p>
          <a:p>
            <a:pPr lvl="1"/>
            <a:r>
              <a:rPr lang="en-US" dirty="0" smtClean="0"/>
              <a:t>Suck/swallow</a:t>
            </a:r>
          </a:p>
          <a:p>
            <a:pPr lvl="1"/>
            <a:r>
              <a:rPr lang="en-US" dirty="0" smtClean="0"/>
              <a:t>Mom’s management of feeding</a:t>
            </a:r>
          </a:p>
          <a:p>
            <a:pPr lvl="1"/>
            <a:r>
              <a:rPr lang="en-US" dirty="0" smtClean="0"/>
              <a:t>Infant behavior</a:t>
            </a:r>
          </a:p>
          <a:p>
            <a:pPr lvl="1"/>
            <a:r>
              <a:rPr lang="en-US" dirty="0" smtClean="0"/>
              <a:t>Milk Transfer</a:t>
            </a:r>
          </a:p>
          <a:p>
            <a:pPr lvl="1"/>
            <a:endParaRPr 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832760" y="5051612"/>
            <a:ext cx="3429000" cy="1067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/>
              <a:t>Interventions</a:t>
            </a:r>
          </a:p>
          <a:p>
            <a:pPr lvl="1"/>
            <a:r>
              <a:rPr lang="en-US" dirty="0" smtClean="0"/>
              <a:t>Pumping</a:t>
            </a:r>
          </a:p>
          <a:p>
            <a:pPr lvl="1"/>
            <a:r>
              <a:rPr lang="en-US" dirty="0" smtClean="0"/>
              <a:t>Change in positions/latch</a:t>
            </a:r>
          </a:p>
          <a:p>
            <a:pPr lvl="1"/>
            <a:r>
              <a:rPr lang="en-US" dirty="0" smtClean="0"/>
              <a:t>Tongue clipping</a:t>
            </a:r>
          </a:p>
        </p:txBody>
      </p:sp>
    </p:spTree>
    <p:extLst>
      <p:ext uri="{BB962C8B-B14F-4D97-AF65-F5344CB8AC3E}">
        <p14:creationId xmlns:p14="http://schemas.microsoft.com/office/powerpoint/2010/main" val="172349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JB Maternal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133600"/>
            <a:ext cx="2956559" cy="360381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JB is tearful, anxious</a:t>
            </a:r>
          </a:p>
          <a:p>
            <a:r>
              <a:rPr lang="en-US" dirty="0" smtClean="0"/>
              <a:t>Vitals are normal</a:t>
            </a:r>
          </a:p>
          <a:p>
            <a:r>
              <a:rPr lang="en-US" dirty="0" smtClean="0"/>
              <a:t>Her breasts appear large in size, normal contour. They are moderately full</a:t>
            </a:r>
          </a:p>
          <a:p>
            <a:r>
              <a:rPr lang="en-US" dirty="0" smtClean="0"/>
              <a:t>Nipples are open at the tips, not bleeding</a:t>
            </a:r>
          </a:p>
          <a:p>
            <a:r>
              <a:rPr lang="en-US" dirty="0" smtClean="0"/>
              <a:t>Breast exam- no tenderness, redness, masses</a:t>
            </a:r>
            <a:endParaRPr lang="en-US" dirty="0"/>
          </a:p>
        </p:txBody>
      </p:sp>
      <p:pic>
        <p:nvPicPr>
          <p:cNvPr id="4098" name="Picture 2" descr="C:\Anne\Images\Nipple lesions\deep crevic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4" t="2716" r="19371"/>
          <a:stretch/>
        </p:blipFill>
        <p:spPr bwMode="auto">
          <a:xfrm>
            <a:off x="4495800" y="1600200"/>
            <a:ext cx="3463679" cy="4191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50800" dir="2700000" algn="ctr" rotWithShape="0">
              <a:schemeClr val="tx1">
                <a:alpha val="2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1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58818"/>
          </a:xfrm>
        </p:spPr>
        <p:txBody>
          <a:bodyPr/>
          <a:lstStyle/>
          <a:p>
            <a:r>
              <a:rPr lang="en-US" dirty="0" smtClean="0"/>
              <a:t>Infant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3108960" cy="360381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Baby appears slightly agitated, hungry</a:t>
            </a:r>
          </a:p>
          <a:p>
            <a:r>
              <a:rPr lang="en-US" dirty="0" smtClean="0"/>
              <a:t>Weight is 2865g, down another  30g from yesterday</a:t>
            </a:r>
          </a:p>
          <a:p>
            <a:r>
              <a:rPr lang="en-US" dirty="0" smtClean="0"/>
              <a:t>No torticollis</a:t>
            </a:r>
          </a:p>
          <a:p>
            <a:r>
              <a:rPr lang="en-US" dirty="0" smtClean="0"/>
              <a:t>Mild jaundice of face</a:t>
            </a:r>
          </a:p>
          <a:p>
            <a:r>
              <a:rPr lang="en-US" dirty="0" smtClean="0"/>
              <a:t>No tongue tie, no thrush, no oral lesions</a:t>
            </a:r>
            <a:endParaRPr lang="en-US" dirty="0"/>
          </a:p>
        </p:txBody>
      </p:sp>
      <p:pic>
        <p:nvPicPr>
          <p:cNvPr id="5122" name="Picture 2" descr="C:\Anne\Images\purchased stock photos\Babies_Family\Newborn_canstock_33674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1" r="14329"/>
          <a:stretch/>
        </p:blipFill>
        <p:spPr bwMode="auto">
          <a:xfrm>
            <a:off x="4648200" y="2057400"/>
            <a:ext cx="3431969" cy="342741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50800" dir="2700000" algn="ctr" rotWithShape="0">
              <a:schemeClr val="tx1">
                <a:alpha val="56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2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Breastfeeding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9257"/>
            <a:ext cx="4191000" cy="360381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Mom sits w/o support</a:t>
            </a:r>
          </a:p>
          <a:p>
            <a:r>
              <a:rPr lang="en-US" dirty="0" smtClean="0"/>
              <a:t>Places infant to the breast in a nice hold</a:t>
            </a:r>
          </a:p>
          <a:p>
            <a:r>
              <a:rPr lang="en-US" dirty="0" smtClean="0"/>
              <a:t>Mom demonstrates pain with latch</a:t>
            </a:r>
          </a:p>
          <a:p>
            <a:r>
              <a:rPr lang="en-US" dirty="0" smtClean="0"/>
              <a:t>Latch appear shallow</a:t>
            </a:r>
          </a:p>
          <a:p>
            <a:r>
              <a:rPr lang="en-US" dirty="0" smtClean="0"/>
              <a:t>Baby falls asleep after a series of swallows</a:t>
            </a:r>
          </a:p>
          <a:p>
            <a:r>
              <a:rPr lang="en-US" dirty="0" smtClean="0"/>
              <a:t>Baby won’t awaken to feed on the other side</a:t>
            </a:r>
          </a:p>
          <a:p>
            <a:r>
              <a:rPr lang="en-US" dirty="0" smtClean="0"/>
              <a:t>Milk transfer is 27ml</a:t>
            </a:r>
          </a:p>
          <a:p>
            <a:r>
              <a:rPr lang="en-US" dirty="0" smtClean="0"/>
              <a:t>Mother expressed 120ml with her pump after nursing</a:t>
            </a:r>
          </a:p>
          <a:p>
            <a:r>
              <a:rPr lang="en-US" dirty="0" smtClean="0"/>
              <a:t>We worked on improving positioning with pillows, and asymmetric latch</a:t>
            </a:r>
          </a:p>
          <a:p>
            <a:r>
              <a:rPr lang="en-US" dirty="0" smtClean="0"/>
              <a:t>We worked on ways to keep the baby awake</a:t>
            </a:r>
          </a:p>
          <a:p>
            <a:endParaRPr lang="en-US" dirty="0"/>
          </a:p>
        </p:txBody>
      </p:sp>
      <p:pic>
        <p:nvPicPr>
          <p:cNvPr id="6146" name="Picture 2" descr="C:\Anne\Images\purchased stock photos\Breastfeeding\BFeeding_thinkStock_1536475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2794000" cy="4191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50800" dir="2700000" algn="ctr" rotWithShape="0">
              <a:schemeClr val="tx1">
                <a:alpha val="2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03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Subjective Information</a:t>
            </a:r>
          </a:p>
          <a:p>
            <a:r>
              <a:rPr lang="en-US" sz="3600" dirty="0" smtClean="0"/>
              <a:t>Objective Findings on Exam</a:t>
            </a:r>
          </a:p>
          <a:p>
            <a:r>
              <a:rPr lang="en-US" sz="3600" b="1" dirty="0" smtClean="0"/>
              <a:t>Assessment of the problem(s)</a:t>
            </a:r>
          </a:p>
          <a:p>
            <a:r>
              <a:rPr lang="en-US" sz="3600" dirty="0" smtClean="0"/>
              <a:t>Plan of Care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8589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problems that need to be addressed</a:t>
            </a:r>
          </a:p>
          <a:p>
            <a:pPr lvl="1"/>
            <a:r>
              <a:rPr lang="en-US" dirty="0" smtClean="0"/>
              <a:t>Discuss contributing factors </a:t>
            </a:r>
          </a:p>
          <a:p>
            <a:pPr lvl="1"/>
            <a:r>
              <a:rPr lang="en-US" dirty="0" smtClean="0"/>
              <a:t>Work up that has already been done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roblems may be due to or related to each other</a:t>
            </a:r>
          </a:p>
          <a:p>
            <a:r>
              <a:rPr lang="en-US" dirty="0" smtClean="0"/>
              <a:t>Document discussion about problems</a:t>
            </a:r>
          </a:p>
        </p:txBody>
      </p:sp>
    </p:spTree>
    <p:extLst>
      <p:ext uri="{BB962C8B-B14F-4D97-AF65-F5344CB8AC3E}">
        <p14:creationId xmlns:p14="http://schemas.microsoft.com/office/powerpoint/2010/main" val="40819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of Our </a:t>
            </a:r>
            <a:r>
              <a:rPr lang="en-US" dirty="0"/>
              <a:t>C</a:t>
            </a:r>
            <a:r>
              <a:rPr lang="en-US" dirty="0" smtClean="0"/>
              <a:t>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Infant sleepiness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Sore nipples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Latch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Insufficient infant weight gain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Maternal anxiety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Maternal psychosocial stress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Financial stress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Tobacco exposure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9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801469"/>
            <a:ext cx="7437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b="1" dirty="0" smtClean="0"/>
              <a:t>Infant Sleepiness- </a:t>
            </a:r>
            <a:r>
              <a:rPr lang="en-US" dirty="0" smtClean="0"/>
              <a:t>does not appear ill, may be due to insufficient calorie </a:t>
            </a:r>
          </a:p>
          <a:p>
            <a:r>
              <a:rPr lang="en-US" dirty="0"/>
              <a:t> </a:t>
            </a:r>
            <a:r>
              <a:rPr lang="en-US" dirty="0" smtClean="0"/>
              <a:t>    intake. Maternal use of alprazolam might be contributing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47800"/>
            <a:ext cx="7009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b="1" dirty="0" smtClean="0"/>
              <a:t>Sore Nipples- </a:t>
            </a:r>
            <a:r>
              <a:rPr lang="en-US" dirty="0" smtClean="0"/>
              <a:t>may be due to poor latch, nonnutritive sucking due to </a:t>
            </a:r>
          </a:p>
          <a:p>
            <a:r>
              <a:rPr lang="en-US" dirty="0"/>
              <a:t> </a:t>
            </a:r>
            <a:r>
              <a:rPr lang="en-US" dirty="0" smtClean="0"/>
              <a:t>    infant sleepiness at the breast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2906" y="2094131"/>
            <a:ext cx="6616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</a:t>
            </a:r>
            <a:r>
              <a:rPr lang="en-US" b="1" dirty="0" smtClean="0"/>
              <a:t>Latch issues- </a:t>
            </a:r>
            <a:r>
              <a:rPr lang="en-US" dirty="0" smtClean="0"/>
              <a:t>likely due to sleepiness, and maternal positioning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5098" y="2473271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. </a:t>
            </a:r>
            <a:r>
              <a:rPr lang="en-US" b="1" dirty="0" smtClean="0"/>
              <a:t>Insufficient infant weight gain- </a:t>
            </a:r>
            <a:r>
              <a:rPr lang="en-US" dirty="0" smtClean="0"/>
              <a:t>due to infant sleepiness. Maternal milk</a:t>
            </a:r>
          </a:p>
          <a:p>
            <a:r>
              <a:rPr lang="en-US" dirty="0"/>
              <a:t> </a:t>
            </a:r>
            <a:r>
              <a:rPr lang="en-US" dirty="0" smtClean="0"/>
              <a:t>    supply appears adequate.  We discussed options for  </a:t>
            </a:r>
          </a:p>
          <a:p>
            <a:r>
              <a:rPr lang="en-US" dirty="0"/>
              <a:t> </a:t>
            </a:r>
            <a:r>
              <a:rPr lang="en-US" dirty="0" smtClean="0"/>
              <a:t>    supplementation using a bottle or cup. Mother is most comfortable</a:t>
            </a:r>
          </a:p>
          <a:p>
            <a:r>
              <a:rPr lang="en-US" dirty="0"/>
              <a:t> </a:t>
            </a:r>
            <a:r>
              <a:rPr lang="en-US" dirty="0" smtClean="0"/>
              <a:t>    with a bottle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5098" y="3615902"/>
            <a:ext cx="7547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</a:t>
            </a:r>
            <a:r>
              <a:rPr lang="en-US" b="1" dirty="0" smtClean="0"/>
              <a:t>Maternal anxiety and stress- </a:t>
            </a:r>
            <a:r>
              <a:rPr lang="en-US" dirty="0" smtClean="0"/>
              <a:t>close follow-up with her primary care</a:t>
            </a:r>
          </a:p>
          <a:p>
            <a:r>
              <a:rPr lang="en-US" dirty="0" smtClean="0"/>
              <a:t>     physician is needed for improved control of her anxiety. She may benefit</a:t>
            </a:r>
          </a:p>
          <a:p>
            <a:r>
              <a:rPr lang="en-US" dirty="0"/>
              <a:t> </a:t>
            </a:r>
            <a:r>
              <a:rPr lang="en-US" dirty="0" smtClean="0"/>
              <a:t>    from a local support group. Her alprazolam might be having an adverse</a:t>
            </a:r>
          </a:p>
          <a:p>
            <a:r>
              <a:rPr lang="en-US" dirty="0"/>
              <a:t> </a:t>
            </a:r>
            <a:r>
              <a:rPr lang="en-US" dirty="0" smtClean="0"/>
              <a:t>    effect on the baby.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5948" y="4807325"/>
            <a:ext cx="7049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b="1" dirty="0" smtClean="0"/>
              <a:t>Financial stress- </a:t>
            </a:r>
            <a:r>
              <a:rPr lang="en-US" dirty="0" smtClean="0"/>
              <a:t>she may benefit from social services evaluation for </a:t>
            </a:r>
          </a:p>
          <a:p>
            <a:r>
              <a:rPr lang="en-US" dirty="0" smtClean="0"/>
              <a:t>    assistance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5373469"/>
            <a:ext cx="7201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 </a:t>
            </a:r>
            <a:r>
              <a:rPr lang="en-US" b="1" dirty="0" smtClean="0"/>
              <a:t>Tobacco exposure- </a:t>
            </a:r>
            <a:r>
              <a:rPr lang="en-US" dirty="0" smtClean="0"/>
              <a:t>the patient expresses awareness of the dangers of</a:t>
            </a:r>
          </a:p>
          <a:p>
            <a:r>
              <a:rPr lang="en-US" dirty="0"/>
              <a:t> </a:t>
            </a:r>
            <a:r>
              <a:rPr lang="en-US" dirty="0" smtClean="0"/>
              <a:t>   tobacco smoke exposure to her baby and her own health.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4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you recommend</a:t>
            </a:r>
          </a:p>
          <a:p>
            <a:pPr lvl="1"/>
            <a:r>
              <a:rPr lang="en-US" dirty="0" smtClean="0"/>
              <a:t>Feeding plan</a:t>
            </a:r>
          </a:p>
          <a:p>
            <a:pPr lvl="1"/>
            <a:r>
              <a:rPr lang="en-US" dirty="0" smtClean="0"/>
              <a:t>Referrals</a:t>
            </a:r>
          </a:p>
          <a:p>
            <a:pPr lvl="1"/>
            <a:r>
              <a:rPr lang="en-US" dirty="0" smtClean="0"/>
              <a:t>Medications</a:t>
            </a:r>
          </a:p>
          <a:p>
            <a:pPr lvl="1"/>
            <a:r>
              <a:rPr lang="en-US" dirty="0" smtClean="0"/>
              <a:t>Tests</a:t>
            </a:r>
          </a:p>
          <a:p>
            <a:r>
              <a:rPr lang="en-US" dirty="0" smtClean="0"/>
              <a:t>What you might do at the next visit</a:t>
            </a:r>
          </a:p>
          <a:p>
            <a:r>
              <a:rPr lang="en-US" dirty="0" smtClean="0"/>
              <a:t>Follow up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7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Reasons for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Legal Record</a:t>
            </a:r>
          </a:p>
          <a:p>
            <a:r>
              <a:rPr lang="en-US" dirty="0" smtClean="0"/>
              <a:t>Communication to others on the care team</a:t>
            </a:r>
          </a:p>
          <a:p>
            <a:r>
              <a:rPr lang="en-US" dirty="0" smtClean="0"/>
              <a:t>Patient education</a:t>
            </a:r>
          </a:p>
          <a:p>
            <a:r>
              <a:rPr lang="en-US" dirty="0" smtClean="0"/>
              <a:t>Remind oneself of history, exam, assessment and plan of care</a:t>
            </a:r>
          </a:p>
          <a:p>
            <a:r>
              <a:rPr lang="en-US" dirty="0" smtClean="0"/>
              <a:t>Routine method improves time efficiency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7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Our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Feeding Plan</a:t>
            </a:r>
          </a:p>
          <a:p>
            <a:pPr lvl="1"/>
            <a:r>
              <a:rPr lang="en-US" dirty="0" smtClean="0"/>
              <a:t>Pump after each nursing and supplement using a bottle</a:t>
            </a:r>
          </a:p>
          <a:p>
            <a:pPr lvl="1"/>
            <a:r>
              <a:rPr lang="en-US" dirty="0" smtClean="0"/>
              <a:t>It is fine to skip some feedings at the breast</a:t>
            </a:r>
          </a:p>
          <a:p>
            <a:pPr lvl="1"/>
            <a:r>
              <a:rPr lang="en-US" dirty="0" smtClean="0"/>
              <a:t>Keep the baby awake by stripping down the clothes, tickle feet, stimulate back, tickle neck</a:t>
            </a:r>
          </a:p>
          <a:p>
            <a:pPr lvl="1"/>
            <a:r>
              <a:rPr lang="en-US" dirty="0" smtClean="0"/>
              <a:t>Use pillows to help support the baby at the breast</a:t>
            </a:r>
          </a:p>
          <a:p>
            <a:pPr lvl="1"/>
            <a:r>
              <a:rPr lang="en-US" dirty="0" smtClean="0"/>
              <a:t>Use the asymmetric latch  technique for a deeper latch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4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Our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Mother will use an antibiotic ointment on her nipples with a nonstick pad, changing after each feeding.</a:t>
            </a:r>
          </a:p>
          <a:p>
            <a:r>
              <a:rPr lang="en-US" dirty="0" smtClean="0"/>
              <a:t>Mother will talk to her physician about her anxiety medication, which may be causing infant sleepiness.</a:t>
            </a:r>
          </a:p>
          <a:p>
            <a:r>
              <a:rPr lang="en-US" dirty="0" smtClean="0"/>
              <a:t>Mother is given a phone number for social services, for financial resources.</a:t>
            </a:r>
          </a:p>
          <a:p>
            <a:r>
              <a:rPr lang="en-US" dirty="0" smtClean="0"/>
              <a:t>A handout on tobacco exposure and SIDS is given for the family to read.</a:t>
            </a:r>
          </a:p>
          <a:p>
            <a:r>
              <a:rPr lang="en-US" dirty="0" smtClean="0"/>
              <a:t>Mom will be seen back in 3 days for infant weight check, recheck feeding and follow-up of her sore nipples.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25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Organized documentation allows for</a:t>
            </a:r>
          </a:p>
          <a:p>
            <a:pPr lvl="1"/>
            <a:r>
              <a:rPr lang="en-US" dirty="0" smtClean="0"/>
              <a:t>Comprehensive assessment</a:t>
            </a:r>
          </a:p>
          <a:p>
            <a:pPr lvl="1"/>
            <a:r>
              <a:rPr lang="en-US" dirty="0" smtClean="0"/>
              <a:t>Ideal communication to other members of treatment team</a:t>
            </a:r>
          </a:p>
          <a:p>
            <a:pPr lvl="1"/>
            <a:r>
              <a:rPr lang="en-US" dirty="0" smtClean="0"/>
              <a:t>Efficient use of time</a:t>
            </a:r>
          </a:p>
          <a:p>
            <a:pPr lvl="1"/>
            <a:r>
              <a:rPr lang="en-US" dirty="0" smtClean="0"/>
              <a:t>Organized instructions to mother/family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007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494" y="914400"/>
            <a:ext cx="3781777" cy="120248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Lactation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86000"/>
            <a:ext cx="3337559" cy="3603812"/>
          </a:xfrm>
        </p:spPr>
        <p:txBody>
          <a:bodyPr/>
          <a:lstStyle/>
          <a:p>
            <a:r>
              <a:rPr lang="en-US" dirty="0" smtClean="0"/>
              <a:t> Nothing else like it</a:t>
            </a:r>
          </a:p>
          <a:p>
            <a:r>
              <a:rPr lang="en-US" dirty="0" smtClean="0"/>
              <a:t>Caution about disclosing information about mother to the pediatric provider without her permission</a:t>
            </a:r>
            <a:endParaRPr lang="en-US" dirty="0"/>
          </a:p>
        </p:txBody>
      </p:sp>
      <p:pic>
        <p:nvPicPr>
          <p:cNvPr id="1026" name="Picture 2" descr="C:\Anne\Images\purchased stock photos\Breastfeeding\BFeeding_canstock_12285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29" y="685800"/>
            <a:ext cx="3551556" cy="51816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50800" dir="2700000" algn="ctr" rotWithShape="0">
              <a:schemeClr val="tx1">
                <a:alpha val="2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3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Subjective Information</a:t>
            </a:r>
          </a:p>
          <a:p>
            <a:r>
              <a:rPr lang="en-US" sz="3600" dirty="0" smtClean="0"/>
              <a:t>Objective Findings on Exam</a:t>
            </a:r>
          </a:p>
          <a:p>
            <a:r>
              <a:rPr lang="en-US" sz="3600" dirty="0" smtClean="0"/>
              <a:t>Assessment of the problem(s)</a:t>
            </a:r>
          </a:p>
          <a:p>
            <a:r>
              <a:rPr lang="en-US" sz="3600" dirty="0" smtClean="0"/>
              <a:t>Plan of Care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290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Subjective Information?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that the patient/client shares </a:t>
            </a:r>
          </a:p>
          <a:p>
            <a:r>
              <a:rPr lang="en-US" dirty="0" smtClean="0"/>
              <a:t>Patient’s/client’s own words</a:t>
            </a:r>
          </a:p>
          <a:p>
            <a:r>
              <a:rPr lang="en-US" dirty="0" smtClean="0"/>
              <a:t>Reflects what happened, what was experienced</a:t>
            </a:r>
          </a:p>
          <a:p>
            <a:r>
              <a:rPr lang="en-US" dirty="0" smtClean="0"/>
              <a:t>‘Information Gathering’</a:t>
            </a:r>
          </a:p>
          <a:p>
            <a:r>
              <a:rPr lang="en-US" dirty="0" smtClean="0"/>
              <a:t>Does not include findings on exam, assessment, or advice given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Subjective Info Shall We Gather?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Chief complaint</a:t>
            </a:r>
          </a:p>
          <a:p>
            <a:r>
              <a:rPr lang="en-US" dirty="0" smtClean="0"/>
              <a:t>History of Present Illness</a:t>
            </a:r>
          </a:p>
          <a:p>
            <a:r>
              <a:rPr lang="en-US" dirty="0" smtClean="0"/>
              <a:t>Maternal Past Medical History</a:t>
            </a:r>
          </a:p>
          <a:p>
            <a:r>
              <a:rPr lang="en-US" dirty="0" smtClean="0"/>
              <a:t>Maternal Past Breastfeeding History</a:t>
            </a:r>
          </a:p>
          <a:p>
            <a:r>
              <a:rPr lang="en-US" dirty="0" smtClean="0"/>
              <a:t>Infant Past Medical History</a:t>
            </a:r>
          </a:p>
          <a:p>
            <a:r>
              <a:rPr lang="en-US" dirty="0" smtClean="0"/>
              <a:t>Social History for Mom and Baby</a:t>
            </a:r>
          </a:p>
          <a:p>
            <a:r>
              <a:rPr lang="en-US" dirty="0" smtClean="0"/>
              <a:t>Review of Systems for Mom/Baby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1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Chief Complaint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(are) the main reason(s) for seeing you today?</a:t>
            </a:r>
          </a:p>
          <a:p>
            <a:pPr lvl="1"/>
            <a:r>
              <a:rPr lang="en-US" dirty="0" smtClean="0"/>
              <a:t>Helps focus the visit</a:t>
            </a:r>
          </a:p>
          <a:p>
            <a:pPr lvl="1"/>
            <a:r>
              <a:rPr lang="en-US" dirty="0" smtClean="0"/>
              <a:t>Allows you to organize your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378</TotalTime>
  <Words>2140</Words>
  <Application>Microsoft Office PowerPoint</Application>
  <PresentationFormat>On-screen Show (4:3)</PresentationFormat>
  <Paragraphs>357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Brush Script MT</vt:lpstr>
      <vt:lpstr>Calibri</vt:lpstr>
      <vt:lpstr>Casper SF</vt:lpstr>
      <vt:lpstr>Constantia</vt:lpstr>
      <vt:lpstr>Franklin Gothic Book</vt:lpstr>
      <vt:lpstr>Pushpin</vt:lpstr>
      <vt:lpstr>Basic Approach to Documentation for Lactation Visits</vt:lpstr>
      <vt:lpstr>Conflicts of Interest</vt:lpstr>
      <vt:lpstr>Objectives</vt:lpstr>
      <vt:lpstr>Reasons for Documentation</vt:lpstr>
      <vt:lpstr>Lactation Documentation</vt:lpstr>
      <vt:lpstr>SOAP</vt:lpstr>
      <vt:lpstr>What is Subjective Information?</vt:lpstr>
      <vt:lpstr>What Subjective Info Shall We Gather?</vt:lpstr>
      <vt:lpstr>Chief Complaint</vt:lpstr>
      <vt:lpstr>History of Present Illness</vt:lpstr>
      <vt:lpstr>PowerPoint Presentation</vt:lpstr>
      <vt:lpstr>PowerPoint Presentation</vt:lpstr>
      <vt:lpstr>History of Present Illness</vt:lpstr>
      <vt:lpstr>Current Breastfeeding History</vt:lpstr>
      <vt:lpstr>PowerPoint Presentation</vt:lpstr>
      <vt:lpstr>Current Breastfeeding Concerns</vt:lpstr>
      <vt:lpstr>PowerPoint Presentation</vt:lpstr>
      <vt:lpstr>What Subjective Info Shall We Gather?</vt:lpstr>
      <vt:lpstr>Maternal Past Medical and Breastfeeding History</vt:lpstr>
      <vt:lpstr>PowerPoint Presentation</vt:lpstr>
      <vt:lpstr>What Subjective Info Shall We Gather?</vt:lpstr>
      <vt:lpstr>Infant Past Medical History</vt:lpstr>
      <vt:lpstr>What Subjective Info Shall We Gather?</vt:lpstr>
      <vt:lpstr>What Social History  Do We Need?</vt:lpstr>
      <vt:lpstr>PowerPoint Presentation</vt:lpstr>
      <vt:lpstr>What Subjective Info Shall We Gather?</vt:lpstr>
      <vt:lpstr>Review of Systems</vt:lpstr>
      <vt:lpstr>PowerPoint Presentation</vt:lpstr>
      <vt:lpstr>SOAP</vt:lpstr>
      <vt:lpstr>What is Objective Information?</vt:lpstr>
      <vt:lpstr>Objective Findings</vt:lpstr>
      <vt:lpstr>JB Maternal Exam</vt:lpstr>
      <vt:lpstr>Infant Exam</vt:lpstr>
      <vt:lpstr>Breastfeeding Exam</vt:lpstr>
      <vt:lpstr>SOAP</vt:lpstr>
      <vt:lpstr>Assessment</vt:lpstr>
      <vt:lpstr>Assessment of Our Case</vt:lpstr>
      <vt:lpstr>PowerPoint Presentation</vt:lpstr>
      <vt:lpstr>Plan</vt:lpstr>
      <vt:lpstr>Plan for Our Case</vt:lpstr>
      <vt:lpstr>Plan for Our Case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Documentation</dc:title>
  <dc:creator>Anne</dc:creator>
  <cp:lastModifiedBy>Mitch Rosefelt</cp:lastModifiedBy>
  <cp:revision>60</cp:revision>
  <dcterms:created xsi:type="dcterms:W3CDTF">2006-08-16T00:00:00Z</dcterms:created>
  <dcterms:modified xsi:type="dcterms:W3CDTF">2017-07-18T13:00:39Z</dcterms:modified>
</cp:coreProperties>
</file>