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gif" ContentType="image/gif"/>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notesSlides/notesSlide21.xml" ContentType="application/vnd.openxmlformats-officedocument.presentationml.notesSlide+xml"/>
  <Override PartName="/ppt/tags/tag2.xml" ContentType="application/vnd.openxmlformats-officedocument.presentationml.tags+xml"/>
  <Override PartName="/ppt/notesSlides/notesSlide22.xml" ContentType="application/vnd.openxmlformats-officedocument.presentationml.notesSlide+xml"/>
  <Override PartName="/ppt/tags/tag3.xml" ContentType="application/vnd.openxmlformats-officedocument.presentationml.tags+xml"/>
  <Override PartName="/ppt/notesSlides/notesSlide23.xml" ContentType="application/vnd.openxmlformats-officedocument.presentationml.notesSlide+xml"/>
  <Override PartName="/ppt/tags/tag4.xml" ContentType="application/vnd.openxmlformats-officedocument.presentationml.tags+xml"/>
  <Override PartName="/ppt/notesSlides/notesSlide24.xml" ContentType="application/vnd.openxmlformats-officedocument.presentationml.notesSlide+xml"/>
  <Override PartName="/ppt/tags/tag5.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74" r:id="rId1"/>
  </p:sldMasterIdLst>
  <p:notesMasterIdLst>
    <p:notesMasterId r:id="rId57"/>
  </p:notesMasterIdLst>
  <p:handoutMasterIdLst>
    <p:handoutMasterId r:id="rId58"/>
  </p:handoutMasterIdLst>
  <p:sldIdLst>
    <p:sldId id="746" r:id="rId2"/>
    <p:sldId id="916" r:id="rId3"/>
    <p:sldId id="553" r:id="rId4"/>
    <p:sldId id="472" r:id="rId5"/>
    <p:sldId id="859" r:id="rId6"/>
    <p:sldId id="464" r:id="rId7"/>
    <p:sldId id="634" r:id="rId8"/>
    <p:sldId id="860" r:id="rId9"/>
    <p:sldId id="758" r:id="rId10"/>
    <p:sldId id="628" r:id="rId11"/>
    <p:sldId id="633" r:id="rId12"/>
    <p:sldId id="760" r:id="rId13"/>
    <p:sldId id="714" r:id="rId14"/>
    <p:sldId id="761" r:id="rId15"/>
    <p:sldId id="869" r:id="rId16"/>
    <p:sldId id="767" r:id="rId17"/>
    <p:sldId id="861" r:id="rId18"/>
    <p:sldId id="862" r:id="rId19"/>
    <p:sldId id="871" r:id="rId20"/>
    <p:sldId id="872" r:id="rId21"/>
    <p:sldId id="538" r:id="rId22"/>
    <p:sldId id="766" r:id="rId23"/>
    <p:sldId id="874" r:id="rId24"/>
    <p:sldId id="473" r:id="rId25"/>
    <p:sldId id="886" r:id="rId26"/>
    <p:sldId id="875" r:id="rId27"/>
    <p:sldId id="876" r:id="rId28"/>
    <p:sldId id="877" r:id="rId29"/>
    <p:sldId id="878" r:id="rId30"/>
    <p:sldId id="879" r:id="rId31"/>
    <p:sldId id="880" r:id="rId32"/>
    <p:sldId id="883" r:id="rId33"/>
    <p:sldId id="885" r:id="rId34"/>
    <p:sldId id="887" r:id="rId35"/>
    <p:sldId id="888" r:id="rId36"/>
    <p:sldId id="889" r:id="rId37"/>
    <p:sldId id="890" r:id="rId38"/>
    <p:sldId id="891" r:id="rId39"/>
    <p:sldId id="706" r:id="rId40"/>
    <p:sldId id="900" r:id="rId41"/>
    <p:sldId id="901" r:id="rId42"/>
    <p:sldId id="902" r:id="rId43"/>
    <p:sldId id="461" r:id="rId44"/>
    <p:sldId id="462" r:id="rId45"/>
    <p:sldId id="904" r:id="rId46"/>
    <p:sldId id="906" r:id="rId47"/>
    <p:sldId id="910" r:id="rId48"/>
    <p:sldId id="908" r:id="rId49"/>
    <p:sldId id="912" r:id="rId50"/>
    <p:sldId id="914" r:id="rId51"/>
    <p:sldId id="463" r:id="rId52"/>
    <p:sldId id="917" r:id="rId53"/>
    <p:sldId id="899" r:id="rId54"/>
    <p:sldId id="893" r:id="rId55"/>
    <p:sldId id="731" r:id="rId56"/>
  </p:sldIdLst>
  <p:sldSz cx="9144000" cy="6858000" type="screen4x3"/>
  <p:notesSz cx="6858000" cy="9296400"/>
  <p:embeddedFontLst>
    <p:embeddedFont>
      <p:font typeface="Comic Sans MS" panose="030F0702030302020204" pitchFamily="66" charset="0"/>
      <p:regular r:id="rId59"/>
      <p:bold r:id="rId60"/>
      <p:italic r:id="rId61"/>
      <p:boldItalic r:id="rId62"/>
    </p:embeddedFont>
    <p:embeddedFont>
      <p:font typeface="Calibri" panose="020F0502020204030204" pitchFamily="34" charset="0"/>
      <p:regular r:id="rId63"/>
      <p:bold r:id="rId64"/>
      <p:italic r:id="rId65"/>
      <p:boldItalic r:id="rId66"/>
    </p:embeddedFont>
  </p:embeddedFontLst>
  <p:defaultTextStyle>
    <a:defPPr>
      <a:defRPr lang="en-US"/>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9E52"/>
    <a:srgbClr val="006699"/>
    <a:srgbClr val="DDEDFB"/>
    <a:srgbClr val="F622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2787"/>
    <p:restoredTop sz="90924" autoAdjust="0"/>
  </p:normalViewPr>
  <p:slideViewPr>
    <p:cSldViewPr snapToGrid="0">
      <p:cViewPr varScale="1">
        <p:scale>
          <a:sx n="165" d="100"/>
          <a:sy n="165" d="100"/>
        </p:scale>
        <p:origin x="1518" y="1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0"/>
    </p:cViewPr>
  </p:sorterViewPr>
  <p:notesViewPr>
    <p:cSldViewPr snapToGrid="0">
      <p:cViewPr varScale="1">
        <p:scale>
          <a:sx n="136" d="100"/>
          <a:sy n="136" d="100"/>
        </p:scale>
        <p:origin x="462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5.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66"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2.fntdata"/><Relationship Id="rId65"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6.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4.fntdata"/><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A876C4-31DE-4773-B36C-EF09FFB944F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80308B4-C635-4F91-A66D-4AC903AEE737}">
      <dgm:prSet phldrT="[Text]"/>
      <dgm:spPr>
        <a:ln>
          <a:solidFill>
            <a:schemeClr val="tx1"/>
          </a:solidFill>
        </a:ln>
      </dgm:spPr>
      <dgm:t>
        <a:bodyPr/>
        <a:lstStyle/>
        <a:p>
          <a:r>
            <a:rPr lang="en-US" dirty="0" smtClean="0">
              <a:latin typeface="Comic Sans MS" panose="030F0702030302020204" pitchFamily="66" charset="0"/>
            </a:rPr>
            <a:t>Little Breast Change</a:t>
          </a:r>
          <a:endParaRPr lang="en-US" dirty="0">
            <a:latin typeface="Comic Sans MS" panose="030F0702030302020204" pitchFamily="66" charset="0"/>
          </a:endParaRPr>
        </a:p>
      </dgm:t>
    </dgm:pt>
    <dgm:pt modelId="{3A6C930A-0540-4700-BD5B-4358480FC579}" type="parTrans" cxnId="{9BD69471-D8BB-42AE-B36D-D9A266A895A8}">
      <dgm:prSet/>
      <dgm:spPr/>
      <dgm:t>
        <a:bodyPr/>
        <a:lstStyle/>
        <a:p>
          <a:endParaRPr lang="en-US">
            <a:latin typeface="Comic Sans MS" panose="030F0702030302020204" pitchFamily="66" charset="0"/>
          </a:endParaRPr>
        </a:p>
      </dgm:t>
    </dgm:pt>
    <dgm:pt modelId="{DF9B4A89-5694-4465-A6BA-4E01A96B8C8B}" type="sibTrans" cxnId="{9BD69471-D8BB-42AE-B36D-D9A266A895A8}">
      <dgm:prSet/>
      <dgm:spPr/>
      <dgm:t>
        <a:bodyPr/>
        <a:lstStyle/>
        <a:p>
          <a:endParaRPr lang="en-US">
            <a:latin typeface="Comic Sans MS" panose="030F0702030302020204" pitchFamily="66" charset="0"/>
          </a:endParaRPr>
        </a:p>
      </dgm:t>
    </dgm:pt>
    <dgm:pt modelId="{DB112B97-76AD-472A-9376-5CD16450C0A7}">
      <dgm:prSet phldrT="[Text]"/>
      <dgm:spPr>
        <a:ln>
          <a:solidFill>
            <a:schemeClr val="tx1">
              <a:lumMod val="95000"/>
              <a:lumOff val="5000"/>
            </a:schemeClr>
          </a:solidFill>
        </a:ln>
      </dgm:spPr>
      <dgm:t>
        <a:bodyPr/>
        <a:lstStyle/>
        <a:p>
          <a:r>
            <a:rPr lang="en-US" dirty="0" smtClean="0">
              <a:latin typeface="Comic Sans MS" panose="030F0702030302020204" pitchFamily="66" charset="0"/>
            </a:rPr>
            <a:t>Insufficient Glandular Tissue</a:t>
          </a:r>
          <a:endParaRPr lang="en-US" dirty="0">
            <a:latin typeface="Comic Sans MS" panose="030F0702030302020204" pitchFamily="66" charset="0"/>
          </a:endParaRPr>
        </a:p>
      </dgm:t>
    </dgm:pt>
    <dgm:pt modelId="{17162851-A4F9-41F1-8B84-65BE33231FB6}" type="parTrans" cxnId="{9792B3D6-C50D-43EA-A5D6-66708DB8D955}">
      <dgm:prSet/>
      <dgm:spPr>
        <a:ln w="38100">
          <a:solidFill>
            <a:schemeClr val="tx1"/>
          </a:solidFill>
        </a:ln>
      </dgm:spPr>
      <dgm:t>
        <a:bodyPr/>
        <a:lstStyle/>
        <a:p>
          <a:endParaRPr lang="en-US">
            <a:latin typeface="Comic Sans MS" panose="030F0702030302020204" pitchFamily="66" charset="0"/>
          </a:endParaRPr>
        </a:p>
      </dgm:t>
    </dgm:pt>
    <dgm:pt modelId="{0E42B561-8311-420F-86F1-C42887B78464}" type="sibTrans" cxnId="{9792B3D6-C50D-43EA-A5D6-66708DB8D955}">
      <dgm:prSet/>
      <dgm:spPr/>
      <dgm:t>
        <a:bodyPr/>
        <a:lstStyle/>
        <a:p>
          <a:endParaRPr lang="en-US">
            <a:latin typeface="Comic Sans MS" panose="030F0702030302020204" pitchFamily="66" charset="0"/>
          </a:endParaRPr>
        </a:p>
      </dgm:t>
    </dgm:pt>
    <dgm:pt modelId="{54C92018-E48F-4172-99C5-D45007898238}">
      <dgm:prSet phldrT="[Text]"/>
      <dgm:spPr>
        <a:ln>
          <a:solidFill>
            <a:schemeClr val="tx1">
              <a:lumMod val="85000"/>
              <a:lumOff val="15000"/>
            </a:schemeClr>
          </a:solidFill>
        </a:ln>
      </dgm:spPr>
      <dgm:t>
        <a:bodyPr/>
        <a:lstStyle/>
        <a:p>
          <a:r>
            <a:rPr lang="en-US" dirty="0" smtClean="0">
              <a:latin typeface="Comic Sans MS" panose="030F0702030302020204" pitchFamily="66" charset="0"/>
            </a:rPr>
            <a:t>Congenital</a:t>
          </a:r>
          <a:endParaRPr lang="en-US" dirty="0">
            <a:latin typeface="Comic Sans MS" panose="030F0702030302020204" pitchFamily="66" charset="0"/>
          </a:endParaRPr>
        </a:p>
      </dgm:t>
    </dgm:pt>
    <dgm:pt modelId="{076BBE2B-6349-4B8B-BD3A-982BADE6CD77}" type="parTrans" cxnId="{DE0F544D-E446-4E4D-A094-9049B61FEDB1}">
      <dgm:prSet/>
      <dgm:spPr>
        <a:ln w="38100">
          <a:solidFill>
            <a:schemeClr val="tx1"/>
          </a:solidFill>
        </a:ln>
      </dgm:spPr>
      <dgm:t>
        <a:bodyPr/>
        <a:lstStyle/>
        <a:p>
          <a:endParaRPr lang="en-US">
            <a:latin typeface="Comic Sans MS" panose="030F0702030302020204" pitchFamily="66" charset="0"/>
          </a:endParaRPr>
        </a:p>
      </dgm:t>
    </dgm:pt>
    <dgm:pt modelId="{F1C3E474-CD5E-4E0B-B316-A88CEBA47784}" type="sibTrans" cxnId="{DE0F544D-E446-4E4D-A094-9049B61FEDB1}">
      <dgm:prSet/>
      <dgm:spPr/>
      <dgm:t>
        <a:bodyPr/>
        <a:lstStyle/>
        <a:p>
          <a:endParaRPr lang="en-US">
            <a:latin typeface="Comic Sans MS" panose="030F0702030302020204" pitchFamily="66" charset="0"/>
          </a:endParaRPr>
        </a:p>
      </dgm:t>
    </dgm:pt>
    <dgm:pt modelId="{A68A3CE9-DAB2-4B9B-96B1-1279B6E0F482}">
      <dgm:prSet phldrT="[Text]"/>
      <dgm:spPr>
        <a:solidFill>
          <a:schemeClr val="bg1">
            <a:alpha val="90000"/>
          </a:schemeClr>
        </a:solidFill>
        <a:ln>
          <a:solidFill>
            <a:schemeClr val="tx1">
              <a:lumMod val="95000"/>
              <a:lumOff val="5000"/>
            </a:schemeClr>
          </a:solidFill>
        </a:ln>
      </dgm:spPr>
      <dgm:t>
        <a:bodyPr/>
        <a:lstStyle/>
        <a:p>
          <a:r>
            <a:rPr lang="en-US" dirty="0" smtClean="0">
              <a:latin typeface="Comic Sans MS" panose="030F0702030302020204" pitchFamily="66" charset="0"/>
            </a:rPr>
            <a:t>Acquired</a:t>
          </a:r>
        </a:p>
        <a:p>
          <a:r>
            <a:rPr lang="en-US" dirty="0" smtClean="0">
              <a:latin typeface="Comic Sans MS" panose="030F0702030302020204" pitchFamily="66" charset="0"/>
            </a:rPr>
            <a:t> (</a:t>
          </a:r>
          <a:r>
            <a:rPr lang="en-US" dirty="0" err="1" smtClean="0">
              <a:latin typeface="Comic Sans MS" panose="030F0702030302020204" pitchFamily="66" charset="0"/>
            </a:rPr>
            <a:t>ie</a:t>
          </a:r>
          <a:r>
            <a:rPr lang="en-US" dirty="0" smtClean="0">
              <a:latin typeface="Comic Sans MS" panose="030F0702030302020204" pitchFamily="66" charset="0"/>
            </a:rPr>
            <a:t> surgery, radiation)</a:t>
          </a:r>
          <a:endParaRPr lang="en-US" dirty="0">
            <a:latin typeface="Comic Sans MS" panose="030F0702030302020204" pitchFamily="66" charset="0"/>
          </a:endParaRPr>
        </a:p>
      </dgm:t>
    </dgm:pt>
    <dgm:pt modelId="{02D84CB5-7BA1-473C-A746-913CE3136F13}" type="parTrans" cxnId="{35AA3EA3-F897-41BF-AA00-221A9976D331}">
      <dgm:prSet/>
      <dgm:spPr>
        <a:ln w="38100">
          <a:solidFill>
            <a:schemeClr val="tx1"/>
          </a:solidFill>
        </a:ln>
      </dgm:spPr>
      <dgm:t>
        <a:bodyPr/>
        <a:lstStyle/>
        <a:p>
          <a:endParaRPr lang="en-US">
            <a:latin typeface="Comic Sans MS" panose="030F0702030302020204" pitchFamily="66" charset="0"/>
          </a:endParaRPr>
        </a:p>
      </dgm:t>
    </dgm:pt>
    <dgm:pt modelId="{E8E06AC4-EE4A-45DA-9EE8-28E83AD3231D}" type="sibTrans" cxnId="{35AA3EA3-F897-41BF-AA00-221A9976D331}">
      <dgm:prSet/>
      <dgm:spPr/>
      <dgm:t>
        <a:bodyPr/>
        <a:lstStyle/>
        <a:p>
          <a:endParaRPr lang="en-US">
            <a:latin typeface="Comic Sans MS" panose="030F0702030302020204" pitchFamily="66" charset="0"/>
          </a:endParaRPr>
        </a:p>
      </dgm:t>
    </dgm:pt>
    <dgm:pt modelId="{C1278C76-DE07-4567-8E3A-83E0747DBE2C}">
      <dgm:prSet phldrT="[Text]"/>
      <dgm:spPr>
        <a:ln>
          <a:solidFill>
            <a:schemeClr val="tx1"/>
          </a:solidFill>
        </a:ln>
      </dgm:spPr>
      <dgm:t>
        <a:bodyPr/>
        <a:lstStyle/>
        <a:p>
          <a:r>
            <a:rPr lang="en-US" dirty="0" smtClean="0">
              <a:latin typeface="Comic Sans MS" panose="030F0702030302020204" pitchFamily="66" charset="0"/>
            </a:rPr>
            <a:t>Hormonal Interruption</a:t>
          </a:r>
          <a:endParaRPr lang="en-US" dirty="0">
            <a:latin typeface="Comic Sans MS" panose="030F0702030302020204" pitchFamily="66" charset="0"/>
          </a:endParaRPr>
        </a:p>
      </dgm:t>
    </dgm:pt>
    <dgm:pt modelId="{F02D50F0-6899-415B-B66A-230468103F37}" type="parTrans" cxnId="{B2BDDD3E-F5E0-42B1-A582-DC2FB0E7B8F2}">
      <dgm:prSet/>
      <dgm:spPr>
        <a:ln w="38100">
          <a:solidFill>
            <a:schemeClr val="tx1"/>
          </a:solidFill>
        </a:ln>
      </dgm:spPr>
      <dgm:t>
        <a:bodyPr/>
        <a:lstStyle/>
        <a:p>
          <a:endParaRPr lang="en-US">
            <a:latin typeface="Comic Sans MS" panose="030F0702030302020204" pitchFamily="66" charset="0"/>
          </a:endParaRPr>
        </a:p>
      </dgm:t>
    </dgm:pt>
    <dgm:pt modelId="{5D9CEB2A-76C5-467F-A9E1-E881D117B779}" type="sibTrans" cxnId="{B2BDDD3E-F5E0-42B1-A582-DC2FB0E7B8F2}">
      <dgm:prSet/>
      <dgm:spPr/>
      <dgm:t>
        <a:bodyPr/>
        <a:lstStyle/>
        <a:p>
          <a:endParaRPr lang="en-US">
            <a:latin typeface="Comic Sans MS" panose="030F0702030302020204" pitchFamily="66" charset="0"/>
          </a:endParaRPr>
        </a:p>
      </dgm:t>
    </dgm:pt>
    <dgm:pt modelId="{6A627094-E6EB-4731-BC22-17E5F6661FD4}">
      <dgm:prSet phldrT="[Text]"/>
      <dgm:spPr>
        <a:ln>
          <a:solidFill>
            <a:schemeClr val="tx1"/>
          </a:solidFill>
        </a:ln>
      </dgm:spPr>
      <dgm:t>
        <a:bodyPr/>
        <a:lstStyle/>
        <a:p>
          <a:r>
            <a:rPr lang="en-US" dirty="0" smtClean="0">
              <a:latin typeface="Comic Sans MS" panose="030F0702030302020204" pitchFamily="66" charset="0"/>
            </a:rPr>
            <a:t>PCOS, Obesity, High Androgens</a:t>
          </a:r>
          <a:endParaRPr lang="en-US" dirty="0">
            <a:latin typeface="Comic Sans MS" panose="030F0702030302020204" pitchFamily="66" charset="0"/>
          </a:endParaRPr>
        </a:p>
      </dgm:t>
    </dgm:pt>
    <dgm:pt modelId="{04D8E6F8-B4EB-4F82-844D-48EDD7D05BC2}" type="parTrans" cxnId="{0AB8E039-25E8-4D00-9124-03819410352A}">
      <dgm:prSet/>
      <dgm:spPr>
        <a:ln>
          <a:solidFill>
            <a:schemeClr val="tx1"/>
          </a:solidFill>
        </a:ln>
      </dgm:spPr>
      <dgm:t>
        <a:bodyPr/>
        <a:lstStyle/>
        <a:p>
          <a:endParaRPr lang="en-US">
            <a:latin typeface="Comic Sans MS" panose="030F0702030302020204" pitchFamily="66" charset="0"/>
          </a:endParaRPr>
        </a:p>
      </dgm:t>
    </dgm:pt>
    <dgm:pt modelId="{E855E65F-CB1F-4979-8BEF-A23EEFC87C2F}" type="sibTrans" cxnId="{0AB8E039-25E8-4D00-9124-03819410352A}">
      <dgm:prSet/>
      <dgm:spPr/>
      <dgm:t>
        <a:bodyPr/>
        <a:lstStyle/>
        <a:p>
          <a:endParaRPr lang="en-US">
            <a:latin typeface="Comic Sans MS" panose="030F0702030302020204" pitchFamily="66" charset="0"/>
          </a:endParaRPr>
        </a:p>
      </dgm:t>
    </dgm:pt>
    <dgm:pt modelId="{137E593D-CCB2-4866-991E-D1DAE2CB673F}" type="pres">
      <dgm:prSet presAssocID="{69A876C4-31DE-4773-B36C-EF09FFB944F9}" presName="hierChild1" presStyleCnt="0">
        <dgm:presLayoutVars>
          <dgm:chPref val="1"/>
          <dgm:dir/>
          <dgm:animOne val="branch"/>
          <dgm:animLvl val="lvl"/>
          <dgm:resizeHandles/>
        </dgm:presLayoutVars>
      </dgm:prSet>
      <dgm:spPr/>
      <dgm:t>
        <a:bodyPr/>
        <a:lstStyle/>
        <a:p>
          <a:endParaRPr lang="en-US"/>
        </a:p>
      </dgm:t>
    </dgm:pt>
    <dgm:pt modelId="{40F5F630-FB68-4216-B125-49B713071A13}" type="pres">
      <dgm:prSet presAssocID="{080308B4-C635-4F91-A66D-4AC903AEE737}" presName="hierRoot1" presStyleCnt="0"/>
      <dgm:spPr/>
    </dgm:pt>
    <dgm:pt modelId="{87C425F4-44A2-4C5B-91D6-416F9142761E}" type="pres">
      <dgm:prSet presAssocID="{080308B4-C635-4F91-A66D-4AC903AEE737}" presName="composite" presStyleCnt="0"/>
      <dgm:spPr/>
    </dgm:pt>
    <dgm:pt modelId="{04A45928-2FA3-4D43-BF91-29865A76167B}" type="pres">
      <dgm:prSet presAssocID="{080308B4-C635-4F91-A66D-4AC903AEE737}" presName="background" presStyleLbl="node0" presStyleIdx="0" presStyleCnt="1"/>
      <dgm:spPr>
        <a:solidFill>
          <a:schemeClr val="accent6">
            <a:lumMod val="50000"/>
          </a:schemeClr>
        </a:solidFill>
      </dgm:spPr>
    </dgm:pt>
    <dgm:pt modelId="{4E945FC9-93C4-4AAA-ADB6-39A59BF3EA99}" type="pres">
      <dgm:prSet presAssocID="{080308B4-C635-4F91-A66D-4AC903AEE737}" presName="text" presStyleLbl="fgAcc0" presStyleIdx="0" presStyleCnt="1">
        <dgm:presLayoutVars>
          <dgm:chPref val="3"/>
        </dgm:presLayoutVars>
      </dgm:prSet>
      <dgm:spPr/>
      <dgm:t>
        <a:bodyPr/>
        <a:lstStyle/>
        <a:p>
          <a:endParaRPr lang="en-US"/>
        </a:p>
      </dgm:t>
    </dgm:pt>
    <dgm:pt modelId="{2A261241-C0CA-41E0-827A-EA9D20F5FA91}" type="pres">
      <dgm:prSet presAssocID="{080308B4-C635-4F91-A66D-4AC903AEE737}" presName="hierChild2" presStyleCnt="0"/>
      <dgm:spPr/>
    </dgm:pt>
    <dgm:pt modelId="{88A46953-D436-40A9-BC3B-E17CE235403B}" type="pres">
      <dgm:prSet presAssocID="{17162851-A4F9-41F1-8B84-65BE33231FB6}" presName="Name10" presStyleLbl="parChTrans1D2" presStyleIdx="0" presStyleCnt="2"/>
      <dgm:spPr/>
      <dgm:t>
        <a:bodyPr/>
        <a:lstStyle/>
        <a:p>
          <a:endParaRPr lang="en-US"/>
        </a:p>
      </dgm:t>
    </dgm:pt>
    <dgm:pt modelId="{7503F7DA-EC94-40D6-90AD-073C3000CE82}" type="pres">
      <dgm:prSet presAssocID="{DB112B97-76AD-472A-9376-5CD16450C0A7}" presName="hierRoot2" presStyleCnt="0"/>
      <dgm:spPr/>
    </dgm:pt>
    <dgm:pt modelId="{68E4A6B9-190F-4C9C-BE44-5F27E8D8C502}" type="pres">
      <dgm:prSet presAssocID="{DB112B97-76AD-472A-9376-5CD16450C0A7}" presName="composite2" presStyleCnt="0"/>
      <dgm:spPr/>
    </dgm:pt>
    <dgm:pt modelId="{82B2C05F-E32E-4A7F-B58C-7072B4C0AE70}" type="pres">
      <dgm:prSet presAssocID="{DB112B97-76AD-472A-9376-5CD16450C0A7}" presName="background2" presStyleLbl="node2" presStyleIdx="0" presStyleCnt="2"/>
      <dgm:spPr>
        <a:solidFill>
          <a:schemeClr val="accent6">
            <a:lumMod val="50000"/>
          </a:schemeClr>
        </a:solidFill>
      </dgm:spPr>
    </dgm:pt>
    <dgm:pt modelId="{7ADCDBEB-6F0D-4DED-93D8-AABC345F53E3}" type="pres">
      <dgm:prSet presAssocID="{DB112B97-76AD-472A-9376-5CD16450C0A7}" presName="text2" presStyleLbl="fgAcc2" presStyleIdx="0" presStyleCnt="2">
        <dgm:presLayoutVars>
          <dgm:chPref val="3"/>
        </dgm:presLayoutVars>
      </dgm:prSet>
      <dgm:spPr/>
      <dgm:t>
        <a:bodyPr/>
        <a:lstStyle/>
        <a:p>
          <a:endParaRPr lang="en-US"/>
        </a:p>
      </dgm:t>
    </dgm:pt>
    <dgm:pt modelId="{387A6194-BDD1-4378-8EBE-EEED722D7160}" type="pres">
      <dgm:prSet presAssocID="{DB112B97-76AD-472A-9376-5CD16450C0A7}" presName="hierChild3" presStyleCnt="0"/>
      <dgm:spPr/>
    </dgm:pt>
    <dgm:pt modelId="{9AEADDC8-58E4-4609-B622-41E7195B5A18}" type="pres">
      <dgm:prSet presAssocID="{076BBE2B-6349-4B8B-BD3A-982BADE6CD77}" presName="Name17" presStyleLbl="parChTrans1D3" presStyleIdx="0" presStyleCnt="3"/>
      <dgm:spPr/>
      <dgm:t>
        <a:bodyPr/>
        <a:lstStyle/>
        <a:p>
          <a:endParaRPr lang="en-US"/>
        </a:p>
      </dgm:t>
    </dgm:pt>
    <dgm:pt modelId="{8682EC05-437D-486C-BD44-0F928D1E1DA2}" type="pres">
      <dgm:prSet presAssocID="{54C92018-E48F-4172-99C5-D45007898238}" presName="hierRoot3" presStyleCnt="0"/>
      <dgm:spPr/>
    </dgm:pt>
    <dgm:pt modelId="{4F1B183A-049D-47B7-A3E2-8F8E6064D95B}" type="pres">
      <dgm:prSet presAssocID="{54C92018-E48F-4172-99C5-D45007898238}" presName="composite3" presStyleCnt="0"/>
      <dgm:spPr/>
    </dgm:pt>
    <dgm:pt modelId="{592ED134-2166-47A6-A91D-C8D24569CCB4}" type="pres">
      <dgm:prSet presAssocID="{54C92018-E48F-4172-99C5-D45007898238}" presName="background3" presStyleLbl="node3" presStyleIdx="0" presStyleCnt="3"/>
      <dgm:spPr>
        <a:solidFill>
          <a:schemeClr val="accent6">
            <a:lumMod val="50000"/>
          </a:schemeClr>
        </a:solidFill>
      </dgm:spPr>
    </dgm:pt>
    <dgm:pt modelId="{35957B66-2A8C-4376-9E11-9E360DD5EF66}" type="pres">
      <dgm:prSet presAssocID="{54C92018-E48F-4172-99C5-D45007898238}" presName="text3" presStyleLbl="fgAcc3" presStyleIdx="0" presStyleCnt="3">
        <dgm:presLayoutVars>
          <dgm:chPref val="3"/>
        </dgm:presLayoutVars>
      </dgm:prSet>
      <dgm:spPr/>
      <dgm:t>
        <a:bodyPr/>
        <a:lstStyle/>
        <a:p>
          <a:endParaRPr lang="en-US"/>
        </a:p>
      </dgm:t>
    </dgm:pt>
    <dgm:pt modelId="{EBB1A303-4341-4D12-8EFE-18F7FDD63683}" type="pres">
      <dgm:prSet presAssocID="{54C92018-E48F-4172-99C5-D45007898238}" presName="hierChild4" presStyleCnt="0"/>
      <dgm:spPr/>
    </dgm:pt>
    <dgm:pt modelId="{D508F5D1-77F4-4781-B26C-8CFBA43DED2C}" type="pres">
      <dgm:prSet presAssocID="{02D84CB5-7BA1-473C-A746-913CE3136F13}" presName="Name17" presStyleLbl="parChTrans1D3" presStyleIdx="1" presStyleCnt="3"/>
      <dgm:spPr/>
      <dgm:t>
        <a:bodyPr/>
        <a:lstStyle/>
        <a:p>
          <a:endParaRPr lang="en-US"/>
        </a:p>
      </dgm:t>
    </dgm:pt>
    <dgm:pt modelId="{ED7B071E-92BF-4C6E-A63C-AB65E00DB605}" type="pres">
      <dgm:prSet presAssocID="{A68A3CE9-DAB2-4B9B-96B1-1279B6E0F482}" presName="hierRoot3" presStyleCnt="0"/>
      <dgm:spPr/>
    </dgm:pt>
    <dgm:pt modelId="{95D3AA09-F44D-4751-A8EE-723BED563C30}" type="pres">
      <dgm:prSet presAssocID="{A68A3CE9-DAB2-4B9B-96B1-1279B6E0F482}" presName="composite3" presStyleCnt="0"/>
      <dgm:spPr/>
    </dgm:pt>
    <dgm:pt modelId="{FCDE5DF3-D510-4106-8654-6465C1EB7728}" type="pres">
      <dgm:prSet presAssocID="{A68A3CE9-DAB2-4B9B-96B1-1279B6E0F482}" presName="background3" presStyleLbl="node3" presStyleIdx="1" presStyleCnt="3"/>
      <dgm:spPr>
        <a:solidFill>
          <a:schemeClr val="accent6">
            <a:lumMod val="50000"/>
          </a:schemeClr>
        </a:solidFill>
      </dgm:spPr>
    </dgm:pt>
    <dgm:pt modelId="{35FAABF3-0338-4107-BD68-B6E7B0EDA76B}" type="pres">
      <dgm:prSet presAssocID="{A68A3CE9-DAB2-4B9B-96B1-1279B6E0F482}" presName="text3" presStyleLbl="fgAcc3" presStyleIdx="1" presStyleCnt="3">
        <dgm:presLayoutVars>
          <dgm:chPref val="3"/>
        </dgm:presLayoutVars>
      </dgm:prSet>
      <dgm:spPr/>
      <dgm:t>
        <a:bodyPr/>
        <a:lstStyle/>
        <a:p>
          <a:endParaRPr lang="en-US"/>
        </a:p>
      </dgm:t>
    </dgm:pt>
    <dgm:pt modelId="{3F95FB49-0F53-4FF1-864B-E9984A7A3F60}" type="pres">
      <dgm:prSet presAssocID="{A68A3CE9-DAB2-4B9B-96B1-1279B6E0F482}" presName="hierChild4" presStyleCnt="0"/>
      <dgm:spPr/>
    </dgm:pt>
    <dgm:pt modelId="{E3C82529-7860-4BCC-A8AF-E58A99595B4C}" type="pres">
      <dgm:prSet presAssocID="{F02D50F0-6899-415B-B66A-230468103F37}" presName="Name10" presStyleLbl="parChTrans1D2" presStyleIdx="1" presStyleCnt="2"/>
      <dgm:spPr/>
      <dgm:t>
        <a:bodyPr/>
        <a:lstStyle/>
        <a:p>
          <a:endParaRPr lang="en-US"/>
        </a:p>
      </dgm:t>
    </dgm:pt>
    <dgm:pt modelId="{00784301-BFBD-4FFE-8226-4E2FC6A312D5}" type="pres">
      <dgm:prSet presAssocID="{C1278C76-DE07-4567-8E3A-83E0747DBE2C}" presName="hierRoot2" presStyleCnt="0"/>
      <dgm:spPr/>
    </dgm:pt>
    <dgm:pt modelId="{C6FCE9C6-6B7A-4480-8D67-3E160F3AFB37}" type="pres">
      <dgm:prSet presAssocID="{C1278C76-DE07-4567-8E3A-83E0747DBE2C}" presName="composite2" presStyleCnt="0"/>
      <dgm:spPr/>
    </dgm:pt>
    <dgm:pt modelId="{63588782-A95F-4590-BF6B-3211953E9F1E}" type="pres">
      <dgm:prSet presAssocID="{C1278C76-DE07-4567-8E3A-83E0747DBE2C}" presName="background2" presStyleLbl="node2" presStyleIdx="1" presStyleCnt="2"/>
      <dgm:spPr>
        <a:solidFill>
          <a:schemeClr val="accent6">
            <a:lumMod val="50000"/>
          </a:schemeClr>
        </a:solidFill>
      </dgm:spPr>
    </dgm:pt>
    <dgm:pt modelId="{CC374FDE-E1A9-4082-80AE-C5432F38A15F}" type="pres">
      <dgm:prSet presAssocID="{C1278C76-DE07-4567-8E3A-83E0747DBE2C}" presName="text2" presStyleLbl="fgAcc2" presStyleIdx="1" presStyleCnt="2">
        <dgm:presLayoutVars>
          <dgm:chPref val="3"/>
        </dgm:presLayoutVars>
      </dgm:prSet>
      <dgm:spPr/>
      <dgm:t>
        <a:bodyPr/>
        <a:lstStyle/>
        <a:p>
          <a:endParaRPr lang="en-US"/>
        </a:p>
      </dgm:t>
    </dgm:pt>
    <dgm:pt modelId="{822F5595-6763-4878-B828-3F696656E81D}" type="pres">
      <dgm:prSet presAssocID="{C1278C76-DE07-4567-8E3A-83E0747DBE2C}" presName="hierChild3" presStyleCnt="0"/>
      <dgm:spPr/>
    </dgm:pt>
    <dgm:pt modelId="{21076D57-6686-4295-93C8-0F1F675AE05C}" type="pres">
      <dgm:prSet presAssocID="{04D8E6F8-B4EB-4F82-844D-48EDD7D05BC2}" presName="Name17" presStyleLbl="parChTrans1D3" presStyleIdx="2" presStyleCnt="3"/>
      <dgm:spPr/>
      <dgm:t>
        <a:bodyPr/>
        <a:lstStyle/>
        <a:p>
          <a:endParaRPr lang="en-US"/>
        </a:p>
      </dgm:t>
    </dgm:pt>
    <dgm:pt modelId="{5518B183-2766-48B5-ACFA-565CB0B5CBEA}" type="pres">
      <dgm:prSet presAssocID="{6A627094-E6EB-4731-BC22-17E5F6661FD4}" presName="hierRoot3" presStyleCnt="0"/>
      <dgm:spPr/>
    </dgm:pt>
    <dgm:pt modelId="{F4DCD66D-DE7F-4FAD-B0C2-187D1801F020}" type="pres">
      <dgm:prSet presAssocID="{6A627094-E6EB-4731-BC22-17E5F6661FD4}" presName="composite3" presStyleCnt="0"/>
      <dgm:spPr/>
    </dgm:pt>
    <dgm:pt modelId="{A3BFC26A-0EA9-4AC6-B027-E952382A6547}" type="pres">
      <dgm:prSet presAssocID="{6A627094-E6EB-4731-BC22-17E5F6661FD4}" presName="background3" presStyleLbl="node3" presStyleIdx="2" presStyleCnt="3"/>
      <dgm:spPr>
        <a:solidFill>
          <a:schemeClr val="accent6">
            <a:lumMod val="50000"/>
          </a:schemeClr>
        </a:solidFill>
      </dgm:spPr>
    </dgm:pt>
    <dgm:pt modelId="{6C8D6A32-A674-4F36-BF17-C5F574D24FEC}" type="pres">
      <dgm:prSet presAssocID="{6A627094-E6EB-4731-BC22-17E5F6661FD4}" presName="text3" presStyleLbl="fgAcc3" presStyleIdx="2" presStyleCnt="3">
        <dgm:presLayoutVars>
          <dgm:chPref val="3"/>
        </dgm:presLayoutVars>
      </dgm:prSet>
      <dgm:spPr/>
      <dgm:t>
        <a:bodyPr/>
        <a:lstStyle/>
        <a:p>
          <a:endParaRPr lang="en-US"/>
        </a:p>
      </dgm:t>
    </dgm:pt>
    <dgm:pt modelId="{2A4D4DF3-2F9E-4139-9B0A-051E7BC7F15B}" type="pres">
      <dgm:prSet presAssocID="{6A627094-E6EB-4731-BC22-17E5F6661FD4}" presName="hierChild4" presStyleCnt="0"/>
      <dgm:spPr/>
    </dgm:pt>
  </dgm:ptLst>
  <dgm:cxnLst>
    <dgm:cxn modelId="{B0B473D9-416A-4C13-8DE6-3B3B1C902689}" type="presOf" srcId="{17162851-A4F9-41F1-8B84-65BE33231FB6}" destId="{88A46953-D436-40A9-BC3B-E17CE235403B}" srcOrd="0" destOrd="0" presId="urn:microsoft.com/office/officeart/2005/8/layout/hierarchy1"/>
    <dgm:cxn modelId="{EC2758EF-7D50-4834-85E4-853B5A2BC26E}" type="presOf" srcId="{080308B4-C635-4F91-A66D-4AC903AEE737}" destId="{4E945FC9-93C4-4AAA-ADB6-39A59BF3EA99}" srcOrd="0" destOrd="0" presId="urn:microsoft.com/office/officeart/2005/8/layout/hierarchy1"/>
    <dgm:cxn modelId="{14A4338A-D2E2-4040-AC2A-A5193F18CB50}" type="presOf" srcId="{69A876C4-31DE-4773-B36C-EF09FFB944F9}" destId="{137E593D-CCB2-4866-991E-D1DAE2CB673F}" srcOrd="0" destOrd="0" presId="urn:microsoft.com/office/officeart/2005/8/layout/hierarchy1"/>
    <dgm:cxn modelId="{B2BDDD3E-F5E0-42B1-A582-DC2FB0E7B8F2}" srcId="{080308B4-C635-4F91-A66D-4AC903AEE737}" destId="{C1278C76-DE07-4567-8E3A-83E0747DBE2C}" srcOrd="1" destOrd="0" parTransId="{F02D50F0-6899-415B-B66A-230468103F37}" sibTransId="{5D9CEB2A-76C5-467F-A9E1-E881D117B779}"/>
    <dgm:cxn modelId="{FE33DDC4-BB63-4E6B-8292-EDC67D0F3CB3}" type="presOf" srcId="{04D8E6F8-B4EB-4F82-844D-48EDD7D05BC2}" destId="{21076D57-6686-4295-93C8-0F1F675AE05C}" srcOrd="0" destOrd="0" presId="urn:microsoft.com/office/officeart/2005/8/layout/hierarchy1"/>
    <dgm:cxn modelId="{35AA3EA3-F897-41BF-AA00-221A9976D331}" srcId="{DB112B97-76AD-472A-9376-5CD16450C0A7}" destId="{A68A3CE9-DAB2-4B9B-96B1-1279B6E0F482}" srcOrd="1" destOrd="0" parTransId="{02D84CB5-7BA1-473C-A746-913CE3136F13}" sibTransId="{E8E06AC4-EE4A-45DA-9EE8-28E83AD3231D}"/>
    <dgm:cxn modelId="{416A62F3-9E80-4579-855D-466ADD5D0354}" type="presOf" srcId="{A68A3CE9-DAB2-4B9B-96B1-1279B6E0F482}" destId="{35FAABF3-0338-4107-BD68-B6E7B0EDA76B}" srcOrd="0" destOrd="0" presId="urn:microsoft.com/office/officeart/2005/8/layout/hierarchy1"/>
    <dgm:cxn modelId="{0AB8E039-25E8-4D00-9124-03819410352A}" srcId="{C1278C76-DE07-4567-8E3A-83E0747DBE2C}" destId="{6A627094-E6EB-4731-BC22-17E5F6661FD4}" srcOrd="0" destOrd="0" parTransId="{04D8E6F8-B4EB-4F82-844D-48EDD7D05BC2}" sibTransId="{E855E65F-CB1F-4979-8BEF-A23EEFC87C2F}"/>
    <dgm:cxn modelId="{4FA4CC66-12E3-418B-8A28-DD4D9584AD76}" type="presOf" srcId="{F02D50F0-6899-415B-B66A-230468103F37}" destId="{E3C82529-7860-4BCC-A8AF-E58A99595B4C}" srcOrd="0" destOrd="0" presId="urn:microsoft.com/office/officeart/2005/8/layout/hierarchy1"/>
    <dgm:cxn modelId="{2EAC6078-60BF-4A4C-B9E3-A9120726EF51}" type="presOf" srcId="{02D84CB5-7BA1-473C-A746-913CE3136F13}" destId="{D508F5D1-77F4-4781-B26C-8CFBA43DED2C}" srcOrd="0" destOrd="0" presId="urn:microsoft.com/office/officeart/2005/8/layout/hierarchy1"/>
    <dgm:cxn modelId="{3DE16B2B-074D-46DF-AF22-B1FC1BB724D7}" type="presOf" srcId="{6A627094-E6EB-4731-BC22-17E5F6661FD4}" destId="{6C8D6A32-A674-4F36-BF17-C5F574D24FEC}" srcOrd="0" destOrd="0" presId="urn:microsoft.com/office/officeart/2005/8/layout/hierarchy1"/>
    <dgm:cxn modelId="{CA48F3FF-3D00-437C-A959-AEFBDC466616}" type="presOf" srcId="{54C92018-E48F-4172-99C5-D45007898238}" destId="{35957B66-2A8C-4376-9E11-9E360DD5EF66}" srcOrd="0" destOrd="0" presId="urn:microsoft.com/office/officeart/2005/8/layout/hierarchy1"/>
    <dgm:cxn modelId="{FA061912-D6AB-41B1-B613-C59AA222F59D}" type="presOf" srcId="{DB112B97-76AD-472A-9376-5CD16450C0A7}" destId="{7ADCDBEB-6F0D-4DED-93D8-AABC345F53E3}" srcOrd="0" destOrd="0" presId="urn:microsoft.com/office/officeart/2005/8/layout/hierarchy1"/>
    <dgm:cxn modelId="{9BD69471-D8BB-42AE-B36D-D9A266A895A8}" srcId="{69A876C4-31DE-4773-B36C-EF09FFB944F9}" destId="{080308B4-C635-4F91-A66D-4AC903AEE737}" srcOrd="0" destOrd="0" parTransId="{3A6C930A-0540-4700-BD5B-4358480FC579}" sibTransId="{DF9B4A89-5694-4465-A6BA-4E01A96B8C8B}"/>
    <dgm:cxn modelId="{AD7AF812-FA90-4FFB-A868-D96B84A7989F}" type="presOf" srcId="{C1278C76-DE07-4567-8E3A-83E0747DBE2C}" destId="{CC374FDE-E1A9-4082-80AE-C5432F38A15F}" srcOrd="0" destOrd="0" presId="urn:microsoft.com/office/officeart/2005/8/layout/hierarchy1"/>
    <dgm:cxn modelId="{9792B3D6-C50D-43EA-A5D6-66708DB8D955}" srcId="{080308B4-C635-4F91-A66D-4AC903AEE737}" destId="{DB112B97-76AD-472A-9376-5CD16450C0A7}" srcOrd="0" destOrd="0" parTransId="{17162851-A4F9-41F1-8B84-65BE33231FB6}" sibTransId="{0E42B561-8311-420F-86F1-C42887B78464}"/>
    <dgm:cxn modelId="{DE0F544D-E446-4E4D-A094-9049B61FEDB1}" srcId="{DB112B97-76AD-472A-9376-5CD16450C0A7}" destId="{54C92018-E48F-4172-99C5-D45007898238}" srcOrd="0" destOrd="0" parTransId="{076BBE2B-6349-4B8B-BD3A-982BADE6CD77}" sibTransId="{F1C3E474-CD5E-4E0B-B316-A88CEBA47784}"/>
    <dgm:cxn modelId="{83FA98A4-58DC-41DC-8983-F33C656E899B}" type="presOf" srcId="{076BBE2B-6349-4B8B-BD3A-982BADE6CD77}" destId="{9AEADDC8-58E4-4609-B622-41E7195B5A18}" srcOrd="0" destOrd="0" presId="urn:microsoft.com/office/officeart/2005/8/layout/hierarchy1"/>
    <dgm:cxn modelId="{AE31742E-95A7-452D-953D-18D65EAB40D0}" type="presParOf" srcId="{137E593D-CCB2-4866-991E-D1DAE2CB673F}" destId="{40F5F630-FB68-4216-B125-49B713071A13}" srcOrd="0" destOrd="0" presId="urn:microsoft.com/office/officeart/2005/8/layout/hierarchy1"/>
    <dgm:cxn modelId="{6DF2F4F3-5C75-4EA0-9ECD-8A11FB3F5AE6}" type="presParOf" srcId="{40F5F630-FB68-4216-B125-49B713071A13}" destId="{87C425F4-44A2-4C5B-91D6-416F9142761E}" srcOrd="0" destOrd="0" presId="urn:microsoft.com/office/officeart/2005/8/layout/hierarchy1"/>
    <dgm:cxn modelId="{9302A0A6-1EDF-4939-8845-A67EE26F3E15}" type="presParOf" srcId="{87C425F4-44A2-4C5B-91D6-416F9142761E}" destId="{04A45928-2FA3-4D43-BF91-29865A76167B}" srcOrd="0" destOrd="0" presId="urn:microsoft.com/office/officeart/2005/8/layout/hierarchy1"/>
    <dgm:cxn modelId="{302402C5-59CD-4B6A-BE11-A203FE3AA2E8}" type="presParOf" srcId="{87C425F4-44A2-4C5B-91D6-416F9142761E}" destId="{4E945FC9-93C4-4AAA-ADB6-39A59BF3EA99}" srcOrd="1" destOrd="0" presId="urn:microsoft.com/office/officeart/2005/8/layout/hierarchy1"/>
    <dgm:cxn modelId="{3581E657-011D-4094-B2B6-68D29807322C}" type="presParOf" srcId="{40F5F630-FB68-4216-B125-49B713071A13}" destId="{2A261241-C0CA-41E0-827A-EA9D20F5FA91}" srcOrd="1" destOrd="0" presId="urn:microsoft.com/office/officeart/2005/8/layout/hierarchy1"/>
    <dgm:cxn modelId="{ABCBE15A-CEC2-4C5C-93A6-10F8964DE1B9}" type="presParOf" srcId="{2A261241-C0CA-41E0-827A-EA9D20F5FA91}" destId="{88A46953-D436-40A9-BC3B-E17CE235403B}" srcOrd="0" destOrd="0" presId="urn:microsoft.com/office/officeart/2005/8/layout/hierarchy1"/>
    <dgm:cxn modelId="{1600A277-F023-4B6D-A6CC-CFE54C2D8787}" type="presParOf" srcId="{2A261241-C0CA-41E0-827A-EA9D20F5FA91}" destId="{7503F7DA-EC94-40D6-90AD-073C3000CE82}" srcOrd="1" destOrd="0" presId="urn:microsoft.com/office/officeart/2005/8/layout/hierarchy1"/>
    <dgm:cxn modelId="{9F7736CA-8417-49A2-8B76-6661D39A55FF}" type="presParOf" srcId="{7503F7DA-EC94-40D6-90AD-073C3000CE82}" destId="{68E4A6B9-190F-4C9C-BE44-5F27E8D8C502}" srcOrd="0" destOrd="0" presId="urn:microsoft.com/office/officeart/2005/8/layout/hierarchy1"/>
    <dgm:cxn modelId="{CAC90966-425F-40A3-835A-362D04C62140}" type="presParOf" srcId="{68E4A6B9-190F-4C9C-BE44-5F27E8D8C502}" destId="{82B2C05F-E32E-4A7F-B58C-7072B4C0AE70}" srcOrd="0" destOrd="0" presId="urn:microsoft.com/office/officeart/2005/8/layout/hierarchy1"/>
    <dgm:cxn modelId="{1E4FDB38-5C47-4D23-8FA1-B43E69D8B469}" type="presParOf" srcId="{68E4A6B9-190F-4C9C-BE44-5F27E8D8C502}" destId="{7ADCDBEB-6F0D-4DED-93D8-AABC345F53E3}" srcOrd="1" destOrd="0" presId="urn:microsoft.com/office/officeart/2005/8/layout/hierarchy1"/>
    <dgm:cxn modelId="{0244C6DC-6779-459C-8A96-2F55EE3D0E8B}" type="presParOf" srcId="{7503F7DA-EC94-40D6-90AD-073C3000CE82}" destId="{387A6194-BDD1-4378-8EBE-EEED722D7160}" srcOrd="1" destOrd="0" presId="urn:microsoft.com/office/officeart/2005/8/layout/hierarchy1"/>
    <dgm:cxn modelId="{5D520F1C-3D7B-4002-85AF-127762028631}" type="presParOf" srcId="{387A6194-BDD1-4378-8EBE-EEED722D7160}" destId="{9AEADDC8-58E4-4609-B622-41E7195B5A18}" srcOrd="0" destOrd="0" presId="urn:microsoft.com/office/officeart/2005/8/layout/hierarchy1"/>
    <dgm:cxn modelId="{5A8C76CA-941A-47E7-8D3D-C3C44C8441C5}" type="presParOf" srcId="{387A6194-BDD1-4378-8EBE-EEED722D7160}" destId="{8682EC05-437D-486C-BD44-0F928D1E1DA2}" srcOrd="1" destOrd="0" presId="urn:microsoft.com/office/officeart/2005/8/layout/hierarchy1"/>
    <dgm:cxn modelId="{0B48F437-4DA6-44BD-9689-62079D51EF87}" type="presParOf" srcId="{8682EC05-437D-486C-BD44-0F928D1E1DA2}" destId="{4F1B183A-049D-47B7-A3E2-8F8E6064D95B}" srcOrd="0" destOrd="0" presId="urn:microsoft.com/office/officeart/2005/8/layout/hierarchy1"/>
    <dgm:cxn modelId="{000FAD42-5F3D-4CE0-BD29-16262501B3EE}" type="presParOf" srcId="{4F1B183A-049D-47B7-A3E2-8F8E6064D95B}" destId="{592ED134-2166-47A6-A91D-C8D24569CCB4}" srcOrd="0" destOrd="0" presId="urn:microsoft.com/office/officeart/2005/8/layout/hierarchy1"/>
    <dgm:cxn modelId="{229D1564-2D69-4D2D-8CC8-6A286DFA0978}" type="presParOf" srcId="{4F1B183A-049D-47B7-A3E2-8F8E6064D95B}" destId="{35957B66-2A8C-4376-9E11-9E360DD5EF66}" srcOrd="1" destOrd="0" presId="urn:microsoft.com/office/officeart/2005/8/layout/hierarchy1"/>
    <dgm:cxn modelId="{4AE5403E-2CD5-4D14-BE0B-E2FAE204918E}" type="presParOf" srcId="{8682EC05-437D-486C-BD44-0F928D1E1DA2}" destId="{EBB1A303-4341-4D12-8EFE-18F7FDD63683}" srcOrd="1" destOrd="0" presId="urn:microsoft.com/office/officeart/2005/8/layout/hierarchy1"/>
    <dgm:cxn modelId="{3F6D9ED2-764B-4E16-8843-ACDFCDEB8BED}" type="presParOf" srcId="{387A6194-BDD1-4378-8EBE-EEED722D7160}" destId="{D508F5D1-77F4-4781-B26C-8CFBA43DED2C}" srcOrd="2" destOrd="0" presId="urn:microsoft.com/office/officeart/2005/8/layout/hierarchy1"/>
    <dgm:cxn modelId="{9E1CFCEC-2B0E-4ADF-AD0E-050DFB34BABC}" type="presParOf" srcId="{387A6194-BDD1-4378-8EBE-EEED722D7160}" destId="{ED7B071E-92BF-4C6E-A63C-AB65E00DB605}" srcOrd="3" destOrd="0" presId="urn:microsoft.com/office/officeart/2005/8/layout/hierarchy1"/>
    <dgm:cxn modelId="{4A37B645-56C9-4E15-8F0E-00E54F7A7D93}" type="presParOf" srcId="{ED7B071E-92BF-4C6E-A63C-AB65E00DB605}" destId="{95D3AA09-F44D-4751-A8EE-723BED563C30}" srcOrd="0" destOrd="0" presId="urn:microsoft.com/office/officeart/2005/8/layout/hierarchy1"/>
    <dgm:cxn modelId="{E72E91A3-27D4-4474-809D-EC40CE2AA4E6}" type="presParOf" srcId="{95D3AA09-F44D-4751-A8EE-723BED563C30}" destId="{FCDE5DF3-D510-4106-8654-6465C1EB7728}" srcOrd="0" destOrd="0" presId="urn:microsoft.com/office/officeart/2005/8/layout/hierarchy1"/>
    <dgm:cxn modelId="{36A272A6-21E6-4222-9489-C18C21646A8E}" type="presParOf" srcId="{95D3AA09-F44D-4751-A8EE-723BED563C30}" destId="{35FAABF3-0338-4107-BD68-B6E7B0EDA76B}" srcOrd="1" destOrd="0" presId="urn:microsoft.com/office/officeart/2005/8/layout/hierarchy1"/>
    <dgm:cxn modelId="{C6F45A41-BFAF-484B-A184-16D2E904DF9C}" type="presParOf" srcId="{ED7B071E-92BF-4C6E-A63C-AB65E00DB605}" destId="{3F95FB49-0F53-4FF1-864B-E9984A7A3F60}" srcOrd="1" destOrd="0" presId="urn:microsoft.com/office/officeart/2005/8/layout/hierarchy1"/>
    <dgm:cxn modelId="{BA52603D-414E-4033-8D7B-B891E8899CA7}" type="presParOf" srcId="{2A261241-C0CA-41E0-827A-EA9D20F5FA91}" destId="{E3C82529-7860-4BCC-A8AF-E58A99595B4C}" srcOrd="2" destOrd="0" presId="urn:microsoft.com/office/officeart/2005/8/layout/hierarchy1"/>
    <dgm:cxn modelId="{E492AD12-9B43-4888-A58C-023612EA90DD}" type="presParOf" srcId="{2A261241-C0CA-41E0-827A-EA9D20F5FA91}" destId="{00784301-BFBD-4FFE-8226-4E2FC6A312D5}" srcOrd="3" destOrd="0" presId="urn:microsoft.com/office/officeart/2005/8/layout/hierarchy1"/>
    <dgm:cxn modelId="{F8A6312D-3C10-4F0B-AFA0-DC4581A114F5}" type="presParOf" srcId="{00784301-BFBD-4FFE-8226-4E2FC6A312D5}" destId="{C6FCE9C6-6B7A-4480-8D67-3E160F3AFB37}" srcOrd="0" destOrd="0" presId="urn:microsoft.com/office/officeart/2005/8/layout/hierarchy1"/>
    <dgm:cxn modelId="{78B1D487-CB38-490C-BDD7-A025C975AC2B}" type="presParOf" srcId="{C6FCE9C6-6B7A-4480-8D67-3E160F3AFB37}" destId="{63588782-A95F-4590-BF6B-3211953E9F1E}" srcOrd="0" destOrd="0" presId="urn:microsoft.com/office/officeart/2005/8/layout/hierarchy1"/>
    <dgm:cxn modelId="{A8D6002A-9F8E-4BFC-BA69-BBEA477AF693}" type="presParOf" srcId="{C6FCE9C6-6B7A-4480-8D67-3E160F3AFB37}" destId="{CC374FDE-E1A9-4082-80AE-C5432F38A15F}" srcOrd="1" destOrd="0" presId="urn:microsoft.com/office/officeart/2005/8/layout/hierarchy1"/>
    <dgm:cxn modelId="{05DFB05F-47A3-40F6-B305-9539E9139F6F}" type="presParOf" srcId="{00784301-BFBD-4FFE-8226-4E2FC6A312D5}" destId="{822F5595-6763-4878-B828-3F696656E81D}" srcOrd="1" destOrd="0" presId="urn:microsoft.com/office/officeart/2005/8/layout/hierarchy1"/>
    <dgm:cxn modelId="{2B99A761-A224-48B1-957D-7F934FA14A0B}" type="presParOf" srcId="{822F5595-6763-4878-B828-3F696656E81D}" destId="{21076D57-6686-4295-93C8-0F1F675AE05C}" srcOrd="0" destOrd="0" presId="urn:microsoft.com/office/officeart/2005/8/layout/hierarchy1"/>
    <dgm:cxn modelId="{61C222EA-7AE4-45F1-A83E-618E88BC145C}" type="presParOf" srcId="{822F5595-6763-4878-B828-3F696656E81D}" destId="{5518B183-2766-48B5-ACFA-565CB0B5CBEA}" srcOrd="1" destOrd="0" presId="urn:microsoft.com/office/officeart/2005/8/layout/hierarchy1"/>
    <dgm:cxn modelId="{49718B68-7B46-4C95-A400-4EF1D093BF2F}" type="presParOf" srcId="{5518B183-2766-48B5-ACFA-565CB0B5CBEA}" destId="{F4DCD66D-DE7F-4FAD-B0C2-187D1801F020}" srcOrd="0" destOrd="0" presId="urn:microsoft.com/office/officeart/2005/8/layout/hierarchy1"/>
    <dgm:cxn modelId="{F85A2B69-4781-4022-B547-220F490C6CEA}" type="presParOf" srcId="{F4DCD66D-DE7F-4FAD-B0C2-187D1801F020}" destId="{A3BFC26A-0EA9-4AC6-B027-E952382A6547}" srcOrd="0" destOrd="0" presId="urn:microsoft.com/office/officeart/2005/8/layout/hierarchy1"/>
    <dgm:cxn modelId="{A2F40360-9D18-4436-9C42-8D4BA424E96F}" type="presParOf" srcId="{F4DCD66D-DE7F-4FAD-B0C2-187D1801F020}" destId="{6C8D6A32-A674-4F36-BF17-C5F574D24FEC}" srcOrd="1" destOrd="0" presId="urn:microsoft.com/office/officeart/2005/8/layout/hierarchy1"/>
    <dgm:cxn modelId="{392FC472-E4B1-4312-99E6-0BB14257CD5A}" type="presParOf" srcId="{5518B183-2766-48B5-ACFA-565CB0B5CBEA}" destId="{2A4D4DF3-2F9E-4139-9B0A-051E7BC7F15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E8B927-264C-44AA-9C48-2452E3372D87}" type="doc">
      <dgm:prSet loTypeId="urn:microsoft.com/office/officeart/2005/8/layout/radial6" loCatId="cycle" qsTypeId="urn:microsoft.com/office/officeart/2005/8/quickstyle/simple5" qsCatId="simple" csTypeId="urn:microsoft.com/office/officeart/2005/8/colors/colorful2" csCatId="colorful" phldr="1"/>
      <dgm:spPr/>
      <dgm:t>
        <a:bodyPr/>
        <a:lstStyle/>
        <a:p>
          <a:endParaRPr lang="en-US"/>
        </a:p>
      </dgm:t>
    </dgm:pt>
    <dgm:pt modelId="{2CD5F80F-6A78-419C-BF6E-4E0DDED59C3E}">
      <dgm:prSet phldrT="[Text]"/>
      <dgm:spPr/>
      <dgm:t>
        <a:bodyPr/>
        <a:lstStyle/>
        <a:p>
          <a:r>
            <a:rPr lang="en-US" b="1" smtClean="0">
              <a:latin typeface="Comic Sans MS" panose="030F0702030302020204" pitchFamily="66" charset="0"/>
            </a:rPr>
            <a:t>Non-latching Baby</a:t>
          </a:r>
          <a:endParaRPr lang="en-US" b="1" dirty="0">
            <a:latin typeface="Comic Sans MS" panose="030F0702030302020204" pitchFamily="66" charset="0"/>
          </a:endParaRPr>
        </a:p>
      </dgm:t>
    </dgm:pt>
    <dgm:pt modelId="{480DEBC4-6E9C-459A-8534-7967BB286FBA}" type="parTrans" cxnId="{7F00240C-549D-478E-B472-D2952C1D5BAC}">
      <dgm:prSet/>
      <dgm:spPr/>
      <dgm:t>
        <a:bodyPr/>
        <a:lstStyle/>
        <a:p>
          <a:endParaRPr lang="en-US">
            <a:latin typeface="Comic Sans MS" panose="030F0702030302020204" pitchFamily="66" charset="0"/>
          </a:endParaRPr>
        </a:p>
      </dgm:t>
    </dgm:pt>
    <dgm:pt modelId="{A2B5F05D-A2BF-45A3-860A-25DFC98E2A57}" type="sibTrans" cxnId="{7F00240C-549D-478E-B472-D2952C1D5BAC}">
      <dgm:prSet/>
      <dgm:spPr/>
      <dgm:t>
        <a:bodyPr/>
        <a:lstStyle/>
        <a:p>
          <a:endParaRPr lang="en-US">
            <a:latin typeface="Comic Sans MS" panose="030F0702030302020204" pitchFamily="66" charset="0"/>
          </a:endParaRPr>
        </a:p>
      </dgm:t>
    </dgm:pt>
    <dgm:pt modelId="{098A9916-65BD-4AB7-B9E6-71CEFCA0247F}">
      <dgm:prSet phldrT="[Text]"/>
      <dgm:spPr/>
      <dgm:t>
        <a:bodyPr/>
        <a:lstStyle/>
        <a:p>
          <a:r>
            <a:rPr lang="en-US" b="1" smtClean="0">
              <a:latin typeface="Comic Sans MS" panose="030F0702030302020204" pitchFamily="66" charset="0"/>
            </a:rPr>
            <a:t>Bottle preference</a:t>
          </a:r>
          <a:endParaRPr lang="en-US" b="1" dirty="0">
            <a:latin typeface="Comic Sans MS" panose="030F0702030302020204" pitchFamily="66" charset="0"/>
          </a:endParaRPr>
        </a:p>
      </dgm:t>
    </dgm:pt>
    <dgm:pt modelId="{2F5A970F-B1B9-4B59-BE16-75EC6434D005}" type="parTrans" cxnId="{0B967794-EAD4-4A16-ADF1-F840713E28BB}">
      <dgm:prSet/>
      <dgm:spPr/>
      <dgm:t>
        <a:bodyPr/>
        <a:lstStyle/>
        <a:p>
          <a:endParaRPr lang="en-US">
            <a:latin typeface="Comic Sans MS" panose="030F0702030302020204" pitchFamily="66" charset="0"/>
          </a:endParaRPr>
        </a:p>
      </dgm:t>
    </dgm:pt>
    <dgm:pt modelId="{194531F7-E26D-40F1-8ADE-5AE841120C0B}" type="sibTrans" cxnId="{0B967794-EAD4-4A16-ADF1-F840713E28BB}">
      <dgm:prSet/>
      <dgm:spPr/>
      <dgm:t>
        <a:bodyPr/>
        <a:lstStyle/>
        <a:p>
          <a:endParaRPr lang="en-US">
            <a:latin typeface="Comic Sans MS" panose="030F0702030302020204" pitchFamily="66" charset="0"/>
          </a:endParaRPr>
        </a:p>
      </dgm:t>
    </dgm:pt>
    <dgm:pt modelId="{C30D28F7-A4B7-4530-8DDB-DF5E169806D8}">
      <dgm:prSet phldrT="[Text]"/>
      <dgm:spPr/>
      <dgm:t>
        <a:bodyPr/>
        <a:lstStyle/>
        <a:p>
          <a:r>
            <a:rPr lang="en-US" b="1" smtClean="0">
              <a:latin typeface="Comic Sans MS" panose="030F0702030302020204" pitchFamily="66" charset="0"/>
            </a:rPr>
            <a:t>Low milk supply</a:t>
          </a:r>
          <a:endParaRPr lang="en-US" b="1" dirty="0">
            <a:latin typeface="Comic Sans MS" panose="030F0702030302020204" pitchFamily="66" charset="0"/>
          </a:endParaRPr>
        </a:p>
      </dgm:t>
    </dgm:pt>
    <dgm:pt modelId="{00999A8B-7E3E-4A8F-83D1-176151E2FB65}" type="parTrans" cxnId="{DF2C28AA-1E7E-4A15-891E-127F5B9696D6}">
      <dgm:prSet/>
      <dgm:spPr/>
      <dgm:t>
        <a:bodyPr/>
        <a:lstStyle/>
        <a:p>
          <a:endParaRPr lang="en-US">
            <a:latin typeface="Comic Sans MS" panose="030F0702030302020204" pitchFamily="66" charset="0"/>
          </a:endParaRPr>
        </a:p>
      </dgm:t>
    </dgm:pt>
    <dgm:pt modelId="{0273C260-BF92-4D09-B3E8-E6B949E290B4}" type="sibTrans" cxnId="{DF2C28AA-1E7E-4A15-891E-127F5B9696D6}">
      <dgm:prSet/>
      <dgm:spPr/>
      <dgm:t>
        <a:bodyPr/>
        <a:lstStyle/>
        <a:p>
          <a:endParaRPr lang="en-US">
            <a:latin typeface="Comic Sans MS" panose="030F0702030302020204" pitchFamily="66" charset="0"/>
          </a:endParaRPr>
        </a:p>
      </dgm:t>
    </dgm:pt>
    <dgm:pt modelId="{E208C7DF-B6A2-4010-A2A1-260B6C923F8A}">
      <dgm:prSet phldrT="[Text]"/>
      <dgm:spPr/>
      <dgm:t>
        <a:bodyPr/>
        <a:lstStyle/>
        <a:p>
          <a:r>
            <a:rPr lang="en-US" b="1" smtClean="0">
              <a:latin typeface="Comic Sans MS" panose="030F0702030302020204" pitchFamily="66" charset="0"/>
            </a:rPr>
            <a:t>Anatomic or motor issues</a:t>
          </a:r>
          <a:endParaRPr lang="en-US" b="1" dirty="0">
            <a:latin typeface="Comic Sans MS" panose="030F0702030302020204" pitchFamily="66" charset="0"/>
          </a:endParaRPr>
        </a:p>
      </dgm:t>
    </dgm:pt>
    <dgm:pt modelId="{C6081BA9-5A73-405B-8762-4A03BFFC8B8B}" type="parTrans" cxnId="{C5CB1E16-FF18-4B04-9ABD-AA53D7E841C5}">
      <dgm:prSet/>
      <dgm:spPr/>
      <dgm:t>
        <a:bodyPr/>
        <a:lstStyle/>
        <a:p>
          <a:endParaRPr lang="en-US">
            <a:latin typeface="Comic Sans MS" panose="030F0702030302020204" pitchFamily="66" charset="0"/>
          </a:endParaRPr>
        </a:p>
      </dgm:t>
    </dgm:pt>
    <dgm:pt modelId="{A9BBACD7-ECE3-4463-A803-CF476F5907AB}" type="sibTrans" cxnId="{C5CB1E16-FF18-4B04-9ABD-AA53D7E841C5}">
      <dgm:prSet/>
      <dgm:spPr/>
      <dgm:t>
        <a:bodyPr/>
        <a:lstStyle/>
        <a:p>
          <a:endParaRPr lang="en-US">
            <a:latin typeface="Comic Sans MS" panose="030F0702030302020204" pitchFamily="66" charset="0"/>
          </a:endParaRPr>
        </a:p>
      </dgm:t>
    </dgm:pt>
    <dgm:pt modelId="{88D02796-63BD-4C36-8F7D-DAB823C6DD5E}">
      <dgm:prSet phldrT="[Text]"/>
      <dgm:spPr/>
      <dgm:t>
        <a:bodyPr/>
        <a:lstStyle/>
        <a:p>
          <a:r>
            <a:rPr lang="en-US" b="1" smtClean="0">
              <a:latin typeface="Comic Sans MS" panose="030F0702030302020204" pitchFamily="66" charset="0"/>
            </a:rPr>
            <a:t>Sleepy and/or premature</a:t>
          </a:r>
          <a:endParaRPr lang="en-US" b="1" dirty="0">
            <a:latin typeface="Comic Sans MS" panose="030F0702030302020204" pitchFamily="66" charset="0"/>
          </a:endParaRPr>
        </a:p>
      </dgm:t>
    </dgm:pt>
    <dgm:pt modelId="{911262A1-2D7F-4AB3-898B-E4B00EB6D042}" type="parTrans" cxnId="{8CBBD21C-4B38-4745-BDDC-2365752420C3}">
      <dgm:prSet/>
      <dgm:spPr/>
      <dgm:t>
        <a:bodyPr/>
        <a:lstStyle/>
        <a:p>
          <a:endParaRPr lang="en-US">
            <a:latin typeface="Comic Sans MS" panose="030F0702030302020204" pitchFamily="66" charset="0"/>
          </a:endParaRPr>
        </a:p>
      </dgm:t>
    </dgm:pt>
    <dgm:pt modelId="{2FAF9F5A-EB89-4409-A70A-204BE4F090DC}" type="sibTrans" cxnId="{8CBBD21C-4B38-4745-BDDC-2365752420C3}">
      <dgm:prSet/>
      <dgm:spPr/>
      <dgm:t>
        <a:bodyPr/>
        <a:lstStyle/>
        <a:p>
          <a:endParaRPr lang="en-US">
            <a:latin typeface="Comic Sans MS" panose="030F0702030302020204" pitchFamily="66" charset="0"/>
          </a:endParaRPr>
        </a:p>
      </dgm:t>
    </dgm:pt>
    <dgm:pt modelId="{ABE96DAC-482D-40BC-85D0-BC12C737760C}" type="pres">
      <dgm:prSet presAssocID="{2CE8B927-264C-44AA-9C48-2452E3372D87}" presName="Name0" presStyleCnt="0">
        <dgm:presLayoutVars>
          <dgm:chMax val="1"/>
          <dgm:dir/>
          <dgm:animLvl val="ctr"/>
          <dgm:resizeHandles val="exact"/>
        </dgm:presLayoutVars>
      </dgm:prSet>
      <dgm:spPr/>
      <dgm:t>
        <a:bodyPr/>
        <a:lstStyle/>
        <a:p>
          <a:endParaRPr lang="en-US"/>
        </a:p>
      </dgm:t>
    </dgm:pt>
    <dgm:pt modelId="{7C11259F-7B1D-4AAB-8169-7A28B9F5F5C6}" type="pres">
      <dgm:prSet presAssocID="{2CD5F80F-6A78-419C-BF6E-4E0DDED59C3E}" presName="centerShape" presStyleLbl="node0" presStyleIdx="0" presStyleCnt="1"/>
      <dgm:spPr/>
      <dgm:t>
        <a:bodyPr/>
        <a:lstStyle/>
        <a:p>
          <a:endParaRPr lang="en-US"/>
        </a:p>
      </dgm:t>
    </dgm:pt>
    <dgm:pt modelId="{71CC041D-2529-41C2-A0E6-A3C95924D57C}" type="pres">
      <dgm:prSet presAssocID="{098A9916-65BD-4AB7-B9E6-71CEFCA0247F}" presName="node" presStyleLbl="node1" presStyleIdx="0" presStyleCnt="4" custRadScaleRad="95348" custRadScaleInc="-1036">
        <dgm:presLayoutVars>
          <dgm:bulletEnabled val="1"/>
        </dgm:presLayoutVars>
      </dgm:prSet>
      <dgm:spPr/>
      <dgm:t>
        <a:bodyPr/>
        <a:lstStyle/>
        <a:p>
          <a:endParaRPr lang="en-US"/>
        </a:p>
      </dgm:t>
    </dgm:pt>
    <dgm:pt modelId="{B4200A5D-50A4-43C5-9F5E-D9C80C448E2D}" type="pres">
      <dgm:prSet presAssocID="{098A9916-65BD-4AB7-B9E6-71CEFCA0247F}" presName="dummy" presStyleCnt="0"/>
      <dgm:spPr/>
      <dgm:t>
        <a:bodyPr/>
        <a:lstStyle/>
        <a:p>
          <a:endParaRPr lang="en-US"/>
        </a:p>
      </dgm:t>
    </dgm:pt>
    <dgm:pt modelId="{FAABA5D1-7E60-4005-86A1-C82E522285D6}" type="pres">
      <dgm:prSet presAssocID="{194531F7-E26D-40F1-8ADE-5AE841120C0B}" presName="sibTrans" presStyleLbl="sibTrans2D1" presStyleIdx="0" presStyleCnt="4"/>
      <dgm:spPr/>
      <dgm:t>
        <a:bodyPr/>
        <a:lstStyle/>
        <a:p>
          <a:endParaRPr lang="en-US"/>
        </a:p>
      </dgm:t>
    </dgm:pt>
    <dgm:pt modelId="{FBD72F96-F6D7-4441-8CA5-BE42E2D5123B}" type="pres">
      <dgm:prSet presAssocID="{C30D28F7-A4B7-4530-8DDB-DF5E169806D8}" presName="node" presStyleLbl="node1" presStyleIdx="1" presStyleCnt="4">
        <dgm:presLayoutVars>
          <dgm:bulletEnabled val="1"/>
        </dgm:presLayoutVars>
      </dgm:prSet>
      <dgm:spPr/>
      <dgm:t>
        <a:bodyPr/>
        <a:lstStyle/>
        <a:p>
          <a:endParaRPr lang="en-US"/>
        </a:p>
      </dgm:t>
    </dgm:pt>
    <dgm:pt modelId="{698C471A-1C5B-43D2-97CB-80442196650E}" type="pres">
      <dgm:prSet presAssocID="{C30D28F7-A4B7-4530-8DDB-DF5E169806D8}" presName="dummy" presStyleCnt="0"/>
      <dgm:spPr/>
      <dgm:t>
        <a:bodyPr/>
        <a:lstStyle/>
        <a:p>
          <a:endParaRPr lang="en-US"/>
        </a:p>
      </dgm:t>
    </dgm:pt>
    <dgm:pt modelId="{39BBF4AF-D655-4686-89F4-C8409A019E83}" type="pres">
      <dgm:prSet presAssocID="{0273C260-BF92-4D09-B3E8-E6B949E290B4}" presName="sibTrans" presStyleLbl="sibTrans2D1" presStyleIdx="1" presStyleCnt="4"/>
      <dgm:spPr/>
      <dgm:t>
        <a:bodyPr/>
        <a:lstStyle/>
        <a:p>
          <a:endParaRPr lang="en-US"/>
        </a:p>
      </dgm:t>
    </dgm:pt>
    <dgm:pt modelId="{4D7BA81C-F2D3-42D4-98B2-596026099722}" type="pres">
      <dgm:prSet presAssocID="{E208C7DF-B6A2-4010-A2A1-260B6C923F8A}" presName="node" presStyleLbl="node1" presStyleIdx="2" presStyleCnt="4" custRadScaleRad="94830" custRadScaleInc="521">
        <dgm:presLayoutVars>
          <dgm:bulletEnabled val="1"/>
        </dgm:presLayoutVars>
      </dgm:prSet>
      <dgm:spPr/>
      <dgm:t>
        <a:bodyPr/>
        <a:lstStyle/>
        <a:p>
          <a:endParaRPr lang="en-US"/>
        </a:p>
      </dgm:t>
    </dgm:pt>
    <dgm:pt modelId="{A8F564A4-D476-4AF9-867B-8DC7F1D61D0D}" type="pres">
      <dgm:prSet presAssocID="{E208C7DF-B6A2-4010-A2A1-260B6C923F8A}" presName="dummy" presStyleCnt="0"/>
      <dgm:spPr/>
      <dgm:t>
        <a:bodyPr/>
        <a:lstStyle/>
        <a:p>
          <a:endParaRPr lang="en-US"/>
        </a:p>
      </dgm:t>
    </dgm:pt>
    <dgm:pt modelId="{C774C61B-0B3A-4CB8-B03B-AEF223152B29}" type="pres">
      <dgm:prSet presAssocID="{A9BBACD7-ECE3-4463-A803-CF476F5907AB}" presName="sibTrans" presStyleLbl="sibTrans2D1" presStyleIdx="2" presStyleCnt="4"/>
      <dgm:spPr/>
      <dgm:t>
        <a:bodyPr/>
        <a:lstStyle/>
        <a:p>
          <a:endParaRPr lang="en-US"/>
        </a:p>
      </dgm:t>
    </dgm:pt>
    <dgm:pt modelId="{A412309B-BC80-4E2E-B9CF-7F0415AA75E2}" type="pres">
      <dgm:prSet presAssocID="{88D02796-63BD-4C36-8F7D-DAB823C6DD5E}" presName="node" presStyleLbl="node1" presStyleIdx="3" presStyleCnt="4">
        <dgm:presLayoutVars>
          <dgm:bulletEnabled val="1"/>
        </dgm:presLayoutVars>
      </dgm:prSet>
      <dgm:spPr/>
      <dgm:t>
        <a:bodyPr/>
        <a:lstStyle/>
        <a:p>
          <a:endParaRPr lang="en-US"/>
        </a:p>
      </dgm:t>
    </dgm:pt>
    <dgm:pt modelId="{12F92416-152F-4C52-A880-A98857BA59F1}" type="pres">
      <dgm:prSet presAssocID="{88D02796-63BD-4C36-8F7D-DAB823C6DD5E}" presName="dummy" presStyleCnt="0"/>
      <dgm:spPr/>
      <dgm:t>
        <a:bodyPr/>
        <a:lstStyle/>
        <a:p>
          <a:endParaRPr lang="en-US"/>
        </a:p>
      </dgm:t>
    </dgm:pt>
    <dgm:pt modelId="{C894C556-27AD-4418-8B72-0390058A1E54}" type="pres">
      <dgm:prSet presAssocID="{2FAF9F5A-EB89-4409-A70A-204BE4F090DC}" presName="sibTrans" presStyleLbl="sibTrans2D1" presStyleIdx="3" presStyleCnt="4"/>
      <dgm:spPr/>
      <dgm:t>
        <a:bodyPr/>
        <a:lstStyle/>
        <a:p>
          <a:endParaRPr lang="en-US"/>
        </a:p>
      </dgm:t>
    </dgm:pt>
  </dgm:ptLst>
  <dgm:cxnLst>
    <dgm:cxn modelId="{D2A82EBC-A12F-46E9-9434-0FDC8D85E489}" type="presOf" srcId="{A9BBACD7-ECE3-4463-A803-CF476F5907AB}" destId="{C774C61B-0B3A-4CB8-B03B-AEF223152B29}" srcOrd="0" destOrd="0" presId="urn:microsoft.com/office/officeart/2005/8/layout/radial6"/>
    <dgm:cxn modelId="{8CBBD21C-4B38-4745-BDDC-2365752420C3}" srcId="{2CD5F80F-6A78-419C-BF6E-4E0DDED59C3E}" destId="{88D02796-63BD-4C36-8F7D-DAB823C6DD5E}" srcOrd="3" destOrd="0" parTransId="{911262A1-2D7F-4AB3-898B-E4B00EB6D042}" sibTransId="{2FAF9F5A-EB89-4409-A70A-204BE4F090DC}"/>
    <dgm:cxn modelId="{1264868F-EB4A-44F8-AC54-EC123C4111F9}" type="presOf" srcId="{2FAF9F5A-EB89-4409-A70A-204BE4F090DC}" destId="{C894C556-27AD-4418-8B72-0390058A1E54}" srcOrd="0" destOrd="0" presId="urn:microsoft.com/office/officeart/2005/8/layout/radial6"/>
    <dgm:cxn modelId="{1CD835E1-3469-474F-A80A-74982E18C0B3}" type="presOf" srcId="{2CD5F80F-6A78-419C-BF6E-4E0DDED59C3E}" destId="{7C11259F-7B1D-4AAB-8169-7A28B9F5F5C6}" srcOrd="0" destOrd="0" presId="urn:microsoft.com/office/officeart/2005/8/layout/radial6"/>
    <dgm:cxn modelId="{7F00240C-549D-478E-B472-D2952C1D5BAC}" srcId="{2CE8B927-264C-44AA-9C48-2452E3372D87}" destId="{2CD5F80F-6A78-419C-BF6E-4E0DDED59C3E}" srcOrd="0" destOrd="0" parTransId="{480DEBC4-6E9C-459A-8534-7967BB286FBA}" sibTransId="{A2B5F05D-A2BF-45A3-860A-25DFC98E2A57}"/>
    <dgm:cxn modelId="{DF2C28AA-1E7E-4A15-891E-127F5B9696D6}" srcId="{2CD5F80F-6A78-419C-BF6E-4E0DDED59C3E}" destId="{C30D28F7-A4B7-4530-8DDB-DF5E169806D8}" srcOrd="1" destOrd="0" parTransId="{00999A8B-7E3E-4A8F-83D1-176151E2FB65}" sibTransId="{0273C260-BF92-4D09-B3E8-E6B949E290B4}"/>
    <dgm:cxn modelId="{2B6CBCFE-ED80-499E-8093-D3891FF44977}" type="presOf" srcId="{E208C7DF-B6A2-4010-A2A1-260B6C923F8A}" destId="{4D7BA81C-F2D3-42D4-98B2-596026099722}" srcOrd="0" destOrd="0" presId="urn:microsoft.com/office/officeart/2005/8/layout/radial6"/>
    <dgm:cxn modelId="{0B967794-EAD4-4A16-ADF1-F840713E28BB}" srcId="{2CD5F80F-6A78-419C-BF6E-4E0DDED59C3E}" destId="{098A9916-65BD-4AB7-B9E6-71CEFCA0247F}" srcOrd="0" destOrd="0" parTransId="{2F5A970F-B1B9-4B59-BE16-75EC6434D005}" sibTransId="{194531F7-E26D-40F1-8ADE-5AE841120C0B}"/>
    <dgm:cxn modelId="{70D46405-1C33-44A7-B739-F5FB52EB6665}" type="presOf" srcId="{194531F7-E26D-40F1-8ADE-5AE841120C0B}" destId="{FAABA5D1-7E60-4005-86A1-C82E522285D6}" srcOrd="0" destOrd="0" presId="urn:microsoft.com/office/officeart/2005/8/layout/radial6"/>
    <dgm:cxn modelId="{EEF23C1E-BBC3-456E-9C50-D121E7EB70E8}" type="presOf" srcId="{098A9916-65BD-4AB7-B9E6-71CEFCA0247F}" destId="{71CC041D-2529-41C2-A0E6-A3C95924D57C}" srcOrd="0" destOrd="0" presId="urn:microsoft.com/office/officeart/2005/8/layout/radial6"/>
    <dgm:cxn modelId="{5777BBE2-1285-4170-984A-90A115AC75CA}" type="presOf" srcId="{C30D28F7-A4B7-4530-8DDB-DF5E169806D8}" destId="{FBD72F96-F6D7-4441-8CA5-BE42E2D5123B}" srcOrd="0" destOrd="0" presId="urn:microsoft.com/office/officeart/2005/8/layout/radial6"/>
    <dgm:cxn modelId="{306C61B5-48F9-4BFD-BFC0-6943424A0793}" type="presOf" srcId="{2CE8B927-264C-44AA-9C48-2452E3372D87}" destId="{ABE96DAC-482D-40BC-85D0-BC12C737760C}" srcOrd="0" destOrd="0" presId="urn:microsoft.com/office/officeart/2005/8/layout/radial6"/>
    <dgm:cxn modelId="{E97DDD07-C249-4974-8317-F95A6B1D8640}" type="presOf" srcId="{0273C260-BF92-4D09-B3E8-E6B949E290B4}" destId="{39BBF4AF-D655-4686-89F4-C8409A019E83}" srcOrd="0" destOrd="0" presId="urn:microsoft.com/office/officeart/2005/8/layout/radial6"/>
    <dgm:cxn modelId="{C5CB1E16-FF18-4B04-9ABD-AA53D7E841C5}" srcId="{2CD5F80F-6A78-419C-BF6E-4E0DDED59C3E}" destId="{E208C7DF-B6A2-4010-A2A1-260B6C923F8A}" srcOrd="2" destOrd="0" parTransId="{C6081BA9-5A73-405B-8762-4A03BFFC8B8B}" sibTransId="{A9BBACD7-ECE3-4463-A803-CF476F5907AB}"/>
    <dgm:cxn modelId="{5CF6B7EC-0C92-445E-AB37-3B19BD139DEE}" type="presOf" srcId="{88D02796-63BD-4C36-8F7D-DAB823C6DD5E}" destId="{A412309B-BC80-4E2E-B9CF-7F0415AA75E2}" srcOrd="0" destOrd="0" presId="urn:microsoft.com/office/officeart/2005/8/layout/radial6"/>
    <dgm:cxn modelId="{50C9F8F3-E4D1-44B7-9D4C-34BE31D1BB7A}" type="presParOf" srcId="{ABE96DAC-482D-40BC-85D0-BC12C737760C}" destId="{7C11259F-7B1D-4AAB-8169-7A28B9F5F5C6}" srcOrd="0" destOrd="0" presId="urn:microsoft.com/office/officeart/2005/8/layout/radial6"/>
    <dgm:cxn modelId="{89E01656-6F7C-4178-BEE9-3BE5B5030EA0}" type="presParOf" srcId="{ABE96DAC-482D-40BC-85D0-BC12C737760C}" destId="{71CC041D-2529-41C2-A0E6-A3C95924D57C}" srcOrd="1" destOrd="0" presId="urn:microsoft.com/office/officeart/2005/8/layout/radial6"/>
    <dgm:cxn modelId="{373FCE0F-FFF3-4720-9255-27412BE6EEBA}" type="presParOf" srcId="{ABE96DAC-482D-40BC-85D0-BC12C737760C}" destId="{B4200A5D-50A4-43C5-9F5E-D9C80C448E2D}" srcOrd="2" destOrd="0" presId="urn:microsoft.com/office/officeart/2005/8/layout/radial6"/>
    <dgm:cxn modelId="{1287DB19-706C-4A13-A7B5-A6F3D99D80E4}" type="presParOf" srcId="{ABE96DAC-482D-40BC-85D0-BC12C737760C}" destId="{FAABA5D1-7E60-4005-86A1-C82E522285D6}" srcOrd="3" destOrd="0" presId="urn:microsoft.com/office/officeart/2005/8/layout/radial6"/>
    <dgm:cxn modelId="{F03FAE35-43CB-4773-82AD-C4166BA24A85}" type="presParOf" srcId="{ABE96DAC-482D-40BC-85D0-BC12C737760C}" destId="{FBD72F96-F6D7-4441-8CA5-BE42E2D5123B}" srcOrd="4" destOrd="0" presId="urn:microsoft.com/office/officeart/2005/8/layout/radial6"/>
    <dgm:cxn modelId="{875DDAFA-BD46-4191-B815-8C721BF42D37}" type="presParOf" srcId="{ABE96DAC-482D-40BC-85D0-BC12C737760C}" destId="{698C471A-1C5B-43D2-97CB-80442196650E}" srcOrd="5" destOrd="0" presId="urn:microsoft.com/office/officeart/2005/8/layout/radial6"/>
    <dgm:cxn modelId="{D8332A09-21B7-4BCA-84CD-EE4F6CCCBC8B}" type="presParOf" srcId="{ABE96DAC-482D-40BC-85D0-BC12C737760C}" destId="{39BBF4AF-D655-4686-89F4-C8409A019E83}" srcOrd="6" destOrd="0" presId="urn:microsoft.com/office/officeart/2005/8/layout/radial6"/>
    <dgm:cxn modelId="{FCBCA4DE-00D5-4E91-A8AA-55DC27145238}" type="presParOf" srcId="{ABE96DAC-482D-40BC-85D0-BC12C737760C}" destId="{4D7BA81C-F2D3-42D4-98B2-596026099722}" srcOrd="7" destOrd="0" presId="urn:microsoft.com/office/officeart/2005/8/layout/radial6"/>
    <dgm:cxn modelId="{05B9DD84-AE33-4CC1-A60C-0DF01BE6E553}" type="presParOf" srcId="{ABE96DAC-482D-40BC-85D0-BC12C737760C}" destId="{A8F564A4-D476-4AF9-867B-8DC7F1D61D0D}" srcOrd="8" destOrd="0" presId="urn:microsoft.com/office/officeart/2005/8/layout/radial6"/>
    <dgm:cxn modelId="{1DD7B271-FD6D-4FFF-8994-A73F4168BC2B}" type="presParOf" srcId="{ABE96DAC-482D-40BC-85D0-BC12C737760C}" destId="{C774C61B-0B3A-4CB8-B03B-AEF223152B29}" srcOrd="9" destOrd="0" presId="urn:microsoft.com/office/officeart/2005/8/layout/radial6"/>
    <dgm:cxn modelId="{96F49EA4-E010-4755-AB49-653931BDE142}" type="presParOf" srcId="{ABE96DAC-482D-40BC-85D0-BC12C737760C}" destId="{A412309B-BC80-4E2E-B9CF-7F0415AA75E2}" srcOrd="10" destOrd="0" presId="urn:microsoft.com/office/officeart/2005/8/layout/radial6"/>
    <dgm:cxn modelId="{09003FEB-2DE9-4DAD-8BF4-7FFDFAC2B0E8}" type="presParOf" srcId="{ABE96DAC-482D-40BC-85D0-BC12C737760C}" destId="{12F92416-152F-4C52-A880-A98857BA59F1}" srcOrd="11" destOrd="0" presId="urn:microsoft.com/office/officeart/2005/8/layout/radial6"/>
    <dgm:cxn modelId="{08ADFA4A-DEF0-45E7-AF61-03F2F249483E}" type="presParOf" srcId="{ABE96DAC-482D-40BC-85D0-BC12C737760C}" destId="{C894C556-27AD-4418-8B72-0390058A1E54}" srcOrd="12" destOrd="0" presId="urn:microsoft.com/office/officeart/2005/8/layout/radial6"/>
  </dgm:cxnLst>
  <dgm:bg>
    <a:solidFill>
      <a:schemeClr val="accent6">
        <a:lumMod val="75000"/>
      </a:schemeClr>
    </a:solidFill>
    <a:effectLst>
      <a:outerShdw blurRad="50800" dist="63500" dir="2700000" algn="tl" rotWithShape="0">
        <a:prstClr val="black">
          <a:alpha val="40000"/>
        </a:prstClr>
      </a:outerShdw>
    </a:effectLst>
  </dgm:bg>
  <dgm:whole>
    <a:ln>
      <a:solidFill>
        <a:schemeClr val="tx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E9EBE5-1A2E-499C-86C2-CAFB3DD68B68}" type="doc">
      <dgm:prSet loTypeId="urn:microsoft.com/office/officeart/2008/layout/RadialCluster" loCatId="cycle" qsTypeId="urn:microsoft.com/office/officeart/2005/8/quickstyle/simple5" qsCatId="simple" csTypeId="urn:microsoft.com/office/officeart/2005/8/colors/colorful5" csCatId="colorful" phldr="1"/>
      <dgm:spPr/>
      <dgm:t>
        <a:bodyPr/>
        <a:lstStyle/>
        <a:p>
          <a:endParaRPr lang="en-US"/>
        </a:p>
      </dgm:t>
    </dgm:pt>
    <dgm:pt modelId="{45FE7391-2123-4D2D-AD97-324B14C2BC8C}">
      <dgm:prSet phldrT="[Text]"/>
      <dgm:spPr>
        <a:effectLst>
          <a:outerShdw blurRad="50800" dist="63500" dir="2700000" algn="tl" rotWithShape="0">
            <a:prstClr val="black">
              <a:alpha val="40000"/>
            </a:prstClr>
          </a:outerShdw>
        </a:effectLst>
      </dgm:spPr>
      <dgm:t>
        <a:bodyPr/>
        <a:lstStyle/>
        <a:p>
          <a:r>
            <a:rPr lang="en-US" dirty="0" smtClean="0">
              <a:latin typeface="Comic Sans MS" panose="030F0702030302020204" pitchFamily="66" charset="0"/>
            </a:rPr>
            <a:t>Sore Nipples</a:t>
          </a:r>
          <a:endParaRPr lang="en-US" dirty="0">
            <a:latin typeface="Comic Sans MS" panose="030F0702030302020204" pitchFamily="66" charset="0"/>
          </a:endParaRPr>
        </a:p>
      </dgm:t>
    </dgm:pt>
    <dgm:pt modelId="{E56B38D7-AE60-4ED3-A2D7-253CAD7D926E}" type="parTrans" cxnId="{A6C8A341-FC82-4743-9DFD-175BC4DE9843}">
      <dgm:prSet/>
      <dgm:spPr/>
      <dgm:t>
        <a:bodyPr/>
        <a:lstStyle/>
        <a:p>
          <a:endParaRPr lang="en-US">
            <a:latin typeface="Comic Sans MS" panose="030F0702030302020204" pitchFamily="66" charset="0"/>
          </a:endParaRPr>
        </a:p>
      </dgm:t>
    </dgm:pt>
    <dgm:pt modelId="{027A4950-E488-44F1-9804-7FD58AFDBBEE}" type="sibTrans" cxnId="{A6C8A341-FC82-4743-9DFD-175BC4DE9843}">
      <dgm:prSet/>
      <dgm:spPr/>
      <dgm:t>
        <a:bodyPr/>
        <a:lstStyle/>
        <a:p>
          <a:endParaRPr lang="en-US">
            <a:latin typeface="Comic Sans MS" panose="030F0702030302020204" pitchFamily="66" charset="0"/>
          </a:endParaRPr>
        </a:p>
      </dgm:t>
    </dgm:pt>
    <dgm:pt modelId="{6373A061-FAAE-44EC-9158-AF895AC9FBBE}">
      <dgm:prSet phldrT="[Text]"/>
      <dgm:spPr>
        <a:effectLst>
          <a:outerShdw blurRad="50800" dist="63500" dir="2700000" algn="tl" rotWithShape="0">
            <a:prstClr val="black">
              <a:alpha val="40000"/>
            </a:prstClr>
          </a:outerShdw>
        </a:effectLst>
      </dgm:spPr>
      <dgm:t>
        <a:bodyPr/>
        <a:lstStyle/>
        <a:p>
          <a:r>
            <a:rPr lang="en-US" dirty="0" smtClean="0">
              <a:latin typeface="Comic Sans MS" panose="030F0702030302020204" pitchFamily="66" charset="0"/>
            </a:rPr>
            <a:t>Position</a:t>
          </a:r>
          <a:endParaRPr lang="en-US" dirty="0">
            <a:latin typeface="Comic Sans MS" panose="030F0702030302020204" pitchFamily="66" charset="0"/>
          </a:endParaRPr>
        </a:p>
      </dgm:t>
    </dgm:pt>
    <dgm:pt modelId="{07A60365-9D39-48DC-8135-1E212B102DB7}" type="parTrans" cxnId="{6F687F57-B791-4F4E-B6B2-E18C5780B059}">
      <dgm:prSet/>
      <dgm:spPr/>
      <dgm:t>
        <a:bodyPr/>
        <a:lstStyle/>
        <a:p>
          <a:endParaRPr lang="en-US">
            <a:latin typeface="Comic Sans MS" panose="030F0702030302020204" pitchFamily="66" charset="0"/>
          </a:endParaRPr>
        </a:p>
      </dgm:t>
    </dgm:pt>
    <dgm:pt modelId="{92A36D8F-1DAA-4B11-BB87-197B88BFD9DC}" type="sibTrans" cxnId="{6F687F57-B791-4F4E-B6B2-E18C5780B059}">
      <dgm:prSet/>
      <dgm:spPr/>
      <dgm:t>
        <a:bodyPr/>
        <a:lstStyle/>
        <a:p>
          <a:endParaRPr lang="en-US">
            <a:latin typeface="Comic Sans MS" panose="030F0702030302020204" pitchFamily="66" charset="0"/>
          </a:endParaRPr>
        </a:p>
      </dgm:t>
    </dgm:pt>
    <dgm:pt modelId="{FC281A12-DAEB-409F-B4F2-A29589953F94}">
      <dgm:prSet phldrT="[Text]"/>
      <dgm:spPr>
        <a:effectLst>
          <a:outerShdw blurRad="50800" dist="63500" dir="2700000" algn="tl" rotWithShape="0">
            <a:prstClr val="black">
              <a:alpha val="40000"/>
            </a:prstClr>
          </a:outerShdw>
        </a:effectLst>
      </dgm:spPr>
      <dgm:t>
        <a:bodyPr/>
        <a:lstStyle/>
        <a:p>
          <a:r>
            <a:rPr lang="en-US" dirty="0" smtClean="0">
              <a:latin typeface="Comic Sans MS" panose="030F0702030302020204" pitchFamily="66" charset="0"/>
            </a:rPr>
            <a:t>Latch</a:t>
          </a:r>
          <a:endParaRPr lang="en-US" dirty="0">
            <a:latin typeface="Comic Sans MS" panose="030F0702030302020204" pitchFamily="66" charset="0"/>
          </a:endParaRPr>
        </a:p>
      </dgm:t>
    </dgm:pt>
    <dgm:pt modelId="{59E1BA29-580D-442A-AE25-AED3947B0948}" type="parTrans" cxnId="{3F8B5839-D2F3-4B30-B55A-473D8BF2ED54}">
      <dgm:prSet/>
      <dgm:spPr/>
      <dgm:t>
        <a:bodyPr/>
        <a:lstStyle/>
        <a:p>
          <a:endParaRPr lang="en-US">
            <a:latin typeface="Comic Sans MS" panose="030F0702030302020204" pitchFamily="66" charset="0"/>
          </a:endParaRPr>
        </a:p>
      </dgm:t>
    </dgm:pt>
    <dgm:pt modelId="{9A46C339-CA84-441B-9D3F-291063B245A6}" type="sibTrans" cxnId="{3F8B5839-D2F3-4B30-B55A-473D8BF2ED54}">
      <dgm:prSet/>
      <dgm:spPr/>
      <dgm:t>
        <a:bodyPr/>
        <a:lstStyle/>
        <a:p>
          <a:endParaRPr lang="en-US">
            <a:latin typeface="Comic Sans MS" panose="030F0702030302020204" pitchFamily="66" charset="0"/>
          </a:endParaRPr>
        </a:p>
      </dgm:t>
    </dgm:pt>
    <dgm:pt modelId="{32E35760-06C6-4B65-878B-6077861E7C52}">
      <dgm:prSet phldrT="[Text]"/>
      <dgm:spPr>
        <a:effectLst>
          <a:outerShdw blurRad="50800" dist="63500" dir="2700000" algn="tl" rotWithShape="0">
            <a:prstClr val="black">
              <a:alpha val="40000"/>
            </a:prstClr>
          </a:outerShdw>
        </a:effectLst>
      </dgm:spPr>
      <dgm:t>
        <a:bodyPr/>
        <a:lstStyle/>
        <a:p>
          <a:r>
            <a:rPr lang="en-US" dirty="0" smtClean="0">
              <a:latin typeface="Comic Sans MS" panose="030F0702030302020204" pitchFamily="66" charset="0"/>
            </a:rPr>
            <a:t>Trauma</a:t>
          </a:r>
          <a:endParaRPr lang="en-US" dirty="0">
            <a:latin typeface="Comic Sans MS" panose="030F0702030302020204" pitchFamily="66" charset="0"/>
          </a:endParaRPr>
        </a:p>
      </dgm:t>
    </dgm:pt>
    <dgm:pt modelId="{D6E343F5-C555-4D80-AC25-7441C6D01E88}" type="parTrans" cxnId="{6F51B160-EF53-465A-8072-4C428FD920A6}">
      <dgm:prSet/>
      <dgm:spPr/>
      <dgm:t>
        <a:bodyPr/>
        <a:lstStyle/>
        <a:p>
          <a:endParaRPr lang="en-US">
            <a:latin typeface="Comic Sans MS" panose="030F0702030302020204" pitchFamily="66" charset="0"/>
          </a:endParaRPr>
        </a:p>
      </dgm:t>
    </dgm:pt>
    <dgm:pt modelId="{BB8EC852-456D-4945-B5BC-6D4FA288F56C}" type="sibTrans" cxnId="{6F51B160-EF53-465A-8072-4C428FD920A6}">
      <dgm:prSet/>
      <dgm:spPr/>
      <dgm:t>
        <a:bodyPr/>
        <a:lstStyle/>
        <a:p>
          <a:endParaRPr lang="en-US">
            <a:latin typeface="Comic Sans MS" panose="030F0702030302020204" pitchFamily="66" charset="0"/>
          </a:endParaRPr>
        </a:p>
      </dgm:t>
    </dgm:pt>
    <dgm:pt modelId="{F8297992-7812-4E30-A761-01175A0B96BE}">
      <dgm:prSet phldrT="[Text]"/>
      <dgm:spPr>
        <a:effectLst>
          <a:outerShdw blurRad="50800" dist="63500" dir="2700000" algn="tl" rotWithShape="0">
            <a:prstClr val="black">
              <a:alpha val="40000"/>
            </a:prstClr>
          </a:outerShdw>
        </a:effectLst>
      </dgm:spPr>
      <dgm:t>
        <a:bodyPr/>
        <a:lstStyle/>
        <a:p>
          <a:r>
            <a:rPr lang="en-US" dirty="0" smtClean="0">
              <a:latin typeface="Comic Sans MS" panose="030F0702030302020204" pitchFamily="66" charset="0"/>
            </a:rPr>
            <a:t>Infections</a:t>
          </a:r>
          <a:endParaRPr lang="en-US" dirty="0">
            <a:latin typeface="Comic Sans MS" panose="030F0702030302020204" pitchFamily="66" charset="0"/>
          </a:endParaRPr>
        </a:p>
      </dgm:t>
    </dgm:pt>
    <dgm:pt modelId="{201E9C47-D76A-4837-8168-316361B84184}" type="parTrans" cxnId="{91755FCB-1B7F-4ED1-9DED-29177F9CC8B5}">
      <dgm:prSet/>
      <dgm:spPr/>
      <dgm:t>
        <a:bodyPr/>
        <a:lstStyle/>
        <a:p>
          <a:endParaRPr lang="en-US">
            <a:latin typeface="Comic Sans MS" panose="030F0702030302020204" pitchFamily="66" charset="0"/>
          </a:endParaRPr>
        </a:p>
      </dgm:t>
    </dgm:pt>
    <dgm:pt modelId="{1755C0BF-B7AD-439D-9D53-31BD75F4EE6F}" type="sibTrans" cxnId="{91755FCB-1B7F-4ED1-9DED-29177F9CC8B5}">
      <dgm:prSet/>
      <dgm:spPr/>
      <dgm:t>
        <a:bodyPr/>
        <a:lstStyle/>
        <a:p>
          <a:endParaRPr lang="en-US">
            <a:latin typeface="Comic Sans MS" panose="030F0702030302020204" pitchFamily="66" charset="0"/>
          </a:endParaRPr>
        </a:p>
      </dgm:t>
    </dgm:pt>
    <dgm:pt modelId="{19C3063E-5D47-493D-8FBD-5868B9BB5A0A}">
      <dgm:prSet phldrT="[Text]"/>
      <dgm:spPr>
        <a:effectLst>
          <a:outerShdw blurRad="50800" dist="63500" dir="2700000" algn="tl" rotWithShape="0">
            <a:prstClr val="black">
              <a:alpha val="40000"/>
            </a:prstClr>
          </a:outerShdw>
        </a:effectLst>
      </dgm:spPr>
      <dgm:t>
        <a:bodyPr/>
        <a:lstStyle/>
        <a:p>
          <a:r>
            <a:rPr lang="en-US" dirty="0" smtClean="0">
              <a:latin typeface="Comic Sans MS" panose="030F0702030302020204" pitchFamily="66" charset="0"/>
            </a:rPr>
            <a:t>Vasospasm</a:t>
          </a:r>
          <a:endParaRPr lang="en-US" dirty="0">
            <a:latin typeface="Comic Sans MS" panose="030F0702030302020204" pitchFamily="66" charset="0"/>
          </a:endParaRPr>
        </a:p>
      </dgm:t>
    </dgm:pt>
    <dgm:pt modelId="{A7BD6FC0-5961-4BB2-908D-649DD5AB5022}" type="parTrans" cxnId="{5027D231-D575-4F57-B38F-482622AE5F53}">
      <dgm:prSet/>
      <dgm:spPr/>
      <dgm:t>
        <a:bodyPr/>
        <a:lstStyle/>
        <a:p>
          <a:endParaRPr lang="en-US">
            <a:latin typeface="Comic Sans MS" panose="030F0702030302020204" pitchFamily="66" charset="0"/>
          </a:endParaRPr>
        </a:p>
      </dgm:t>
    </dgm:pt>
    <dgm:pt modelId="{A07FA441-C729-4145-9899-D49D9F6DDD06}" type="sibTrans" cxnId="{5027D231-D575-4F57-B38F-482622AE5F53}">
      <dgm:prSet/>
      <dgm:spPr/>
      <dgm:t>
        <a:bodyPr/>
        <a:lstStyle/>
        <a:p>
          <a:endParaRPr lang="en-US">
            <a:latin typeface="Comic Sans MS" panose="030F0702030302020204" pitchFamily="66" charset="0"/>
          </a:endParaRPr>
        </a:p>
      </dgm:t>
    </dgm:pt>
    <dgm:pt modelId="{3884719A-6F11-49B6-9484-B47F51A80E88}">
      <dgm:prSet phldrT="[Text]"/>
      <dgm:spPr>
        <a:effectLst>
          <a:outerShdw blurRad="50800" dist="63500" dir="2700000" algn="tl" rotWithShape="0">
            <a:prstClr val="black">
              <a:alpha val="40000"/>
            </a:prstClr>
          </a:outerShdw>
        </a:effectLst>
      </dgm:spPr>
      <dgm:t>
        <a:bodyPr/>
        <a:lstStyle/>
        <a:p>
          <a:r>
            <a:rPr lang="en-US" dirty="0" smtClean="0">
              <a:latin typeface="Comic Sans MS" panose="030F0702030302020204" pitchFamily="66" charset="0"/>
            </a:rPr>
            <a:t>Dermatitis</a:t>
          </a:r>
          <a:endParaRPr lang="en-US" dirty="0">
            <a:latin typeface="Comic Sans MS" panose="030F0702030302020204" pitchFamily="66" charset="0"/>
          </a:endParaRPr>
        </a:p>
      </dgm:t>
    </dgm:pt>
    <dgm:pt modelId="{48D4C9A4-234B-4891-9732-DF8DF1CD6C81}" type="parTrans" cxnId="{33EC5981-ADE8-4F77-A89B-C72AD071E2FC}">
      <dgm:prSet/>
      <dgm:spPr/>
      <dgm:t>
        <a:bodyPr/>
        <a:lstStyle/>
        <a:p>
          <a:endParaRPr lang="en-US">
            <a:latin typeface="Comic Sans MS" panose="030F0702030302020204" pitchFamily="66" charset="0"/>
          </a:endParaRPr>
        </a:p>
      </dgm:t>
    </dgm:pt>
    <dgm:pt modelId="{7BA967EB-0662-450F-A7C2-5CDC3715554A}" type="sibTrans" cxnId="{33EC5981-ADE8-4F77-A89B-C72AD071E2FC}">
      <dgm:prSet/>
      <dgm:spPr/>
      <dgm:t>
        <a:bodyPr/>
        <a:lstStyle/>
        <a:p>
          <a:endParaRPr lang="en-US">
            <a:latin typeface="Comic Sans MS" panose="030F0702030302020204" pitchFamily="66" charset="0"/>
          </a:endParaRPr>
        </a:p>
      </dgm:t>
    </dgm:pt>
    <dgm:pt modelId="{7DB9A6B6-C926-4A15-AE94-E8505484E169}">
      <dgm:prSet phldrT="[Text]"/>
      <dgm:spPr>
        <a:effectLst>
          <a:outerShdw blurRad="50800" dist="63500" dir="2700000" algn="tl" rotWithShape="0">
            <a:prstClr val="black">
              <a:alpha val="40000"/>
            </a:prstClr>
          </a:outerShdw>
        </a:effectLst>
      </dgm:spPr>
      <dgm:t>
        <a:bodyPr/>
        <a:lstStyle/>
        <a:p>
          <a:r>
            <a:rPr lang="en-US" dirty="0" smtClean="0">
              <a:latin typeface="Comic Sans MS" panose="030F0702030302020204" pitchFamily="66" charset="0"/>
            </a:rPr>
            <a:t>Pregnancy</a:t>
          </a:r>
          <a:endParaRPr lang="en-US" dirty="0">
            <a:latin typeface="Comic Sans MS" panose="030F0702030302020204" pitchFamily="66" charset="0"/>
          </a:endParaRPr>
        </a:p>
      </dgm:t>
    </dgm:pt>
    <dgm:pt modelId="{A599F6EE-925A-4040-B3B4-AED472E08C10}" type="parTrans" cxnId="{EA8B32D1-CA7B-4FF8-AF77-B075343EDDB8}">
      <dgm:prSet/>
      <dgm:spPr/>
      <dgm:t>
        <a:bodyPr/>
        <a:lstStyle/>
        <a:p>
          <a:endParaRPr lang="en-US">
            <a:latin typeface="Comic Sans MS" panose="030F0702030302020204" pitchFamily="66" charset="0"/>
          </a:endParaRPr>
        </a:p>
      </dgm:t>
    </dgm:pt>
    <dgm:pt modelId="{FF9D8542-8227-4856-8CA7-BD1F50D12000}" type="sibTrans" cxnId="{EA8B32D1-CA7B-4FF8-AF77-B075343EDDB8}">
      <dgm:prSet/>
      <dgm:spPr/>
      <dgm:t>
        <a:bodyPr/>
        <a:lstStyle/>
        <a:p>
          <a:endParaRPr lang="en-US">
            <a:latin typeface="Comic Sans MS" panose="030F0702030302020204" pitchFamily="66" charset="0"/>
          </a:endParaRPr>
        </a:p>
      </dgm:t>
    </dgm:pt>
    <dgm:pt modelId="{6662C229-72EC-4C9C-B835-5975796DA044}" type="pres">
      <dgm:prSet presAssocID="{9AE9EBE5-1A2E-499C-86C2-CAFB3DD68B68}" presName="Name0" presStyleCnt="0">
        <dgm:presLayoutVars>
          <dgm:chMax val="1"/>
          <dgm:chPref val="1"/>
          <dgm:dir/>
          <dgm:animOne val="branch"/>
          <dgm:animLvl val="lvl"/>
        </dgm:presLayoutVars>
      </dgm:prSet>
      <dgm:spPr/>
      <dgm:t>
        <a:bodyPr/>
        <a:lstStyle/>
        <a:p>
          <a:endParaRPr lang="en-US"/>
        </a:p>
      </dgm:t>
    </dgm:pt>
    <dgm:pt modelId="{EBFFE390-BED5-44C8-AAF5-23D407708741}" type="pres">
      <dgm:prSet presAssocID="{45FE7391-2123-4D2D-AD97-324B14C2BC8C}" presName="singleCycle" presStyleCnt="0"/>
      <dgm:spPr/>
      <dgm:t>
        <a:bodyPr/>
        <a:lstStyle/>
        <a:p>
          <a:endParaRPr lang="en-US"/>
        </a:p>
      </dgm:t>
    </dgm:pt>
    <dgm:pt modelId="{A7AF53D5-73E1-49B9-A4BB-96084A42235F}" type="pres">
      <dgm:prSet presAssocID="{45FE7391-2123-4D2D-AD97-324B14C2BC8C}" presName="singleCenter" presStyleLbl="node1" presStyleIdx="0" presStyleCnt="8">
        <dgm:presLayoutVars>
          <dgm:chMax val="7"/>
          <dgm:chPref val="7"/>
        </dgm:presLayoutVars>
      </dgm:prSet>
      <dgm:spPr/>
      <dgm:t>
        <a:bodyPr/>
        <a:lstStyle/>
        <a:p>
          <a:endParaRPr lang="en-US"/>
        </a:p>
      </dgm:t>
    </dgm:pt>
    <dgm:pt modelId="{BEFF7A61-2D65-4BCB-9D96-E433CCB86F52}" type="pres">
      <dgm:prSet presAssocID="{07A60365-9D39-48DC-8135-1E212B102DB7}" presName="Name56" presStyleLbl="parChTrans1D2" presStyleIdx="0" presStyleCnt="7"/>
      <dgm:spPr/>
      <dgm:t>
        <a:bodyPr/>
        <a:lstStyle/>
        <a:p>
          <a:endParaRPr lang="en-US"/>
        </a:p>
      </dgm:t>
    </dgm:pt>
    <dgm:pt modelId="{7BCEC3C8-B53C-4896-8E7D-F8E2A0DED1E3}" type="pres">
      <dgm:prSet presAssocID="{6373A061-FAAE-44EC-9158-AF895AC9FBBE}" presName="text0" presStyleLbl="node1" presStyleIdx="1" presStyleCnt="8" custScaleX="118276" custScaleY="122103" custRadScaleRad="93953" custRadScaleInc="-1428">
        <dgm:presLayoutVars>
          <dgm:bulletEnabled val="1"/>
        </dgm:presLayoutVars>
      </dgm:prSet>
      <dgm:spPr/>
      <dgm:t>
        <a:bodyPr/>
        <a:lstStyle/>
        <a:p>
          <a:endParaRPr lang="en-US"/>
        </a:p>
      </dgm:t>
    </dgm:pt>
    <dgm:pt modelId="{71C09712-7C5F-4789-B4DA-D99C1306109B}" type="pres">
      <dgm:prSet presAssocID="{59E1BA29-580D-442A-AE25-AED3947B0948}" presName="Name56" presStyleLbl="parChTrans1D2" presStyleIdx="1" presStyleCnt="7"/>
      <dgm:spPr/>
      <dgm:t>
        <a:bodyPr/>
        <a:lstStyle/>
        <a:p>
          <a:endParaRPr lang="en-US"/>
        </a:p>
      </dgm:t>
    </dgm:pt>
    <dgm:pt modelId="{5F9146D6-C440-4AED-834E-FA1E9262B5AC}" type="pres">
      <dgm:prSet presAssocID="{FC281A12-DAEB-409F-B4F2-A29589953F94}" presName="text0" presStyleLbl="node1" presStyleIdx="2" presStyleCnt="8" custScaleX="153365" custScaleY="119816" custRadScaleRad="107744" custRadScaleInc="1498">
        <dgm:presLayoutVars>
          <dgm:bulletEnabled val="1"/>
        </dgm:presLayoutVars>
      </dgm:prSet>
      <dgm:spPr/>
      <dgm:t>
        <a:bodyPr/>
        <a:lstStyle/>
        <a:p>
          <a:endParaRPr lang="en-US"/>
        </a:p>
      </dgm:t>
    </dgm:pt>
    <dgm:pt modelId="{F6F463AD-27B1-4B24-BC47-D518A755876B}" type="pres">
      <dgm:prSet presAssocID="{D6E343F5-C555-4D80-AC25-7441C6D01E88}" presName="Name56" presStyleLbl="parChTrans1D2" presStyleIdx="2" presStyleCnt="7"/>
      <dgm:spPr/>
      <dgm:t>
        <a:bodyPr/>
        <a:lstStyle/>
        <a:p>
          <a:endParaRPr lang="en-US"/>
        </a:p>
      </dgm:t>
    </dgm:pt>
    <dgm:pt modelId="{19200A0D-6C9A-4E05-9A6C-F7A21E3F2355}" type="pres">
      <dgm:prSet presAssocID="{32E35760-06C6-4B65-878B-6077861E7C52}" presName="text0" presStyleLbl="node1" presStyleIdx="3" presStyleCnt="8" custScaleX="126593" custScaleY="121280">
        <dgm:presLayoutVars>
          <dgm:bulletEnabled val="1"/>
        </dgm:presLayoutVars>
      </dgm:prSet>
      <dgm:spPr/>
      <dgm:t>
        <a:bodyPr/>
        <a:lstStyle/>
        <a:p>
          <a:endParaRPr lang="en-US"/>
        </a:p>
      </dgm:t>
    </dgm:pt>
    <dgm:pt modelId="{8CA14E8C-8550-48A3-A225-38686FE480A6}" type="pres">
      <dgm:prSet presAssocID="{201E9C47-D76A-4837-8168-316361B84184}" presName="Name56" presStyleLbl="parChTrans1D2" presStyleIdx="3" presStyleCnt="7"/>
      <dgm:spPr/>
      <dgm:t>
        <a:bodyPr/>
        <a:lstStyle/>
        <a:p>
          <a:endParaRPr lang="en-US"/>
        </a:p>
      </dgm:t>
    </dgm:pt>
    <dgm:pt modelId="{A9783552-D32F-4BD9-A980-46064D63FE34}" type="pres">
      <dgm:prSet presAssocID="{F8297992-7812-4E30-A761-01175A0B96BE}" presName="text0" presStyleLbl="node1" presStyleIdx="4" presStyleCnt="8" custScaleX="116064" custScaleY="111053" custRadScaleRad="95729" custRadScaleInc="-3571">
        <dgm:presLayoutVars>
          <dgm:bulletEnabled val="1"/>
        </dgm:presLayoutVars>
      </dgm:prSet>
      <dgm:spPr/>
      <dgm:t>
        <a:bodyPr/>
        <a:lstStyle/>
        <a:p>
          <a:endParaRPr lang="en-US"/>
        </a:p>
      </dgm:t>
    </dgm:pt>
    <dgm:pt modelId="{18B97CBC-89D5-4876-B2A9-98DD8E3F1A22}" type="pres">
      <dgm:prSet presAssocID="{A7BD6FC0-5961-4BB2-908D-649DD5AB5022}" presName="Name56" presStyleLbl="parChTrans1D2" presStyleIdx="4" presStyleCnt="7"/>
      <dgm:spPr/>
      <dgm:t>
        <a:bodyPr/>
        <a:lstStyle/>
        <a:p>
          <a:endParaRPr lang="en-US"/>
        </a:p>
      </dgm:t>
    </dgm:pt>
    <dgm:pt modelId="{2DB60D8D-19FF-4348-B572-175C85CE9CED}" type="pres">
      <dgm:prSet presAssocID="{19C3063E-5D47-493D-8FBD-5868B9BB5A0A}" presName="text0" presStyleLbl="node1" presStyleIdx="5" presStyleCnt="8" custScaleX="127062" custScaleY="122106" custRadScaleRad="91434" custRadScaleInc="1060">
        <dgm:presLayoutVars>
          <dgm:bulletEnabled val="1"/>
        </dgm:presLayoutVars>
      </dgm:prSet>
      <dgm:spPr/>
      <dgm:t>
        <a:bodyPr/>
        <a:lstStyle/>
        <a:p>
          <a:endParaRPr lang="en-US"/>
        </a:p>
      </dgm:t>
    </dgm:pt>
    <dgm:pt modelId="{B8C7D770-B1B3-4A9E-9315-6CF7F129A021}" type="pres">
      <dgm:prSet presAssocID="{48D4C9A4-234B-4891-9732-DF8DF1CD6C81}" presName="Name56" presStyleLbl="parChTrans1D2" presStyleIdx="5" presStyleCnt="7"/>
      <dgm:spPr/>
      <dgm:t>
        <a:bodyPr/>
        <a:lstStyle/>
        <a:p>
          <a:endParaRPr lang="en-US"/>
        </a:p>
      </dgm:t>
    </dgm:pt>
    <dgm:pt modelId="{73950D1D-87FA-410B-BD53-EB298D493909}" type="pres">
      <dgm:prSet presAssocID="{3884719A-6F11-49B6-9484-B47F51A80E88}" presName="text0" presStyleLbl="node1" presStyleIdx="6" presStyleCnt="8" custScaleX="133270" custScaleY="143394" custRadScaleRad="99399" custRadScaleInc="15462">
        <dgm:presLayoutVars>
          <dgm:bulletEnabled val="1"/>
        </dgm:presLayoutVars>
      </dgm:prSet>
      <dgm:spPr/>
      <dgm:t>
        <a:bodyPr/>
        <a:lstStyle/>
        <a:p>
          <a:endParaRPr lang="en-US"/>
        </a:p>
      </dgm:t>
    </dgm:pt>
    <dgm:pt modelId="{05655758-4965-4CF4-9AAC-9A8B46FF6BB1}" type="pres">
      <dgm:prSet presAssocID="{A599F6EE-925A-4040-B3B4-AED472E08C10}" presName="Name56" presStyleLbl="parChTrans1D2" presStyleIdx="6" presStyleCnt="7"/>
      <dgm:spPr/>
      <dgm:t>
        <a:bodyPr/>
        <a:lstStyle/>
        <a:p>
          <a:endParaRPr lang="en-US"/>
        </a:p>
      </dgm:t>
    </dgm:pt>
    <dgm:pt modelId="{ED955C1D-66A7-4320-91FB-9F9CC9C41A55}" type="pres">
      <dgm:prSet presAssocID="{7DB9A6B6-C926-4A15-AE94-E8505484E169}" presName="text0" presStyleLbl="node1" presStyleIdx="7" presStyleCnt="8">
        <dgm:presLayoutVars>
          <dgm:bulletEnabled val="1"/>
        </dgm:presLayoutVars>
      </dgm:prSet>
      <dgm:spPr/>
      <dgm:t>
        <a:bodyPr/>
        <a:lstStyle/>
        <a:p>
          <a:endParaRPr lang="en-US"/>
        </a:p>
      </dgm:t>
    </dgm:pt>
  </dgm:ptLst>
  <dgm:cxnLst>
    <dgm:cxn modelId="{5027D231-D575-4F57-B38F-482622AE5F53}" srcId="{45FE7391-2123-4D2D-AD97-324B14C2BC8C}" destId="{19C3063E-5D47-493D-8FBD-5868B9BB5A0A}" srcOrd="4" destOrd="0" parTransId="{A7BD6FC0-5961-4BB2-908D-649DD5AB5022}" sibTransId="{A07FA441-C729-4145-9899-D49D9F6DDD06}"/>
    <dgm:cxn modelId="{6F687F57-B791-4F4E-B6B2-E18C5780B059}" srcId="{45FE7391-2123-4D2D-AD97-324B14C2BC8C}" destId="{6373A061-FAAE-44EC-9158-AF895AC9FBBE}" srcOrd="0" destOrd="0" parTransId="{07A60365-9D39-48DC-8135-1E212B102DB7}" sibTransId="{92A36D8F-1DAA-4B11-BB87-197B88BFD9DC}"/>
    <dgm:cxn modelId="{CE7F4C35-8E07-46C2-AA32-A7031B3A087C}" type="presOf" srcId="{A7BD6FC0-5961-4BB2-908D-649DD5AB5022}" destId="{18B97CBC-89D5-4876-B2A9-98DD8E3F1A22}" srcOrd="0" destOrd="0" presId="urn:microsoft.com/office/officeart/2008/layout/RadialCluster"/>
    <dgm:cxn modelId="{5E085B32-AF7C-40A8-B70D-C711E0D17CCE}" type="presOf" srcId="{19C3063E-5D47-493D-8FBD-5868B9BB5A0A}" destId="{2DB60D8D-19FF-4348-B572-175C85CE9CED}" srcOrd="0" destOrd="0" presId="urn:microsoft.com/office/officeart/2008/layout/RadialCluster"/>
    <dgm:cxn modelId="{308CD684-DE5B-4413-BABE-E2902EF62FBD}" type="presOf" srcId="{7DB9A6B6-C926-4A15-AE94-E8505484E169}" destId="{ED955C1D-66A7-4320-91FB-9F9CC9C41A55}" srcOrd="0" destOrd="0" presId="urn:microsoft.com/office/officeart/2008/layout/RadialCluster"/>
    <dgm:cxn modelId="{91755FCB-1B7F-4ED1-9DED-29177F9CC8B5}" srcId="{45FE7391-2123-4D2D-AD97-324B14C2BC8C}" destId="{F8297992-7812-4E30-A761-01175A0B96BE}" srcOrd="3" destOrd="0" parTransId="{201E9C47-D76A-4837-8168-316361B84184}" sibTransId="{1755C0BF-B7AD-439D-9D53-31BD75F4EE6F}"/>
    <dgm:cxn modelId="{F3AED101-2ABC-43C3-A87C-64BDE77D1770}" type="presOf" srcId="{3884719A-6F11-49B6-9484-B47F51A80E88}" destId="{73950D1D-87FA-410B-BD53-EB298D493909}" srcOrd="0" destOrd="0" presId="urn:microsoft.com/office/officeart/2008/layout/RadialCluster"/>
    <dgm:cxn modelId="{DEAF2CBB-481A-4976-93DA-9C80E122CE7A}" type="presOf" srcId="{07A60365-9D39-48DC-8135-1E212B102DB7}" destId="{BEFF7A61-2D65-4BCB-9D96-E433CCB86F52}" srcOrd="0" destOrd="0" presId="urn:microsoft.com/office/officeart/2008/layout/RadialCluster"/>
    <dgm:cxn modelId="{33EC5981-ADE8-4F77-A89B-C72AD071E2FC}" srcId="{45FE7391-2123-4D2D-AD97-324B14C2BC8C}" destId="{3884719A-6F11-49B6-9484-B47F51A80E88}" srcOrd="5" destOrd="0" parTransId="{48D4C9A4-234B-4891-9732-DF8DF1CD6C81}" sibTransId="{7BA967EB-0662-450F-A7C2-5CDC3715554A}"/>
    <dgm:cxn modelId="{3F8B5839-D2F3-4B30-B55A-473D8BF2ED54}" srcId="{45FE7391-2123-4D2D-AD97-324B14C2BC8C}" destId="{FC281A12-DAEB-409F-B4F2-A29589953F94}" srcOrd="1" destOrd="0" parTransId="{59E1BA29-580D-442A-AE25-AED3947B0948}" sibTransId="{9A46C339-CA84-441B-9D3F-291063B245A6}"/>
    <dgm:cxn modelId="{B43C5C1B-3F8B-42DE-9E3E-7B9A03FE10BE}" type="presOf" srcId="{32E35760-06C6-4B65-878B-6077861E7C52}" destId="{19200A0D-6C9A-4E05-9A6C-F7A21E3F2355}" srcOrd="0" destOrd="0" presId="urn:microsoft.com/office/officeart/2008/layout/RadialCluster"/>
    <dgm:cxn modelId="{B8EA6D2C-3EDC-42E1-8A18-A5C24C2C71C0}" type="presOf" srcId="{201E9C47-D76A-4837-8168-316361B84184}" destId="{8CA14E8C-8550-48A3-A225-38686FE480A6}" srcOrd="0" destOrd="0" presId="urn:microsoft.com/office/officeart/2008/layout/RadialCluster"/>
    <dgm:cxn modelId="{FD8ABCED-2C1B-46AF-95F7-7E5DDBFC8D74}" type="presOf" srcId="{59E1BA29-580D-442A-AE25-AED3947B0948}" destId="{71C09712-7C5F-4789-B4DA-D99C1306109B}" srcOrd="0" destOrd="0" presId="urn:microsoft.com/office/officeart/2008/layout/RadialCluster"/>
    <dgm:cxn modelId="{A6C8A341-FC82-4743-9DFD-175BC4DE9843}" srcId="{9AE9EBE5-1A2E-499C-86C2-CAFB3DD68B68}" destId="{45FE7391-2123-4D2D-AD97-324B14C2BC8C}" srcOrd="0" destOrd="0" parTransId="{E56B38D7-AE60-4ED3-A2D7-253CAD7D926E}" sibTransId="{027A4950-E488-44F1-9804-7FD58AFDBBEE}"/>
    <dgm:cxn modelId="{4B36A7BD-BD78-4EF7-8A3E-26DB4ABB4417}" type="presOf" srcId="{A599F6EE-925A-4040-B3B4-AED472E08C10}" destId="{05655758-4965-4CF4-9AAC-9A8B46FF6BB1}" srcOrd="0" destOrd="0" presId="urn:microsoft.com/office/officeart/2008/layout/RadialCluster"/>
    <dgm:cxn modelId="{E39DBAD8-B36F-4772-A76C-4C0A1E65419E}" type="presOf" srcId="{6373A061-FAAE-44EC-9158-AF895AC9FBBE}" destId="{7BCEC3C8-B53C-4896-8E7D-F8E2A0DED1E3}" srcOrd="0" destOrd="0" presId="urn:microsoft.com/office/officeart/2008/layout/RadialCluster"/>
    <dgm:cxn modelId="{6C345805-A8D8-4507-98F2-D32D659F574E}" type="presOf" srcId="{FC281A12-DAEB-409F-B4F2-A29589953F94}" destId="{5F9146D6-C440-4AED-834E-FA1E9262B5AC}" srcOrd="0" destOrd="0" presId="urn:microsoft.com/office/officeart/2008/layout/RadialCluster"/>
    <dgm:cxn modelId="{428D8FF1-2172-4A93-8525-2FB0BD9CC835}" type="presOf" srcId="{48D4C9A4-234B-4891-9732-DF8DF1CD6C81}" destId="{B8C7D770-B1B3-4A9E-9315-6CF7F129A021}" srcOrd="0" destOrd="0" presId="urn:microsoft.com/office/officeart/2008/layout/RadialCluster"/>
    <dgm:cxn modelId="{ADDFB094-C37E-455B-AB46-826F5A375651}" type="presOf" srcId="{9AE9EBE5-1A2E-499C-86C2-CAFB3DD68B68}" destId="{6662C229-72EC-4C9C-B835-5975796DA044}" srcOrd="0" destOrd="0" presId="urn:microsoft.com/office/officeart/2008/layout/RadialCluster"/>
    <dgm:cxn modelId="{8C8328C5-13C9-43A1-AF43-3BA0D3FC8FDA}" type="presOf" srcId="{D6E343F5-C555-4D80-AC25-7441C6D01E88}" destId="{F6F463AD-27B1-4B24-BC47-D518A755876B}" srcOrd="0" destOrd="0" presId="urn:microsoft.com/office/officeart/2008/layout/RadialCluster"/>
    <dgm:cxn modelId="{6F51B160-EF53-465A-8072-4C428FD920A6}" srcId="{45FE7391-2123-4D2D-AD97-324B14C2BC8C}" destId="{32E35760-06C6-4B65-878B-6077861E7C52}" srcOrd="2" destOrd="0" parTransId="{D6E343F5-C555-4D80-AC25-7441C6D01E88}" sibTransId="{BB8EC852-456D-4945-B5BC-6D4FA288F56C}"/>
    <dgm:cxn modelId="{EA8B32D1-CA7B-4FF8-AF77-B075343EDDB8}" srcId="{45FE7391-2123-4D2D-AD97-324B14C2BC8C}" destId="{7DB9A6B6-C926-4A15-AE94-E8505484E169}" srcOrd="6" destOrd="0" parTransId="{A599F6EE-925A-4040-B3B4-AED472E08C10}" sibTransId="{FF9D8542-8227-4856-8CA7-BD1F50D12000}"/>
    <dgm:cxn modelId="{C8D51AC3-C56A-4960-A7F2-5A13C44F8D4E}" type="presOf" srcId="{F8297992-7812-4E30-A761-01175A0B96BE}" destId="{A9783552-D32F-4BD9-A980-46064D63FE34}" srcOrd="0" destOrd="0" presId="urn:microsoft.com/office/officeart/2008/layout/RadialCluster"/>
    <dgm:cxn modelId="{E847EB69-D0E5-4027-80F8-0A69B815B4EF}" type="presOf" srcId="{45FE7391-2123-4D2D-AD97-324B14C2BC8C}" destId="{A7AF53D5-73E1-49B9-A4BB-96084A42235F}" srcOrd="0" destOrd="0" presId="urn:microsoft.com/office/officeart/2008/layout/RadialCluster"/>
    <dgm:cxn modelId="{E411B3A6-73B6-4768-888E-11B980914593}" type="presParOf" srcId="{6662C229-72EC-4C9C-B835-5975796DA044}" destId="{EBFFE390-BED5-44C8-AAF5-23D407708741}" srcOrd="0" destOrd="0" presId="urn:microsoft.com/office/officeart/2008/layout/RadialCluster"/>
    <dgm:cxn modelId="{1FC95FFC-2DE4-4F1C-9120-5438134DFC7C}" type="presParOf" srcId="{EBFFE390-BED5-44C8-AAF5-23D407708741}" destId="{A7AF53D5-73E1-49B9-A4BB-96084A42235F}" srcOrd="0" destOrd="0" presId="urn:microsoft.com/office/officeart/2008/layout/RadialCluster"/>
    <dgm:cxn modelId="{BE637EB3-8E01-43A7-8AEC-6F99CA11F2F6}" type="presParOf" srcId="{EBFFE390-BED5-44C8-AAF5-23D407708741}" destId="{BEFF7A61-2D65-4BCB-9D96-E433CCB86F52}" srcOrd="1" destOrd="0" presId="urn:microsoft.com/office/officeart/2008/layout/RadialCluster"/>
    <dgm:cxn modelId="{5236E443-192A-4267-8E55-5C99062CC635}" type="presParOf" srcId="{EBFFE390-BED5-44C8-AAF5-23D407708741}" destId="{7BCEC3C8-B53C-4896-8E7D-F8E2A0DED1E3}" srcOrd="2" destOrd="0" presId="urn:microsoft.com/office/officeart/2008/layout/RadialCluster"/>
    <dgm:cxn modelId="{8E50A307-E050-4D53-8740-3AEB37E47F54}" type="presParOf" srcId="{EBFFE390-BED5-44C8-AAF5-23D407708741}" destId="{71C09712-7C5F-4789-B4DA-D99C1306109B}" srcOrd="3" destOrd="0" presId="urn:microsoft.com/office/officeart/2008/layout/RadialCluster"/>
    <dgm:cxn modelId="{9202E49D-7023-4761-9BD5-76612EAAC299}" type="presParOf" srcId="{EBFFE390-BED5-44C8-AAF5-23D407708741}" destId="{5F9146D6-C440-4AED-834E-FA1E9262B5AC}" srcOrd="4" destOrd="0" presId="urn:microsoft.com/office/officeart/2008/layout/RadialCluster"/>
    <dgm:cxn modelId="{1D649E20-5A8C-451C-8150-F8A4CDF49183}" type="presParOf" srcId="{EBFFE390-BED5-44C8-AAF5-23D407708741}" destId="{F6F463AD-27B1-4B24-BC47-D518A755876B}" srcOrd="5" destOrd="0" presId="urn:microsoft.com/office/officeart/2008/layout/RadialCluster"/>
    <dgm:cxn modelId="{437386E3-37A5-4E87-B590-B784F386F32E}" type="presParOf" srcId="{EBFFE390-BED5-44C8-AAF5-23D407708741}" destId="{19200A0D-6C9A-4E05-9A6C-F7A21E3F2355}" srcOrd="6" destOrd="0" presId="urn:microsoft.com/office/officeart/2008/layout/RadialCluster"/>
    <dgm:cxn modelId="{3133026C-7447-4342-AA1B-086C80E6A725}" type="presParOf" srcId="{EBFFE390-BED5-44C8-AAF5-23D407708741}" destId="{8CA14E8C-8550-48A3-A225-38686FE480A6}" srcOrd="7" destOrd="0" presId="urn:microsoft.com/office/officeart/2008/layout/RadialCluster"/>
    <dgm:cxn modelId="{B9F37AD4-97E4-43CF-B920-5588703E3AEE}" type="presParOf" srcId="{EBFFE390-BED5-44C8-AAF5-23D407708741}" destId="{A9783552-D32F-4BD9-A980-46064D63FE34}" srcOrd="8" destOrd="0" presId="urn:microsoft.com/office/officeart/2008/layout/RadialCluster"/>
    <dgm:cxn modelId="{54BFBD2B-751B-4EC3-A413-939D007E4A79}" type="presParOf" srcId="{EBFFE390-BED5-44C8-AAF5-23D407708741}" destId="{18B97CBC-89D5-4876-B2A9-98DD8E3F1A22}" srcOrd="9" destOrd="0" presId="urn:microsoft.com/office/officeart/2008/layout/RadialCluster"/>
    <dgm:cxn modelId="{5093BC5B-8626-483A-AF2E-1F621081BE64}" type="presParOf" srcId="{EBFFE390-BED5-44C8-AAF5-23D407708741}" destId="{2DB60D8D-19FF-4348-B572-175C85CE9CED}" srcOrd="10" destOrd="0" presId="urn:microsoft.com/office/officeart/2008/layout/RadialCluster"/>
    <dgm:cxn modelId="{B4E43BCB-3D75-4F9F-955D-FA54DA034DC5}" type="presParOf" srcId="{EBFFE390-BED5-44C8-AAF5-23D407708741}" destId="{B8C7D770-B1B3-4A9E-9315-6CF7F129A021}" srcOrd="11" destOrd="0" presId="urn:microsoft.com/office/officeart/2008/layout/RadialCluster"/>
    <dgm:cxn modelId="{8F852FA0-D6F2-47C7-B0E2-32D4EAE2E072}" type="presParOf" srcId="{EBFFE390-BED5-44C8-AAF5-23D407708741}" destId="{73950D1D-87FA-410B-BD53-EB298D493909}" srcOrd="12" destOrd="0" presId="urn:microsoft.com/office/officeart/2008/layout/RadialCluster"/>
    <dgm:cxn modelId="{BA63FEEC-AF17-41CF-AE17-704474470895}" type="presParOf" srcId="{EBFFE390-BED5-44C8-AAF5-23D407708741}" destId="{05655758-4965-4CF4-9AAC-9A8B46FF6BB1}" srcOrd="13" destOrd="0" presId="urn:microsoft.com/office/officeart/2008/layout/RadialCluster"/>
    <dgm:cxn modelId="{56BA606A-3EFE-4006-BD18-98BC91DDA809}" type="presParOf" srcId="{EBFFE390-BED5-44C8-AAF5-23D407708741}" destId="{ED955C1D-66A7-4320-91FB-9F9CC9C41A55}" srcOrd="14" destOrd="0" presId="urn:microsoft.com/office/officeart/2008/layout/RadialCluster"/>
  </dgm:cxnLst>
  <dgm:bg>
    <a:solidFill>
      <a:schemeClr val="tx1">
        <a:lumMod val="75000"/>
      </a:schemeClr>
    </a:solidFill>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5A2865-2294-4D35-86EA-09F01AEEF5F9}" type="doc">
      <dgm:prSet loTypeId="urn:microsoft.com/office/officeart/2005/8/layout/bProcess2" loCatId="process" qsTypeId="urn:microsoft.com/office/officeart/2005/8/quickstyle/simple5" qsCatId="simple" csTypeId="urn:microsoft.com/office/officeart/2005/8/colors/colorful3" csCatId="colorful" phldr="1"/>
      <dgm:spPr/>
      <dgm:t>
        <a:bodyPr/>
        <a:lstStyle/>
        <a:p>
          <a:endParaRPr lang="en-US"/>
        </a:p>
      </dgm:t>
    </dgm:pt>
    <dgm:pt modelId="{89A1D0E5-30FF-454C-A13E-7077AF7D59B0}">
      <dgm:prSet phldrT="[Text]" custT="1"/>
      <dgm:spPr/>
      <dgm:t>
        <a:bodyPr/>
        <a:lstStyle/>
        <a:p>
          <a:r>
            <a:rPr lang="en-US" sz="1600" dirty="0" smtClean="0">
              <a:latin typeface="Comic Sans MS" panose="030F0702030302020204" pitchFamily="66" charset="0"/>
            </a:rPr>
            <a:t>Traumatic nursing</a:t>
          </a:r>
          <a:endParaRPr lang="en-US" sz="1600" dirty="0">
            <a:latin typeface="Comic Sans MS" panose="030F0702030302020204" pitchFamily="66" charset="0"/>
          </a:endParaRPr>
        </a:p>
      </dgm:t>
    </dgm:pt>
    <dgm:pt modelId="{291ED5D8-7F86-414B-A979-8D91285BDCA0}" type="parTrans" cxnId="{BFAA8511-9F82-44BC-AF29-8C1CB253D82F}">
      <dgm:prSet/>
      <dgm:spPr/>
      <dgm:t>
        <a:bodyPr/>
        <a:lstStyle/>
        <a:p>
          <a:endParaRPr lang="en-US">
            <a:latin typeface="Comic Sans MS" panose="030F0702030302020204" pitchFamily="66" charset="0"/>
          </a:endParaRPr>
        </a:p>
      </dgm:t>
    </dgm:pt>
    <dgm:pt modelId="{84F2616C-07AA-49CE-9471-FB886F14DB52}" type="sibTrans" cxnId="{BFAA8511-9F82-44BC-AF29-8C1CB253D82F}">
      <dgm:prSet/>
      <dgm:spPr/>
      <dgm:t>
        <a:bodyPr/>
        <a:lstStyle/>
        <a:p>
          <a:endParaRPr lang="en-US">
            <a:latin typeface="Comic Sans MS" panose="030F0702030302020204" pitchFamily="66" charset="0"/>
          </a:endParaRPr>
        </a:p>
      </dgm:t>
    </dgm:pt>
    <dgm:pt modelId="{FD736F86-6783-4D68-954C-054547EEBF65}">
      <dgm:prSet phldrT="[Text]" custT="1"/>
      <dgm:spPr/>
      <dgm:t>
        <a:bodyPr/>
        <a:lstStyle/>
        <a:p>
          <a:r>
            <a:rPr lang="en-US" sz="1600" dirty="0" smtClean="0">
              <a:latin typeface="Comic Sans MS" panose="030F0702030302020204" pitchFamily="66" charset="0"/>
            </a:rPr>
            <a:t>Cracked and  painful nipples</a:t>
          </a:r>
          <a:endParaRPr lang="en-US" sz="1600" dirty="0">
            <a:latin typeface="Comic Sans MS" panose="030F0702030302020204" pitchFamily="66" charset="0"/>
          </a:endParaRPr>
        </a:p>
      </dgm:t>
    </dgm:pt>
    <dgm:pt modelId="{D1974240-0D0D-41F0-B044-507F94D399A0}" type="parTrans" cxnId="{3B545487-5844-4DC4-BEE2-CF1D2B8C2FA2}">
      <dgm:prSet/>
      <dgm:spPr/>
      <dgm:t>
        <a:bodyPr/>
        <a:lstStyle/>
        <a:p>
          <a:endParaRPr lang="en-US">
            <a:latin typeface="Comic Sans MS" panose="030F0702030302020204" pitchFamily="66" charset="0"/>
          </a:endParaRPr>
        </a:p>
      </dgm:t>
    </dgm:pt>
    <dgm:pt modelId="{B7EBAB80-42B4-4ED5-9961-B2EC24075EBE}" type="sibTrans" cxnId="{3B545487-5844-4DC4-BEE2-CF1D2B8C2FA2}">
      <dgm:prSet/>
      <dgm:spPr/>
      <dgm:t>
        <a:bodyPr/>
        <a:lstStyle/>
        <a:p>
          <a:endParaRPr lang="en-US">
            <a:latin typeface="Comic Sans MS" panose="030F0702030302020204" pitchFamily="66" charset="0"/>
          </a:endParaRPr>
        </a:p>
      </dgm:t>
    </dgm:pt>
    <dgm:pt modelId="{BF4E2A08-CD83-4BE2-9F85-3CF6E0179587}">
      <dgm:prSet phldrT="[Text]" custT="1"/>
      <dgm:spPr/>
      <dgm:t>
        <a:bodyPr/>
        <a:lstStyle/>
        <a:p>
          <a:r>
            <a:rPr lang="en-US" sz="1600" dirty="0" smtClean="0">
              <a:latin typeface="Comic Sans MS" panose="030F0702030302020204" pitchFamily="66" charset="0"/>
            </a:rPr>
            <a:t>Nipple /breast infection</a:t>
          </a:r>
          <a:endParaRPr lang="en-US" sz="1600" dirty="0">
            <a:latin typeface="Comic Sans MS" panose="030F0702030302020204" pitchFamily="66" charset="0"/>
          </a:endParaRPr>
        </a:p>
      </dgm:t>
    </dgm:pt>
    <dgm:pt modelId="{8666DCA6-B68D-4C43-AB46-166B868BA571}" type="parTrans" cxnId="{25745547-C902-4766-9A32-F31299D9EC2A}">
      <dgm:prSet/>
      <dgm:spPr/>
      <dgm:t>
        <a:bodyPr/>
        <a:lstStyle/>
        <a:p>
          <a:endParaRPr lang="en-US">
            <a:latin typeface="Comic Sans MS" panose="030F0702030302020204" pitchFamily="66" charset="0"/>
          </a:endParaRPr>
        </a:p>
      </dgm:t>
    </dgm:pt>
    <dgm:pt modelId="{F3413C63-62CF-4CD0-9D9F-5847F9681C9E}" type="sibTrans" cxnId="{25745547-C902-4766-9A32-F31299D9EC2A}">
      <dgm:prSet/>
      <dgm:spPr/>
      <dgm:t>
        <a:bodyPr/>
        <a:lstStyle/>
        <a:p>
          <a:endParaRPr lang="en-US">
            <a:latin typeface="Comic Sans MS" panose="030F0702030302020204" pitchFamily="66" charset="0"/>
          </a:endParaRPr>
        </a:p>
      </dgm:t>
    </dgm:pt>
    <dgm:pt modelId="{CB59AF80-047C-4341-BDA9-B655244C822B}">
      <dgm:prSet phldrT="[Text]" custT="1"/>
      <dgm:spPr/>
      <dgm:t>
        <a:bodyPr/>
        <a:lstStyle/>
        <a:p>
          <a:r>
            <a:rPr lang="en-US" sz="1600" dirty="0" smtClean="0">
              <a:latin typeface="Comic Sans MS" panose="030F0702030302020204" pitchFamily="66" charset="0"/>
            </a:rPr>
            <a:t>Painful nursing</a:t>
          </a:r>
          <a:endParaRPr lang="en-US" sz="1600" dirty="0">
            <a:latin typeface="Comic Sans MS" panose="030F0702030302020204" pitchFamily="66" charset="0"/>
          </a:endParaRPr>
        </a:p>
      </dgm:t>
    </dgm:pt>
    <dgm:pt modelId="{90FE41F5-A2B9-4D48-B482-9649ABC6F800}" type="parTrans" cxnId="{9546C592-CB19-41B8-83A0-22C6AF4FC3B3}">
      <dgm:prSet/>
      <dgm:spPr/>
      <dgm:t>
        <a:bodyPr/>
        <a:lstStyle/>
        <a:p>
          <a:endParaRPr lang="en-US">
            <a:latin typeface="Comic Sans MS" panose="030F0702030302020204" pitchFamily="66" charset="0"/>
          </a:endParaRPr>
        </a:p>
      </dgm:t>
    </dgm:pt>
    <dgm:pt modelId="{A787F4DF-0267-4651-9A1B-CFA2D3A11B13}" type="sibTrans" cxnId="{9546C592-CB19-41B8-83A0-22C6AF4FC3B3}">
      <dgm:prSet/>
      <dgm:spPr/>
      <dgm:t>
        <a:bodyPr/>
        <a:lstStyle/>
        <a:p>
          <a:endParaRPr lang="en-US">
            <a:latin typeface="Comic Sans MS" panose="030F0702030302020204" pitchFamily="66" charset="0"/>
          </a:endParaRPr>
        </a:p>
      </dgm:t>
    </dgm:pt>
    <dgm:pt modelId="{C52B962B-1049-4AC5-BFC4-AF98954FD004}">
      <dgm:prSet phldrT="[Text]" custT="1"/>
      <dgm:spPr/>
      <dgm:t>
        <a:bodyPr/>
        <a:lstStyle/>
        <a:p>
          <a:r>
            <a:rPr lang="en-US" sz="1600" dirty="0" smtClean="0">
              <a:latin typeface="Comic Sans MS" panose="030F0702030302020204" pitchFamily="66" charset="0"/>
            </a:rPr>
            <a:t>Decreased frequency of nursing</a:t>
          </a:r>
          <a:endParaRPr lang="en-US" sz="1600" dirty="0">
            <a:latin typeface="Comic Sans MS" panose="030F0702030302020204" pitchFamily="66" charset="0"/>
          </a:endParaRPr>
        </a:p>
      </dgm:t>
    </dgm:pt>
    <dgm:pt modelId="{BFF66F14-211C-4584-98C0-9F23E810682A}" type="parTrans" cxnId="{078E7480-660A-403E-B4D3-7298292D9B58}">
      <dgm:prSet/>
      <dgm:spPr/>
      <dgm:t>
        <a:bodyPr/>
        <a:lstStyle/>
        <a:p>
          <a:endParaRPr lang="en-US">
            <a:latin typeface="Comic Sans MS" panose="030F0702030302020204" pitchFamily="66" charset="0"/>
          </a:endParaRPr>
        </a:p>
      </dgm:t>
    </dgm:pt>
    <dgm:pt modelId="{91C5BF4C-F596-4772-96A0-272C0BD9CE55}" type="sibTrans" cxnId="{078E7480-660A-403E-B4D3-7298292D9B58}">
      <dgm:prSet/>
      <dgm:spPr/>
      <dgm:t>
        <a:bodyPr/>
        <a:lstStyle/>
        <a:p>
          <a:endParaRPr lang="en-US">
            <a:latin typeface="Comic Sans MS" panose="030F0702030302020204" pitchFamily="66" charset="0"/>
          </a:endParaRPr>
        </a:p>
      </dgm:t>
    </dgm:pt>
    <dgm:pt modelId="{BBE89F2B-1D74-4ED0-9522-5C6FBD98CB79}">
      <dgm:prSet phldrT="[Text]" custT="1"/>
      <dgm:spPr/>
      <dgm:t>
        <a:bodyPr/>
        <a:lstStyle/>
        <a:p>
          <a:r>
            <a:rPr lang="en-US" sz="1600" dirty="0" smtClean="0">
              <a:latin typeface="Comic Sans MS" panose="030F0702030302020204" pitchFamily="66" charset="0"/>
            </a:rPr>
            <a:t>Decrease in milk demand</a:t>
          </a:r>
          <a:endParaRPr lang="en-US" sz="1600" dirty="0">
            <a:latin typeface="Comic Sans MS" panose="030F0702030302020204" pitchFamily="66" charset="0"/>
          </a:endParaRPr>
        </a:p>
      </dgm:t>
    </dgm:pt>
    <dgm:pt modelId="{BCE78524-75F1-4DBC-BA6F-F5604B1FD13F}" type="parTrans" cxnId="{C8AF87CF-30FC-43C5-B22D-68001FABC0FF}">
      <dgm:prSet/>
      <dgm:spPr/>
      <dgm:t>
        <a:bodyPr/>
        <a:lstStyle/>
        <a:p>
          <a:endParaRPr lang="en-US">
            <a:latin typeface="Comic Sans MS" panose="030F0702030302020204" pitchFamily="66" charset="0"/>
          </a:endParaRPr>
        </a:p>
      </dgm:t>
    </dgm:pt>
    <dgm:pt modelId="{B904F744-8EA0-41BF-970C-6A12FCBEC552}" type="sibTrans" cxnId="{C8AF87CF-30FC-43C5-B22D-68001FABC0FF}">
      <dgm:prSet/>
      <dgm:spPr/>
      <dgm:t>
        <a:bodyPr/>
        <a:lstStyle/>
        <a:p>
          <a:endParaRPr lang="en-US">
            <a:solidFill>
              <a:schemeClr val="tx1"/>
            </a:solidFill>
            <a:latin typeface="Comic Sans MS" panose="030F0702030302020204" pitchFamily="66" charset="0"/>
          </a:endParaRPr>
        </a:p>
      </dgm:t>
    </dgm:pt>
    <dgm:pt modelId="{4D2AB629-6632-4D4C-82A7-F447FB1774E1}">
      <dgm:prSet phldrT="[Text]" custT="1"/>
      <dgm:spPr/>
      <dgm:t>
        <a:bodyPr/>
        <a:lstStyle/>
        <a:p>
          <a:r>
            <a:rPr lang="en-US" sz="1600" dirty="0" smtClean="0">
              <a:latin typeface="Comic Sans MS" panose="030F0702030302020204" pitchFamily="66" charset="0"/>
            </a:rPr>
            <a:t>Engorgement and plugs</a:t>
          </a:r>
          <a:endParaRPr lang="en-US" sz="1600" dirty="0">
            <a:latin typeface="Comic Sans MS" panose="030F0702030302020204" pitchFamily="66" charset="0"/>
          </a:endParaRPr>
        </a:p>
      </dgm:t>
    </dgm:pt>
    <dgm:pt modelId="{101E93F2-83B5-44E3-80E8-08D1D7D64757}" type="parTrans" cxnId="{54EDA433-5A9F-4B96-AE25-AC2BED8423FC}">
      <dgm:prSet/>
      <dgm:spPr/>
      <dgm:t>
        <a:bodyPr/>
        <a:lstStyle/>
        <a:p>
          <a:endParaRPr lang="en-US">
            <a:latin typeface="Comic Sans MS" panose="030F0702030302020204" pitchFamily="66" charset="0"/>
          </a:endParaRPr>
        </a:p>
      </dgm:t>
    </dgm:pt>
    <dgm:pt modelId="{2572A7E7-9886-417F-A3FF-97965D9F7FBD}" type="sibTrans" cxnId="{54EDA433-5A9F-4B96-AE25-AC2BED8423FC}">
      <dgm:prSet/>
      <dgm:spPr/>
      <dgm:t>
        <a:bodyPr/>
        <a:lstStyle/>
        <a:p>
          <a:endParaRPr lang="en-US">
            <a:latin typeface="Comic Sans MS" panose="030F0702030302020204" pitchFamily="66" charset="0"/>
          </a:endParaRPr>
        </a:p>
      </dgm:t>
    </dgm:pt>
    <dgm:pt modelId="{F4BE2398-1685-4982-8282-E93B8E24ADE7}">
      <dgm:prSet phldrT="[Text]" custT="1"/>
      <dgm:spPr/>
      <dgm:t>
        <a:bodyPr/>
        <a:lstStyle/>
        <a:p>
          <a:r>
            <a:rPr lang="en-US" sz="1600" dirty="0" smtClean="0">
              <a:latin typeface="Comic Sans MS" panose="030F0702030302020204" pitchFamily="66" charset="0"/>
            </a:rPr>
            <a:t>Decrease in milk supply</a:t>
          </a:r>
          <a:endParaRPr lang="en-US" sz="1600" dirty="0">
            <a:latin typeface="Comic Sans MS" panose="030F0702030302020204" pitchFamily="66" charset="0"/>
          </a:endParaRPr>
        </a:p>
      </dgm:t>
    </dgm:pt>
    <dgm:pt modelId="{44BB4B13-9D57-4219-A1EB-B0D9E0935A19}" type="parTrans" cxnId="{89DE8D27-0FF5-48C0-9EF7-428937911A1E}">
      <dgm:prSet/>
      <dgm:spPr/>
      <dgm:t>
        <a:bodyPr/>
        <a:lstStyle/>
        <a:p>
          <a:endParaRPr lang="en-US">
            <a:latin typeface="Comic Sans MS" panose="030F0702030302020204" pitchFamily="66" charset="0"/>
          </a:endParaRPr>
        </a:p>
      </dgm:t>
    </dgm:pt>
    <dgm:pt modelId="{C21EBD37-8DD4-4F3F-A62D-E2027E61035A}" type="sibTrans" cxnId="{89DE8D27-0FF5-48C0-9EF7-428937911A1E}">
      <dgm:prSet/>
      <dgm:spPr/>
      <dgm:t>
        <a:bodyPr/>
        <a:lstStyle/>
        <a:p>
          <a:endParaRPr lang="en-US">
            <a:latin typeface="Comic Sans MS" panose="030F0702030302020204" pitchFamily="66" charset="0"/>
          </a:endParaRPr>
        </a:p>
      </dgm:t>
    </dgm:pt>
    <dgm:pt modelId="{A5F6324D-1769-4FDB-ADCF-2D5CD61B63CE}">
      <dgm:prSet phldrT="[Text]" custT="1"/>
      <dgm:spPr/>
      <dgm:t>
        <a:bodyPr/>
        <a:lstStyle/>
        <a:p>
          <a:r>
            <a:rPr lang="en-US" sz="1600" dirty="0" smtClean="0">
              <a:latin typeface="Comic Sans MS" panose="030F0702030302020204" pitchFamily="66" charset="0"/>
            </a:rPr>
            <a:t>Infant supplementation</a:t>
          </a:r>
          <a:endParaRPr lang="en-US" sz="1600" dirty="0">
            <a:latin typeface="Comic Sans MS" panose="030F0702030302020204" pitchFamily="66" charset="0"/>
          </a:endParaRPr>
        </a:p>
      </dgm:t>
    </dgm:pt>
    <dgm:pt modelId="{6824749C-EC8E-47EB-AC9A-DB63AC83644B}" type="parTrans" cxnId="{F4773BA6-090B-431E-8FD4-F3BF5922B6C7}">
      <dgm:prSet/>
      <dgm:spPr/>
      <dgm:t>
        <a:bodyPr/>
        <a:lstStyle/>
        <a:p>
          <a:endParaRPr lang="en-US">
            <a:latin typeface="Comic Sans MS" panose="030F0702030302020204" pitchFamily="66" charset="0"/>
          </a:endParaRPr>
        </a:p>
      </dgm:t>
    </dgm:pt>
    <dgm:pt modelId="{41EDB677-DF54-4E88-8FF6-2CA5301DA33F}" type="sibTrans" cxnId="{F4773BA6-090B-431E-8FD4-F3BF5922B6C7}">
      <dgm:prSet/>
      <dgm:spPr/>
      <dgm:t>
        <a:bodyPr/>
        <a:lstStyle/>
        <a:p>
          <a:endParaRPr lang="en-US">
            <a:latin typeface="Comic Sans MS" panose="030F0702030302020204" pitchFamily="66" charset="0"/>
          </a:endParaRPr>
        </a:p>
      </dgm:t>
    </dgm:pt>
    <dgm:pt modelId="{E9CDF6F7-E5C0-4CFC-95E0-25A16D48910F}" type="pres">
      <dgm:prSet presAssocID="{795A2865-2294-4D35-86EA-09F01AEEF5F9}" presName="diagram" presStyleCnt="0">
        <dgm:presLayoutVars>
          <dgm:dir/>
          <dgm:resizeHandles/>
        </dgm:presLayoutVars>
      </dgm:prSet>
      <dgm:spPr/>
      <dgm:t>
        <a:bodyPr/>
        <a:lstStyle/>
        <a:p>
          <a:endParaRPr lang="en-US"/>
        </a:p>
      </dgm:t>
    </dgm:pt>
    <dgm:pt modelId="{5A0C8F1A-A988-4D3A-859D-6F63D80D383F}" type="pres">
      <dgm:prSet presAssocID="{89A1D0E5-30FF-454C-A13E-7077AF7D59B0}" presName="firstNode" presStyleLbl="node1" presStyleIdx="0" presStyleCnt="9">
        <dgm:presLayoutVars>
          <dgm:bulletEnabled val="1"/>
        </dgm:presLayoutVars>
      </dgm:prSet>
      <dgm:spPr/>
      <dgm:t>
        <a:bodyPr/>
        <a:lstStyle/>
        <a:p>
          <a:endParaRPr lang="en-US"/>
        </a:p>
      </dgm:t>
    </dgm:pt>
    <dgm:pt modelId="{3C32B0D6-1727-43F2-97BB-0E9A8AD7D437}" type="pres">
      <dgm:prSet presAssocID="{84F2616C-07AA-49CE-9471-FB886F14DB52}" presName="sibTrans" presStyleLbl="sibTrans2D1" presStyleIdx="0" presStyleCnt="8"/>
      <dgm:spPr/>
      <dgm:t>
        <a:bodyPr/>
        <a:lstStyle/>
        <a:p>
          <a:endParaRPr lang="en-US"/>
        </a:p>
      </dgm:t>
    </dgm:pt>
    <dgm:pt modelId="{B4FCF406-24D6-4561-A1DC-BE0F6C50799B}" type="pres">
      <dgm:prSet presAssocID="{FD736F86-6783-4D68-954C-054547EEBF65}" presName="middleNode" presStyleCnt="0"/>
      <dgm:spPr/>
      <dgm:t>
        <a:bodyPr/>
        <a:lstStyle/>
        <a:p>
          <a:endParaRPr lang="en-US"/>
        </a:p>
      </dgm:t>
    </dgm:pt>
    <dgm:pt modelId="{ADDEA882-5E92-4EAE-BD43-3B3F538B3D33}" type="pres">
      <dgm:prSet presAssocID="{FD736F86-6783-4D68-954C-054547EEBF65}" presName="padding" presStyleLbl="node1" presStyleIdx="0" presStyleCnt="9"/>
      <dgm:spPr/>
      <dgm:t>
        <a:bodyPr/>
        <a:lstStyle/>
        <a:p>
          <a:endParaRPr lang="en-US"/>
        </a:p>
      </dgm:t>
    </dgm:pt>
    <dgm:pt modelId="{18F275BB-9D7E-4DED-B8DF-14AADC49286A}" type="pres">
      <dgm:prSet presAssocID="{FD736F86-6783-4D68-954C-054547EEBF65}" presName="shape" presStyleLbl="node1" presStyleIdx="1" presStyleCnt="9" custScaleX="158539" custScaleY="124816">
        <dgm:presLayoutVars>
          <dgm:bulletEnabled val="1"/>
        </dgm:presLayoutVars>
      </dgm:prSet>
      <dgm:spPr/>
      <dgm:t>
        <a:bodyPr/>
        <a:lstStyle/>
        <a:p>
          <a:endParaRPr lang="en-US"/>
        </a:p>
      </dgm:t>
    </dgm:pt>
    <dgm:pt modelId="{E08A7A8E-944F-4F65-8B22-7CFCCDA102FE}" type="pres">
      <dgm:prSet presAssocID="{B7EBAB80-42B4-4ED5-9961-B2EC24075EBE}" presName="sibTrans" presStyleLbl="sibTrans2D1" presStyleIdx="1" presStyleCnt="8"/>
      <dgm:spPr/>
      <dgm:t>
        <a:bodyPr/>
        <a:lstStyle/>
        <a:p>
          <a:endParaRPr lang="en-US"/>
        </a:p>
      </dgm:t>
    </dgm:pt>
    <dgm:pt modelId="{EBDD4BEE-31B3-4702-BA2A-F0885D4C47BF}" type="pres">
      <dgm:prSet presAssocID="{BF4E2A08-CD83-4BE2-9F85-3CF6E0179587}" presName="middleNode" presStyleCnt="0"/>
      <dgm:spPr/>
      <dgm:t>
        <a:bodyPr/>
        <a:lstStyle/>
        <a:p>
          <a:endParaRPr lang="en-US"/>
        </a:p>
      </dgm:t>
    </dgm:pt>
    <dgm:pt modelId="{64ED3C8C-22FF-41DD-9877-C1D4791E9E3E}" type="pres">
      <dgm:prSet presAssocID="{BF4E2A08-CD83-4BE2-9F85-3CF6E0179587}" presName="padding" presStyleLbl="node1" presStyleIdx="1" presStyleCnt="9"/>
      <dgm:spPr/>
      <dgm:t>
        <a:bodyPr/>
        <a:lstStyle/>
        <a:p>
          <a:endParaRPr lang="en-US"/>
        </a:p>
      </dgm:t>
    </dgm:pt>
    <dgm:pt modelId="{3D845BB8-03E8-4535-B917-DEE176DA403E}" type="pres">
      <dgm:prSet presAssocID="{BF4E2A08-CD83-4BE2-9F85-3CF6E0179587}" presName="shape" presStyleLbl="node1" presStyleIdx="2" presStyleCnt="9" custScaleX="136623" custScaleY="120113" custLinFactNeighborX="-2926" custLinFactNeighborY="-1555">
        <dgm:presLayoutVars>
          <dgm:bulletEnabled val="1"/>
        </dgm:presLayoutVars>
      </dgm:prSet>
      <dgm:spPr/>
      <dgm:t>
        <a:bodyPr/>
        <a:lstStyle/>
        <a:p>
          <a:endParaRPr lang="en-US"/>
        </a:p>
      </dgm:t>
    </dgm:pt>
    <dgm:pt modelId="{D9C4526D-1E10-4227-88BD-C6305F8B6510}" type="pres">
      <dgm:prSet presAssocID="{F3413C63-62CF-4CD0-9D9F-5847F9681C9E}" presName="sibTrans" presStyleLbl="sibTrans2D1" presStyleIdx="2" presStyleCnt="8"/>
      <dgm:spPr/>
      <dgm:t>
        <a:bodyPr/>
        <a:lstStyle/>
        <a:p>
          <a:endParaRPr lang="en-US"/>
        </a:p>
      </dgm:t>
    </dgm:pt>
    <dgm:pt modelId="{F47C83C2-850C-4B15-A1DA-3E9C666405A0}" type="pres">
      <dgm:prSet presAssocID="{CB59AF80-047C-4341-BDA9-B655244C822B}" presName="middleNode" presStyleCnt="0"/>
      <dgm:spPr/>
      <dgm:t>
        <a:bodyPr/>
        <a:lstStyle/>
        <a:p>
          <a:endParaRPr lang="en-US"/>
        </a:p>
      </dgm:t>
    </dgm:pt>
    <dgm:pt modelId="{524DAAB4-AA36-4AC8-A06E-2DDF20FC6B87}" type="pres">
      <dgm:prSet presAssocID="{CB59AF80-047C-4341-BDA9-B655244C822B}" presName="padding" presStyleLbl="node1" presStyleIdx="2" presStyleCnt="9"/>
      <dgm:spPr/>
      <dgm:t>
        <a:bodyPr/>
        <a:lstStyle/>
        <a:p>
          <a:endParaRPr lang="en-US"/>
        </a:p>
      </dgm:t>
    </dgm:pt>
    <dgm:pt modelId="{CB8669AF-171C-4CA0-AA9F-B0018BE5E0B2}" type="pres">
      <dgm:prSet presAssocID="{CB59AF80-047C-4341-BDA9-B655244C822B}" presName="shape" presStyleLbl="node1" presStyleIdx="3" presStyleCnt="9" custScaleX="162197" custScaleY="105879">
        <dgm:presLayoutVars>
          <dgm:bulletEnabled val="1"/>
        </dgm:presLayoutVars>
      </dgm:prSet>
      <dgm:spPr/>
      <dgm:t>
        <a:bodyPr/>
        <a:lstStyle/>
        <a:p>
          <a:endParaRPr lang="en-US"/>
        </a:p>
      </dgm:t>
    </dgm:pt>
    <dgm:pt modelId="{9B487450-653E-4D2D-8154-FB91EC53FE22}" type="pres">
      <dgm:prSet presAssocID="{A787F4DF-0267-4651-9A1B-CFA2D3A11B13}" presName="sibTrans" presStyleLbl="sibTrans2D1" presStyleIdx="3" presStyleCnt="8"/>
      <dgm:spPr/>
      <dgm:t>
        <a:bodyPr/>
        <a:lstStyle/>
        <a:p>
          <a:endParaRPr lang="en-US"/>
        </a:p>
      </dgm:t>
    </dgm:pt>
    <dgm:pt modelId="{77BF7B8F-D7A1-43AC-99F1-71322E51936A}" type="pres">
      <dgm:prSet presAssocID="{C52B962B-1049-4AC5-BFC4-AF98954FD004}" presName="middleNode" presStyleCnt="0"/>
      <dgm:spPr/>
      <dgm:t>
        <a:bodyPr/>
        <a:lstStyle/>
        <a:p>
          <a:endParaRPr lang="en-US"/>
        </a:p>
      </dgm:t>
    </dgm:pt>
    <dgm:pt modelId="{38D09047-B81F-41C0-9C14-03F4DE3E7202}" type="pres">
      <dgm:prSet presAssocID="{C52B962B-1049-4AC5-BFC4-AF98954FD004}" presName="padding" presStyleLbl="node1" presStyleIdx="3" presStyleCnt="9"/>
      <dgm:spPr/>
      <dgm:t>
        <a:bodyPr/>
        <a:lstStyle/>
        <a:p>
          <a:endParaRPr lang="en-US"/>
        </a:p>
      </dgm:t>
    </dgm:pt>
    <dgm:pt modelId="{8D20C681-D8B9-4AF3-AB61-696BD8B5055B}" type="pres">
      <dgm:prSet presAssocID="{C52B962B-1049-4AC5-BFC4-AF98954FD004}" presName="shape" presStyleLbl="node1" presStyleIdx="4" presStyleCnt="9" custScaleX="158527" custScaleY="156217" custLinFactNeighborX="2990" custLinFactNeighborY="180">
        <dgm:presLayoutVars>
          <dgm:bulletEnabled val="1"/>
        </dgm:presLayoutVars>
      </dgm:prSet>
      <dgm:spPr/>
      <dgm:t>
        <a:bodyPr/>
        <a:lstStyle/>
        <a:p>
          <a:endParaRPr lang="en-US"/>
        </a:p>
      </dgm:t>
    </dgm:pt>
    <dgm:pt modelId="{6A99B9F8-BF41-42CF-B901-2585B7CD3625}" type="pres">
      <dgm:prSet presAssocID="{91C5BF4C-F596-4772-96A0-272C0BD9CE55}" presName="sibTrans" presStyleLbl="sibTrans2D1" presStyleIdx="4" presStyleCnt="8"/>
      <dgm:spPr/>
      <dgm:t>
        <a:bodyPr/>
        <a:lstStyle/>
        <a:p>
          <a:endParaRPr lang="en-US"/>
        </a:p>
      </dgm:t>
    </dgm:pt>
    <dgm:pt modelId="{92D2346F-49C5-4891-935F-BD46118DA1FC}" type="pres">
      <dgm:prSet presAssocID="{BBE89F2B-1D74-4ED0-9522-5C6FBD98CB79}" presName="middleNode" presStyleCnt="0"/>
      <dgm:spPr/>
      <dgm:t>
        <a:bodyPr/>
        <a:lstStyle/>
        <a:p>
          <a:endParaRPr lang="en-US"/>
        </a:p>
      </dgm:t>
    </dgm:pt>
    <dgm:pt modelId="{36643F2E-C2D6-4507-AB83-CA7F8F897680}" type="pres">
      <dgm:prSet presAssocID="{BBE89F2B-1D74-4ED0-9522-5C6FBD98CB79}" presName="padding" presStyleLbl="node1" presStyleIdx="4" presStyleCnt="9"/>
      <dgm:spPr/>
      <dgm:t>
        <a:bodyPr/>
        <a:lstStyle/>
        <a:p>
          <a:endParaRPr lang="en-US"/>
        </a:p>
      </dgm:t>
    </dgm:pt>
    <dgm:pt modelId="{AC4AA86A-89FA-44FB-B62E-5286C4EC7A2A}" type="pres">
      <dgm:prSet presAssocID="{BBE89F2B-1D74-4ED0-9522-5C6FBD98CB79}" presName="shape" presStyleLbl="node1" presStyleIdx="5" presStyleCnt="9" custScaleX="138154" custScaleY="150251">
        <dgm:presLayoutVars>
          <dgm:bulletEnabled val="1"/>
        </dgm:presLayoutVars>
      </dgm:prSet>
      <dgm:spPr/>
      <dgm:t>
        <a:bodyPr/>
        <a:lstStyle/>
        <a:p>
          <a:endParaRPr lang="en-US"/>
        </a:p>
      </dgm:t>
    </dgm:pt>
    <dgm:pt modelId="{7DF472C9-924A-4313-B3D1-4CC8F7BE138F}" type="pres">
      <dgm:prSet presAssocID="{B904F744-8EA0-41BF-970C-6A12FCBEC552}" presName="sibTrans" presStyleLbl="sibTrans2D1" presStyleIdx="5" presStyleCnt="8"/>
      <dgm:spPr/>
      <dgm:t>
        <a:bodyPr/>
        <a:lstStyle/>
        <a:p>
          <a:endParaRPr lang="en-US"/>
        </a:p>
      </dgm:t>
    </dgm:pt>
    <dgm:pt modelId="{88A59D85-3267-4B57-AEC0-BA2F1FD1A747}" type="pres">
      <dgm:prSet presAssocID="{4D2AB629-6632-4D4C-82A7-F447FB1774E1}" presName="middleNode" presStyleCnt="0"/>
      <dgm:spPr/>
      <dgm:t>
        <a:bodyPr/>
        <a:lstStyle/>
        <a:p>
          <a:endParaRPr lang="en-US"/>
        </a:p>
      </dgm:t>
    </dgm:pt>
    <dgm:pt modelId="{1BF7B6C7-F0E9-4775-BBFE-65F0D0CF8B96}" type="pres">
      <dgm:prSet presAssocID="{4D2AB629-6632-4D4C-82A7-F447FB1774E1}" presName="padding" presStyleLbl="node1" presStyleIdx="5" presStyleCnt="9"/>
      <dgm:spPr/>
      <dgm:t>
        <a:bodyPr/>
        <a:lstStyle/>
        <a:p>
          <a:endParaRPr lang="en-US"/>
        </a:p>
      </dgm:t>
    </dgm:pt>
    <dgm:pt modelId="{F170BA24-CDD7-495F-B2C9-0C6A33811B39}" type="pres">
      <dgm:prSet presAssocID="{4D2AB629-6632-4D4C-82A7-F447FB1774E1}" presName="shape" presStyleLbl="node1" presStyleIdx="6" presStyleCnt="9" custScaleX="180061" custScaleY="152335">
        <dgm:presLayoutVars>
          <dgm:bulletEnabled val="1"/>
        </dgm:presLayoutVars>
      </dgm:prSet>
      <dgm:spPr/>
      <dgm:t>
        <a:bodyPr/>
        <a:lstStyle/>
        <a:p>
          <a:endParaRPr lang="en-US"/>
        </a:p>
      </dgm:t>
    </dgm:pt>
    <dgm:pt modelId="{3989CC41-5A5A-4167-B080-2B1E1CBADCC1}" type="pres">
      <dgm:prSet presAssocID="{2572A7E7-9886-417F-A3FF-97965D9F7FBD}" presName="sibTrans" presStyleLbl="sibTrans2D1" presStyleIdx="6" presStyleCnt="8"/>
      <dgm:spPr/>
      <dgm:t>
        <a:bodyPr/>
        <a:lstStyle/>
        <a:p>
          <a:endParaRPr lang="en-US"/>
        </a:p>
      </dgm:t>
    </dgm:pt>
    <dgm:pt modelId="{B2CE5217-EAA2-4B2F-9B89-6A0189E25502}" type="pres">
      <dgm:prSet presAssocID="{F4BE2398-1685-4982-8282-E93B8E24ADE7}" presName="middleNode" presStyleCnt="0"/>
      <dgm:spPr/>
      <dgm:t>
        <a:bodyPr/>
        <a:lstStyle/>
        <a:p>
          <a:endParaRPr lang="en-US"/>
        </a:p>
      </dgm:t>
    </dgm:pt>
    <dgm:pt modelId="{A3F65F18-D6A1-4B1F-A623-522251C2D497}" type="pres">
      <dgm:prSet presAssocID="{F4BE2398-1685-4982-8282-E93B8E24ADE7}" presName="padding" presStyleLbl="node1" presStyleIdx="6" presStyleCnt="9"/>
      <dgm:spPr/>
      <dgm:t>
        <a:bodyPr/>
        <a:lstStyle/>
        <a:p>
          <a:endParaRPr lang="en-US"/>
        </a:p>
      </dgm:t>
    </dgm:pt>
    <dgm:pt modelId="{6DA6BA6B-46BB-4C92-A982-8A9835F3B335}" type="pres">
      <dgm:prSet presAssocID="{F4BE2398-1685-4982-8282-E93B8E24ADE7}" presName="shape" presStyleLbl="node1" presStyleIdx="7" presStyleCnt="9" custScaleX="130295" custScaleY="130294" custLinFactNeighborX="1783" custLinFactNeighborY="-13871">
        <dgm:presLayoutVars>
          <dgm:bulletEnabled val="1"/>
        </dgm:presLayoutVars>
      </dgm:prSet>
      <dgm:spPr/>
      <dgm:t>
        <a:bodyPr/>
        <a:lstStyle/>
        <a:p>
          <a:endParaRPr lang="en-US"/>
        </a:p>
      </dgm:t>
    </dgm:pt>
    <dgm:pt modelId="{6BE32628-F3A6-49C8-BFD3-46B77D4A7ACA}" type="pres">
      <dgm:prSet presAssocID="{C21EBD37-8DD4-4F3F-A62D-E2027E61035A}" presName="sibTrans" presStyleLbl="sibTrans2D1" presStyleIdx="7" presStyleCnt="8"/>
      <dgm:spPr/>
      <dgm:t>
        <a:bodyPr/>
        <a:lstStyle/>
        <a:p>
          <a:endParaRPr lang="en-US"/>
        </a:p>
      </dgm:t>
    </dgm:pt>
    <dgm:pt modelId="{A4F3A0E6-BF74-41A2-B1E7-3178BF7128D7}" type="pres">
      <dgm:prSet presAssocID="{A5F6324D-1769-4FDB-ADCF-2D5CD61B63CE}" presName="lastNode" presStyleLbl="node1" presStyleIdx="8" presStyleCnt="9" custScaleX="144992" custLinFactNeighborX="3439" custLinFactNeighborY="-7597">
        <dgm:presLayoutVars>
          <dgm:bulletEnabled val="1"/>
        </dgm:presLayoutVars>
      </dgm:prSet>
      <dgm:spPr/>
      <dgm:t>
        <a:bodyPr/>
        <a:lstStyle/>
        <a:p>
          <a:endParaRPr lang="en-US"/>
        </a:p>
      </dgm:t>
    </dgm:pt>
  </dgm:ptLst>
  <dgm:cxnLst>
    <dgm:cxn modelId="{BFAA8511-9F82-44BC-AF29-8C1CB253D82F}" srcId="{795A2865-2294-4D35-86EA-09F01AEEF5F9}" destId="{89A1D0E5-30FF-454C-A13E-7077AF7D59B0}" srcOrd="0" destOrd="0" parTransId="{291ED5D8-7F86-414B-A979-8D91285BDCA0}" sibTransId="{84F2616C-07AA-49CE-9471-FB886F14DB52}"/>
    <dgm:cxn modelId="{D0BFFD38-6D36-45DA-B777-56ED64EB82CF}" type="presOf" srcId="{F4BE2398-1685-4982-8282-E93B8E24ADE7}" destId="{6DA6BA6B-46BB-4C92-A982-8A9835F3B335}" srcOrd="0" destOrd="0" presId="urn:microsoft.com/office/officeart/2005/8/layout/bProcess2"/>
    <dgm:cxn modelId="{9546C592-CB19-41B8-83A0-22C6AF4FC3B3}" srcId="{795A2865-2294-4D35-86EA-09F01AEEF5F9}" destId="{CB59AF80-047C-4341-BDA9-B655244C822B}" srcOrd="3" destOrd="0" parTransId="{90FE41F5-A2B9-4D48-B482-9649ABC6F800}" sibTransId="{A787F4DF-0267-4651-9A1B-CFA2D3A11B13}"/>
    <dgm:cxn modelId="{C68C40C0-DCF3-4E65-9C7C-F23200EF1511}" type="presOf" srcId="{A787F4DF-0267-4651-9A1B-CFA2D3A11B13}" destId="{9B487450-653E-4D2D-8154-FB91EC53FE22}" srcOrd="0" destOrd="0" presId="urn:microsoft.com/office/officeart/2005/8/layout/bProcess2"/>
    <dgm:cxn modelId="{E791239C-486E-4428-BBFA-7086164F5E83}" type="presOf" srcId="{2572A7E7-9886-417F-A3FF-97965D9F7FBD}" destId="{3989CC41-5A5A-4167-B080-2B1E1CBADCC1}" srcOrd="0" destOrd="0" presId="urn:microsoft.com/office/officeart/2005/8/layout/bProcess2"/>
    <dgm:cxn modelId="{89DE8D27-0FF5-48C0-9EF7-428937911A1E}" srcId="{795A2865-2294-4D35-86EA-09F01AEEF5F9}" destId="{F4BE2398-1685-4982-8282-E93B8E24ADE7}" srcOrd="7" destOrd="0" parTransId="{44BB4B13-9D57-4219-A1EB-B0D9E0935A19}" sibTransId="{C21EBD37-8DD4-4F3F-A62D-E2027E61035A}"/>
    <dgm:cxn modelId="{B4E734D7-9BDB-4BD8-9927-965DD2719A65}" type="presOf" srcId="{BBE89F2B-1D74-4ED0-9522-5C6FBD98CB79}" destId="{AC4AA86A-89FA-44FB-B62E-5286C4EC7A2A}" srcOrd="0" destOrd="0" presId="urn:microsoft.com/office/officeart/2005/8/layout/bProcess2"/>
    <dgm:cxn modelId="{F4773BA6-090B-431E-8FD4-F3BF5922B6C7}" srcId="{795A2865-2294-4D35-86EA-09F01AEEF5F9}" destId="{A5F6324D-1769-4FDB-ADCF-2D5CD61B63CE}" srcOrd="8" destOrd="0" parTransId="{6824749C-EC8E-47EB-AC9A-DB63AC83644B}" sibTransId="{41EDB677-DF54-4E88-8FF6-2CA5301DA33F}"/>
    <dgm:cxn modelId="{BB2ECB7F-CF34-4AC9-AFFC-9446E917D153}" type="presOf" srcId="{CB59AF80-047C-4341-BDA9-B655244C822B}" destId="{CB8669AF-171C-4CA0-AA9F-B0018BE5E0B2}" srcOrd="0" destOrd="0" presId="urn:microsoft.com/office/officeart/2005/8/layout/bProcess2"/>
    <dgm:cxn modelId="{22823B66-07A1-4418-B042-6807436ACD08}" type="presOf" srcId="{4D2AB629-6632-4D4C-82A7-F447FB1774E1}" destId="{F170BA24-CDD7-495F-B2C9-0C6A33811B39}" srcOrd="0" destOrd="0" presId="urn:microsoft.com/office/officeart/2005/8/layout/bProcess2"/>
    <dgm:cxn modelId="{C8AF87CF-30FC-43C5-B22D-68001FABC0FF}" srcId="{795A2865-2294-4D35-86EA-09F01AEEF5F9}" destId="{BBE89F2B-1D74-4ED0-9522-5C6FBD98CB79}" srcOrd="5" destOrd="0" parTransId="{BCE78524-75F1-4DBC-BA6F-F5604B1FD13F}" sibTransId="{B904F744-8EA0-41BF-970C-6A12FCBEC552}"/>
    <dgm:cxn modelId="{3B545487-5844-4DC4-BEE2-CF1D2B8C2FA2}" srcId="{795A2865-2294-4D35-86EA-09F01AEEF5F9}" destId="{FD736F86-6783-4D68-954C-054547EEBF65}" srcOrd="1" destOrd="0" parTransId="{D1974240-0D0D-41F0-B044-507F94D399A0}" sibTransId="{B7EBAB80-42B4-4ED5-9961-B2EC24075EBE}"/>
    <dgm:cxn modelId="{EC576D95-8ED5-4CEA-86AF-2359C9DCD3B4}" type="presOf" srcId="{89A1D0E5-30FF-454C-A13E-7077AF7D59B0}" destId="{5A0C8F1A-A988-4D3A-859D-6F63D80D383F}" srcOrd="0" destOrd="0" presId="urn:microsoft.com/office/officeart/2005/8/layout/bProcess2"/>
    <dgm:cxn modelId="{FCB37516-3106-4343-BA03-E74EB61EE3F2}" type="presOf" srcId="{84F2616C-07AA-49CE-9471-FB886F14DB52}" destId="{3C32B0D6-1727-43F2-97BB-0E9A8AD7D437}" srcOrd="0" destOrd="0" presId="urn:microsoft.com/office/officeart/2005/8/layout/bProcess2"/>
    <dgm:cxn modelId="{25745547-C902-4766-9A32-F31299D9EC2A}" srcId="{795A2865-2294-4D35-86EA-09F01AEEF5F9}" destId="{BF4E2A08-CD83-4BE2-9F85-3CF6E0179587}" srcOrd="2" destOrd="0" parTransId="{8666DCA6-B68D-4C43-AB46-166B868BA571}" sibTransId="{F3413C63-62CF-4CD0-9D9F-5847F9681C9E}"/>
    <dgm:cxn modelId="{0699A17C-A028-4979-B66D-245A9F9FE185}" type="presOf" srcId="{BF4E2A08-CD83-4BE2-9F85-3CF6E0179587}" destId="{3D845BB8-03E8-4535-B917-DEE176DA403E}" srcOrd="0" destOrd="0" presId="urn:microsoft.com/office/officeart/2005/8/layout/bProcess2"/>
    <dgm:cxn modelId="{E36CA340-D10D-4E70-A130-74F84E629E83}" type="presOf" srcId="{FD736F86-6783-4D68-954C-054547EEBF65}" destId="{18F275BB-9D7E-4DED-B8DF-14AADC49286A}" srcOrd="0" destOrd="0" presId="urn:microsoft.com/office/officeart/2005/8/layout/bProcess2"/>
    <dgm:cxn modelId="{8AD93881-7296-45A2-9B08-174A6608E824}" type="presOf" srcId="{C52B962B-1049-4AC5-BFC4-AF98954FD004}" destId="{8D20C681-D8B9-4AF3-AB61-696BD8B5055B}" srcOrd="0" destOrd="0" presId="urn:microsoft.com/office/officeart/2005/8/layout/bProcess2"/>
    <dgm:cxn modelId="{54EDA433-5A9F-4B96-AE25-AC2BED8423FC}" srcId="{795A2865-2294-4D35-86EA-09F01AEEF5F9}" destId="{4D2AB629-6632-4D4C-82A7-F447FB1774E1}" srcOrd="6" destOrd="0" parTransId="{101E93F2-83B5-44E3-80E8-08D1D7D64757}" sibTransId="{2572A7E7-9886-417F-A3FF-97965D9F7FBD}"/>
    <dgm:cxn modelId="{C823D421-E259-468E-AD50-555309CBFD28}" type="presOf" srcId="{91C5BF4C-F596-4772-96A0-272C0BD9CE55}" destId="{6A99B9F8-BF41-42CF-B901-2585B7CD3625}" srcOrd="0" destOrd="0" presId="urn:microsoft.com/office/officeart/2005/8/layout/bProcess2"/>
    <dgm:cxn modelId="{6E05AE5B-EF63-4740-86C3-D026FB1BA4F7}" type="presOf" srcId="{B7EBAB80-42B4-4ED5-9961-B2EC24075EBE}" destId="{E08A7A8E-944F-4F65-8B22-7CFCCDA102FE}" srcOrd="0" destOrd="0" presId="urn:microsoft.com/office/officeart/2005/8/layout/bProcess2"/>
    <dgm:cxn modelId="{078E7480-660A-403E-B4D3-7298292D9B58}" srcId="{795A2865-2294-4D35-86EA-09F01AEEF5F9}" destId="{C52B962B-1049-4AC5-BFC4-AF98954FD004}" srcOrd="4" destOrd="0" parTransId="{BFF66F14-211C-4584-98C0-9F23E810682A}" sibTransId="{91C5BF4C-F596-4772-96A0-272C0BD9CE55}"/>
    <dgm:cxn modelId="{DC26D94B-ECED-4AF0-9535-D4C2589A57D6}" type="presOf" srcId="{B904F744-8EA0-41BF-970C-6A12FCBEC552}" destId="{7DF472C9-924A-4313-B3D1-4CC8F7BE138F}" srcOrd="0" destOrd="0" presId="urn:microsoft.com/office/officeart/2005/8/layout/bProcess2"/>
    <dgm:cxn modelId="{7F8E45A3-D760-40CA-AB33-BC5E75D57352}" type="presOf" srcId="{795A2865-2294-4D35-86EA-09F01AEEF5F9}" destId="{E9CDF6F7-E5C0-4CFC-95E0-25A16D48910F}" srcOrd="0" destOrd="0" presId="urn:microsoft.com/office/officeart/2005/8/layout/bProcess2"/>
    <dgm:cxn modelId="{2E8B9F9B-0EDF-4C59-BDCF-BA0732DAF0B2}" type="presOf" srcId="{A5F6324D-1769-4FDB-ADCF-2D5CD61B63CE}" destId="{A4F3A0E6-BF74-41A2-B1E7-3178BF7128D7}" srcOrd="0" destOrd="0" presId="urn:microsoft.com/office/officeart/2005/8/layout/bProcess2"/>
    <dgm:cxn modelId="{786395B1-A6EC-47B6-9F43-5FCF20EF5F53}" type="presOf" srcId="{F3413C63-62CF-4CD0-9D9F-5847F9681C9E}" destId="{D9C4526D-1E10-4227-88BD-C6305F8B6510}" srcOrd="0" destOrd="0" presId="urn:microsoft.com/office/officeart/2005/8/layout/bProcess2"/>
    <dgm:cxn modelId="{E3A61CB6-C745-423A-8D89-3BA891EA4C15}" type="presOf" srcId="{C21EBD37-8DD4-4F3F-A62D-E2027E61035A}" destId="{6BE32628-F3A6-49C8-BFD3-46B77D4A7ACA}" srcOrd="0" destOrd="0" presId="urn:microsoft.com/office/officeart/2005/8/layout/bProcess2"/>
    <dgm:cxn modelId="{33BFA587-92B0-47D8-8431-FB5A122DB99A}" type="presParOf" srcId="{E9CDF6F7-E5C0-4CFC-95E0-25A16D48910F}" destId="{5A0C8F1A-A988-4D3A-859D-6F63D80D383F}" srcOrd="0" destOrd="0" presId="urn:microsoft.com/office/officeart/2005/8/layout/bProcess2"/>
    <dgm:cxn modelId="{8544ECF0-D6B8-4DBD-9DBC-6CE88FBDB230}" type="presParOf" srcId="{E9CDF6F7-E5C0-4CFC-95E0-25A16D48910F}" destId="{3C32B0D6-1727-43F2-97BB-0E9A8AD7D437}" srcOrd="1" destOrd="0" presId="urn:microsoft.com/office/officeart/2005/8/layout/bProcess2"/>
    <dgm:cxn modelId="{C052A280-E643-482A-9D4E-38143EF732AA}" type="presParOf" srcId="{E9CDF6F7-E5C0-4CFC-95E0-25A16D48910F}" destId="{B4FCF406-24D6-4561-A1DC-BE0F6C50799B}" srcOrd="2" destOrd="0" presId="urn:microsoft.com/office/officeart/2005/8/layout/bProcess2"/>
    <dgm:cxn modelId="{4C5452F3-5E92-4882-96C2-F1846628A914}" type="presParOf" srcId="{B4FCF406-24D6-4561-A1DC-BE0F6C50799B}" destId="{ADDEA882-5E92-4EAE-BD43-3B3F538B3D33}" srcOrd="0" destOrd="0" presId="urn:microsoft.com/office/officeart/2005/8/layout/bProcess2"/>
    <dgm:cxn modelId="{7975EA44-E745-40DE-B9B3-6F9CE14F37B6}" type="presParOf" srcId="{B4FCF406-24D6-4561-A1DC-BE0F6C50799B}" destId="{18F275BB-9D7E-4DED-B8DF-14AADC49286A}" srcOrd="1" destOrd="0" presId="urn:microsoft.com/office/officeart/2005/8/layout/bProcess2"/>
    <dgm:cxn modelId="{508A9651-368C-407F-B16E-E66F4E108484}" type="presParOf" srcId="{E9CDF6F7-E5C0-4CFC-95E0-25A16D48910F}" destId="{E08A7A8E-944F-4F65-8B22-7CFCCDA102FE}" srcOrd="3" destOrd="0" presId="urn:microsoft.com/office/officeart/2005/8/layout/bProcess2"/>
    <dgm:cxn modelId="{FC616C17-E59D-4111-B7C0-F4BDFB2C29E4}" type="presParOf" srcId="{E9CDF6F7-E5C0-4CFC-95E0-25A16D48910F}" destId="{EBDD4BEE-31B3-4702-BA2A-F0885D4C47BF}" srcOrd="4" destOrd="0" presId="urn:microsoft.com/office/officeart/2005/8/layout/bProcess2"/>
    <dgm:cxn modelId="{C5A6EE18-A148-4C17-9209-27F4890FB2B3}" type="presParOf" srcId="{EBDD4BEE-31B3-4702-BA2A-F0885D4C47BF}" destId="{64ED3C8C-22FF-41DD-9877-C1D4791E9E3E}" srcOrd="0" destOrd="0" presId="urn:microsoft.com/office/officeart/2005/8/layout/bProcess2"/>
    <dgm:cxn modelId="{5D919113-85AE-4179-801C-DA5FBE327753}" type="presParOf" srcId="{EBDD4BEE-31B3-4702-BA2A-F0885D4C47BF}" destId="{3D845BB8-03E8-4535-B917-DEE176DA403E}" srcOrd="1" destOrd="0" presId="urn:microsoft.com/office/officeart/2005/8/layout/bProcess2"/>
    <dgm:cxn modelId="{2B7F2E9E-2663-4C56-9F4B-A3CCDF177688}" type="presParOf" srcId="{E9CDF6F7-E5C0-4CFC-95E0-25A16D48910F}" destId="{D9C4526D-1E10-4227-88BD-C6305F8B6510}" srcOrd="5" destOrd="0" presId="urn:microsoft.com/office/officeart/2005/8/layout/bProcess2"/>
    <dgm:cxn modelId="{9D76817E-8E7B-492C-99B0-766FF77BEC81}" type="presParOf" srcId="{E9CDF6F7-E5C0-4CFC-95E0-25A16D48910F}" destId="{F47C83C2-850C-4B15-A1DA-3E9C666405A0}" srcOrd="6" destOrd="0" presId="urn:microsoft.com/office/officeart/2005/8/layout/bProcess2"/>
    <dgm:cxn modelId="{BF600D88-3082-4FEA-89F3-0CAF7EA4749D}" type="presParOf" srcId="{F47C83C2-850C-4B15-A1DA-3E9C666405A0}" destId="{524DAAB4-AA36-4AC8-A06E-2DDF20FC6B87}" srcOrd="0" destOrd="0" presId="urn:microsoft.com/office/officeart/2005/8/layout/bProcess2"/>
    <dgm:cxn modelId="{4C7862E3-199B-413B-9A9D-0D24AD87D2E5}" type="presParOf" srcId="{F47C83C2-850C-4B15-A1DA-3E9C666405A0}" destId="{CB8669AF-171C-4CA0-AA9F-B0018BE5E0B2}" srcOrd="1" destOrd="0" presId="urn:microsoft.com/office/officeart/2005/8/layout/bProcess2"/>
    <dgm:cxn modelId="{5167FEA8-38EB-417B-AA7B-8716B939DB4D}" type="presParOf" srcId="{E9CDF6F7-E5C0-4CFC-95E0-25A16D48910F}" destId="{9B487450-653E-4D2D-8154-FB91EC53FE22}" srcOrd="7" destOrd="0" presId="urn:microsoft.com/office/officeart/2005/8/layout/bProcess2"/>
    <dgm:cxn modelId="{16881608-7FB8-400F-A129-9A2644D23CA3}" type="presParOf" srcId="{E9CDF6F7-E5C0-4CFC-95E0-25A16D48910F}" destId="{77BF7B8F-D7A1-43AC-99F1-71322E51936A}" srcOrd="8" destOrd="0" presId="urn:microsoft.com/office/officeart/2005/8/layout/bProcess2"/>
    <dgm:cxn modelId="{680D9B37-A2F6-42B2-A132-6C5CD6027501}" type="presParOf" srcId="{77BF7B8F-D7A1-43AC-99F1-71322E51936A}" destId="{38D09047-B81F-41C0-9C14-03F4DE3E7202}" srcOrd="0" destOrd="0" presId="urn:microsoft.com/office/officeart/2005/8/layout/bProcess2"/>
    <dgm:cxn modelId="{BDE768AE-4557-460A-BCAB-BF3614E081B1}" type="presParOf" srcId="{77BF7B8F-D7A1-43AC-99F1-71322E51936A}" destId="{8D20C681-D8B9-4AF3-AB61-696BD8B5055B}" srcOrd="1" destOrd="0" presId="urn:microsoft.com/office/officeart/2005/8/layout/bProcess2"/>
    <dgm:cxn modelId="{0933B317-323A-40C1-8CBE-A12EA653CE32}" type="presParOf" srcId="{E9CDF6F7-E5C0-4CFC-95E0-25A16D48910F}" destId="{6A99B9F8-BF41-42CF-B901-2585B7CD3625}" srcOrd="9" destOrd="0" presId="urn:microsoft.com/office/officeart/2005/8/layout/bProcess2"/>
    <dgm:cxn modelId="{C229E972-C4ED-43EC-9904-819BB9A2E449}" type="presParOf" srcId="{E9CDF6F7-E5C0-4CFC-95E0-25A16D48910F}" destId="{92D2346F-49C5-4891-935F-BD46118DA1FC}" srcOrd="10" destOrd="0" presId="urn:microsoft.com/office/officeart/2005/8/layout/bProcess2"/>
    <dgm:cxn modelId="{846CC926-1D68-4CE7-93BF-8EC9FD778A19}" type="presParOf" srcId="{92D2346F-49C5-4891-935F-BD46118DA1FC}" destId="{36643F2E-C2D6-4507-AB83-CA7F8F897680}" srcOrd="0" destOrd="0" presId="urn:microsoft.com/office/officeart/2005/8/layout/bProcess2"/>
    <dgm:cxn modelId="{B5C8641A-2019-422B-9821-3D0921A4A0E7}" type="presParOf" srcId="{92D2346F-49C5-4891-935F-BD46118DA1FC}" destId="{AC4AA86A-89FA-44FB-B62E-5286C4EC7A2A}" srcOrd="1" destOrd="0" presId="urn:microsoft.com/office/officeart/2005/8/layout/bProcess2"/>
    <dgm:cxn modelId="{B93DDE06-474A-4E86-98C3-981B4A8D4F2D}" type="presParOf" srcId="{E9CDF6F7-E5C0-4CFC-95E0-25A16D48910F}" destId="{7DF472C9-924A-4313-B3D1-4CC8F7BE138F}" srcOrd="11" destOrd="0" presId="urn:microsoft.com/office/officeart/2005/8/layout/bProcess2"/>
    <dgm:cxn modelId="{845A4155-BE4B-474A-B454-A36B66F68FD0}" type="presParOf" srcId="{E9CDF6F7-E5C0-4CFC-95E0-25A16D48910F}" destId="{88A59D85-3267-4B57-AEC0-BA2F1FD1A747}" srcOrd="12" destOrd="0" presId="urn:microsoft.com/office/officeart/2005/8/layout/bProcess2"/>
    <dgm:cxn modelId="{AA19C072-97BA-4C51-862D-56D3839E9DB9}" type="presParOf" srcId="{88A59D85-3267-4B57-AEC0-BA2F1FD1A747}" destId="{1BF7B6C7-F0E9-4775-BBFE-65F0D0CF8B96}" srcOrd="0" destOrd="0" presId="urn:microsoft.com/office/officeart/2005/8/layout/bProcess2"/>
    <dgm:cxn modelId="{BADD570F-4254-4949-95C4-4B55EC3C848A}" type="presParOf" srcId="{88A59D85-3267-4B57-AEC0-BA2F1FD1A747}" destId="{F170BA24-CDD7-495F-B2C9-0C6A33811B39}" srcOrd="1" destOrd="0" presId="urn:microsoft.com/office/officeart/2005/8/layout/bProcess2"/>
    <dgm:cxn modelId="{AEC7A763-4176-4FB9-8DC7-DBD43F6D7915}" type="presParOf" srcId="{E9CDF6F7-E5C0-4CFC-95E0-25A16D48910F}" destId="{3989CC41-5A5A-4167-B080-2B1E1CBADCC1}" srcOrd="13" destOrd="0" presId="urn:microsoft.com/office/officeart/2005/8/layout/bProcess2"/>
    <dgm:cxn modelId="{704344DD-ADA3-4397-BC04-980383FBF7AF}" type="presParOf" srcId="{E9CDF6F7-E5C0-4CFC-95E0-25A16D48910F}" destId="{B2CE5217-EAA2-4B2F-9B89-6A0189E25502}" srcOrd="14" destOrd="0" presId="urn:microsoft.com/office/officeart/2005/8/layout/bProcess2"/>
    <dgm:cxn modelId="{0EBCF241-A2F5-4190-A10B-D65FD8B40960}" type="presParOf" srcId="{B2CE5217-EAA2-4B2F-9B89-6A0189E25502}" destId="{A3F65F18-D6A1-4B1F-A623-522251C2D497}" srcOrd="0" destOrd="0" presId="urn:microsoft.com/office/officeart/2005/8/layout/bProcess2"/>
    <dgm:cxn modelId="{7F5E64B8-0FD0-4CCC-A9B4-1A37F5F6B612}" type="presParOf" srcId="{B2CE5217-EAA2-4B2F-9B89-6A0189E25502}" destId="{6DA6BA6B-46BB-4C92-A982-8A9835F3B335}" srcOrd="1" destOrd="0" presId="urn:microsoft.com/office/officeart/2005/8/layout/bProcess2"/>
    <dgm:cxn modelId="{1B4C1FE7-F762-4B22-A191-B6B3C77ED84A}" type="presParOf" srcId="{E9CDF6F7-E5C0-4CFC-95E0-25A16D48910F}" destId="{6BE32628-F3A6-49C8-BFD3-46B77D4A7ACA}" srcOrd="15" destOrd="0" presId="urn:microsoft.com/office/officeart/2005/8/layout/bProcess2"/>
    <dgm:cxn modelId="{604F15CA-AB53-42C3-BBBD-B2591C306F1D}" type="presParOf" srcId="{E9CDF6F7-E5C0-4CFC-95E0-25A16D48910F}" destId="{A4F3A0E6-BF74-41A2-B1E7-3178BF7128D7}" srcOrd="16" destOrd="0" presId="urn:microsoft.com/office/officeart/2005/8/layout/bProcess2"/>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076D57-6686-4295-93C8-0F1F675AE05C}">
      <dsp:nvSpPr>
        <dsp:cNvPr id="0" name=""/>
        <dsp:cNvSpPr/>
      </dsp:nvSpPr>
      <dsp:spPr>
        <a:xfrm>
          <a:off x="5508318" y="2818895"/>
          <a:ext cx="91440" cy="525182"/>
        </a:xfrm>
        <a:custGeom>
          <a:avLst/>
          <a:gdLst/>
          <a:ahLst/>
          <a:cxnLst/>
          <a:rect l="0" t="0" r="0" b="0"/>
          <a:pathLst>
            <a:path>
              <a:moveTo>
                <a:pt x="45720" y="0"/>
              </a:moveTo>
              <a:lnTo>
                <a:pt x="45720" y="525182"/>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3C82529-7860-4BCC-A8AF-E58A99595B4C}">
      <dsp:nvSpPr>
        <dsp:cNvPr id="0" name=""/>
        <dsp:cNvSpPr/>
      </dsp:nvSpPr>
      <dsp:spPr>
        <a:xfrm>
          <a:off x="3898734" y="1147038"/>
          <a:ext cx="1655304" cy="525182"/>
        </a:xfrm>
        <a:custGeom>
          <a:avLst/>
          <a:gdLst/>
          <a:ahLst/>
          <a:cxnLst/>
          <a:rect l="0" t="0" r="0" b="0"/>
          <a:pathLst>
            <a:path>
              <a:moveTo>
                <a:pt x="0" y="0"/>
              </a:moveTo>
              <a:lnTo>
                <a:pt x="0" y="357896"/>
              </a:lnTo>
              <a:lnTo>
                <a:pt x="1655304" y="357896"/>
              </a:lnTo>
              <a:lnTo>
                <a:pt x="1655304" y="525182"/>
              </a:lnTo>
            </a:path>
          </a:pathLst>
        </a:custGeom>
        <a:noFill/>
        <a:ln w="381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D508F5D1-77F4-4781-B26C-8CFBA43DED2C}">
      <dsp:nvSpPr>
        <dsp:cNvPr id="0" name=""/>
        <dsp:cNvSpPr/>
      </dsp:nvSpPr>
      <dsp:spPr>
        <a:xfrm>
          <a:off x="2243430" y="2818895"/>
          <a:ext cx="1103536" cy="525182"/>
        </a:xfrm>
        <a:custGeom>
          <a:avLst/>
          <a:gdLst/>
          <a:ahLst/>
          <a:cxnLst/>
          <a:rect l="0" t="0" r="0" b="0"/>
          <a:pathLst>
            <a:path>
              <a:moveTo>
                <a:pt x="0" y="0"/>
              </a:moveTo>
              <a:lnTo>
                <a:pt x="0" y="357896"/>
              </a:lnTo>
              <a:lnTo>
                <a:pt x="1103536" y="357896"/>
              </a:lnTo>
              <a:lnTo>
                <a:pt x="1103536" y="525182"/>
              </a:lnTo>
            </a:path>
          </a:pathLst>
        </a:custGeom>
        <a:noFill/>
        <a:ln w="381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AEADDC8-58E4-4609-B622-41E7195B5A18}">
      <dsp:nvSpPr>
        <dsp:cNvPr id="0" name=""/>
        <dsp:cNvSpPr/>
      </dsp:nvSpPr>
      <dsp:spPr>
        <a:xfrm>
          <a:off x="1139894" y="2818895"/>
          <a:ext cx="1103536" cy="525182"/>
        </a:xfrm>
        <a:custGeom>
          <a:avLst/>
          <a:gdLst/>
          <a:ahLst/>
          <a:cxnLst/>
          <a:rect l="0" t="0" r="0" b="0"/>
          <a:pathLst>
            <a:path>
              <a:moveTo>
                <a:pt x="1103536" y="0"/>
              </a:moveTo>
              <a:lnTo>
                <a:pt x="1103536" y="357896"/>
              </a:lnTo>
              <a:lnTo>
                <a:pt x="0" y="357896"/>
              </a:lnTo>
              <a:lnTo>
                <a:pt x="0" y="525182"/>
              </a:lnTo>
            </a:path>
          </a:pathLst>
        </a:custGeom>
        <a:noFill/>
        <a:ln w="381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88A46953-D436-40A9-BC3B-E17CE235403B}">
      <dsp:nvSpPr>
        <dsp:cNvPr id="0" name=""/>
        <dsp:cNvSpPr/>
      </dsp:nvSpPr>
      <dsp:spPr>
        <a:xfrm>
          <a:off x="2243430" y="1147038"/>
          <a:ext cx="1655304" cy="525182"/>
        </a:xfrm>
        <a:custGeom>
          <a:avLst/>
          <a:gdLst/>
          <a:ahLst/>
          <a:cxnLst/>
          <a:rect l="0" t="0" r="0" b="0"/>
          <a:pathLst>
            <a:path>
              <a:moveTo>
                <a:pt x="1655304" y="0"/>
              </a:moveTo>
              <a:lnTo>
                <a:pt x="1655304" y="357896"/>
              </a:lnTo>
              <a:lnTo>
                <a:pt x="0" y="357896"/>
              </a:lnTo>
              <a:lnTo>
                <a:pt x="0" y="525182"/>
              </a:lnTo>
            </a:path>
          </a:pathLst>
        </a:custGeom>
        <a:noFill/>
        <a:ln w="381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04A45928-2FA3-4D43-BF91-29865A76167B}">
      <dsp:nvSpPr>
        <dsp:cNvPr id="0" name=""/>
        <dsp:cNvSpPr/>
      </dsp:nvSpPr>
      <dsp:spPr>
        <a:xfrm>
          <a:off x="2995841" y="364"/>
          <a:ext cx="1805786" cy="1146674"/>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945FC9-93C4-4AAA-ADB6-39A59BF3EA99}">
      <dsp:nvSpPr>
        <dsp:cNvPr id="0" name=""/>
        <dsp:cNvSpPr/>
      </dsp:nvSpPr>
      <dsp:spPr>
        <a:xfrm>
          <a:off x="3196484" y="190974"/>
          <a:ext cx="1805786" cy="1146674"/>
        </a:xfrm>
        <a:prstGeom prst="roundRect">
          <a:avLst>
            <a:gd name="adj" fmla="val 10000"/>
          </a:avLst>
        </a:prstGeom>
        <a:solidFill>
          <a:schemeClr val="lt1">
            <a:alpha val="9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latin typeface="Comic Sans MS" panose="030F0702030302020204" pitchFamily="66" charset="0"/>
            </a:rPr>
            <a:t>Little Breast Change</a:t>
          </a:r>
          <a:endParaRPr lang="en-US" sz="1700" kern="1200" dirty="0">
            <a:latin typeface="Comic Sans MS" panose="030F0702030302020204" pitchFamily="66" charset="0"/>
          </a:endParaRPr>
        </a:p>
      </dsp:txBody>
      <dsp:txXfrm>
        <a:off x="3230069" y="224559"/>
        <a:ext cx="1738616" cy="1079504"/>
      </dsp:txXfrm>
    </dsp:sp>
    <dsp:sp modelId="{82B2C05F-E32E-4A7F-B58C-7072B4C0AE70}">
      <dsp:nvSpPr>
        <dsp:cNvPr id="0" name=""/>
        <dsp:cNvSpPr/>
      </dsp:nvSpPr>
      <dsp:spPr>
        <a:xfrm>
          <a:off x="1340537" y="1672221"/>
          <a:ext cx="1805786" cy="1146674"/>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DCDBEB-6F0D-4DED-93D8-AABC345F53E3}">
      <dsp:nvSpPr>
        <dsp:cNvPr id="0" name=""/>
        <dsp:cNvSpPr/>
      </dsp:nvSpPr>
      <dsp:spPr>
        <a:xfrm>
          <a:off x="1541180" y="1862832"/>
          <a:ext cx="1805786" cy="1146674"/>
        </a:xfrm>
        <a:prstGeom prst="roundRect">
          <a:avLst>
            <a:gd name="adj" fmla="val 10000"/>
          </a:avLst>
        </a:prstGeom>
        <a:solidFill>
          <a:schemeClr val="lt1">
            <a:alpha val="90000"/>
            <a:hueOff val="0"/>
            <a:satOff val="0"/>
            <a:lumOff val="0"/>
            <a:alphaOff val="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latin typeface="Comic Sans MS" panose="030F0702030302020204" pitchFamily="66" charset="0"/>
            </a:rPr>
            <a:t>Insufficient Glandular Tissue</a:t>
          </a:r>
          <a:endParaRPr lang="en-US" sz="1700" kern="1200" dirty="0">
            <a:latin typeface="Comic Sans MS" panose="030F0702030302020204" pitchFamily="66" charset="0"/>
          </a:endParaRPr>
        </a:p>
      </dsp:txBody>
      <dsp:txXfrm>
        <a:off x="1574765" y="1896417"/>
        <a:ext cx="1738616" cy="1079504"/>
      </dsp:txXfrm>
    </dsp:sp>
    <dsp:sp modelId="{592ED134-2166-47A6-A91D-C8D24569CCB4}">
      <dsp:nvSpPr>
        <dsp:cNvPr id="0" name=""/>
        <dsp:cNvSpPr/>
      </dsp:nvSpPr>
      <dsp:spPr>
        <a:xfrm>
          <a:off x="237001" y="3344078"/>
          <a:ext cx="1805786" cy="1146674"/>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957B66-2A8C-4376-9E11-9E360DD5EF66}">
      <dsp:nvSpPr>
        <dsp:cNvPr id="0" name=""/>
        <dsp:cNvSpPr/>
      </dsp:nvSpPr>
      <dsp:spPr>
        <a:xfrm>
          <a:off x="437643" y="3534689"/>
          <a:ext cx="1805786" cy="1146674"/>
        </a:xfrm>
        <a:prstGeom prst="roundRect">
          <a:avLst>
            <a:gd name="adj" fmla="val 10000"/>
          </a:avLst>
        </a:prstGeom>
        <a:solidFill>
          <a:schemeClr val="lt1">
            <a:alpha val="90000"/>
            <a:hueOff val="0"/>
            <a:satOff val="0"/>
            <a:lumOff val="0"/>
            <a:alphaOff val="0"/>
          </a:schemeClr>
        </a:solidFill>
        <a:ln w="25400"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latin typeface="Comic Sans MS" panose="030F0702030302020204" pitchFamily="66" charset="0"/>
            </a:rPr>
            <a:t>Congenital</a:t>
          </a:r>
          <a:endParaRPr lang="en-US" sz="1700" kern="1200" dirty="0">
            <a:latin typeface="Comic Sans MS" panose="030F0702030302020204" pitchFamily="66" charset="0"/>
          </a:endParaRPr>
        </a:p>
      </dsp:txBody>
      <dsp:txXfrm>
        <a:off x="471228" y="3568274"/>
        <a:ext cx="1738616" cy="1079504"/>
      </dsp:txXfrm>
    </dsp:sp>
    <dsp:sp modelId="{FCDE5DF3-D510-4106-8654-6465C1EB7728}">
      <dsp:nvSpPr>
        <dsp:cNvPr id="0" name=""/>
        <dsp:cNvSpPr/>
      </dsp:nvSpPr>
      <dsp:spPr>
        <a:xfrm>
          <a:off x="2444073" y="3344078"/>
          <a:ext cx="1805786" cy="1146674"/>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FAABF3-0338-4107-BD68-B6E7B0EDA76B}">
      <dsp:nvSpPr>
        <dsp:cNvPr id="0" name=""/>
        <dsp:cNvSpPr/>
      </dsp:nvSpPr>
      <dsp:spPr>
        <a:xfrm>
          <a:off x="2644716" y="3534689"/>
          <a:ext cx="1805786" cy="1146674"/>
        </a:xfrm>
        <a:prstGeom prst="roundRect">
          <a:avLst>
            <a:gd name="adj" fmla="val 10000"/>
          </a:avLst>
        </a:prstGeom>
        <a:solidFill>
          <a:schemeClr val="bg1">
            <a:alpha val="9000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latin typeface="Comic Sans MS" panose="030F0702030302020204" pitchFamily="66" charset="0"/>
            </a:rPr>
            <a:t>Acquired</a:t>
          </a:r>
        </a:p>
        <a:p>
          <a:pPr lvl="0" algn="ctr" defTabSz="755650">
            <a:lnSpc>
              <a:spcPct val="90000"/>
            </a:lnSpc>
            <a:spcBef>
              <a:spcPct val="0"/>
            </a:spcBef>
            <a:spcAft>
              <a:spcPct val="35000"/>
            </a:spcAft>
          </a:pPr>
          <a:r>
            <a:rPr lang="en-US" sz="1700" kern="1200" dirty="0" smtClean="0">
              <a:latin typeface="Comic Sans MS" panose="030F0702030302020204" pitchFamily="66" charset="0"/>
            </a:rPr>
            <a:t> (</a:t>
          </a:r>
          <a:r>
            <a:rPr lang="en-US" sz="1700" kern="1200" dirty="0" err="1" smtClean="0">
              <a:latin typeface="Comic Sans MS" panose="030F0702030302020204" pitchFamily="66" charset="0"/>
            </a:rPr>
            <a:t>ie</a:t>
          </a:r>
          <a:r>
            <a:rPr lang="en-US" sz="1700" kern="1200" dirty="0" smtClean="0">
              <a:latin typeface="Comic Sans MS" panose="030F0702030302020204" pitchFamily="66" charset="0"/>
            </a:rPr>
            <a:t> surgery, radiation)</a:t>
          </a:r>
          <a:endParaRPr lang="en-US" sz="1700" kern="1200" dirty="0">
            <a:latin typeface="Comic Sans MS" panose="030F0702030302020204" pitchFamily="66" charset="0"/>
          </a:endParaRPr>
        </a:p>
      </dsp:txBody>
      <dsp:txXfrm>
        <a:off x="2678301" y="3568274"/>
        <a:ext cx="1738616" cy="1079504"/>
      </dsp:txXfrm>
    </dsp:sp>
    <dsp:sp modelId="{63588782-A95F-4590-BF6B-3211953E9F1E}">
      <dsp:nvSpPr>
        <dsp:cNvPr id="0" name=""/>
        <dsp:cNvSpPr/>
      </dsp:nvSpPr>
      <dsp:spPr>
        <a:xfrm>
          <a:off x="4651145" y="1672221"/>
          <a:ext cx="1805786" cy="1146674"/>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374FDE-E1A9-4082-80AE-C5432F38A15F}">
      <dsp:nvSpPr>
        <dsp:cNvPr id="0" name=""/>
        <dsp:cNvSpPr/>
      </dsp:nvSpPr>
      <dsp:spPr>
        <a:xfrm>
          <a:off x="4851788" y="1862832"/>
          <a:ext cx="1805786" cy="1146674"/>
        </a:xfrm>
        <a:prstGeom prst="roundRect">
          <a:avLst>
            <a:gd name="adj" fmla="val 10000"/>
          </a:avLst>
        </a:prstGeom>
        <a:solidFill>
          <a:schemeClr val="lt1">
            <a:alpha val="9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latin typeface="Comic Sans MS" panose="030F0702030302020204" pitchFamily="66" charset="0"/>
            </a:rPr>
            <a:t>Hormonal Interruption</a:t>
          </a:r>
          <a:endParaRPr lang="en-US" sz="1700" kern="1200" dirty="0">
            <a:latin typeface="Comic Sans MS" panose="030F0702030302020204" pitchFamily="66" charset="0"/>
          </a:endParaRPr>
        </a:p>
      </dsp:txBody>
      <dsp:txXfrm>
        <a:off x="4885373" y="1896417"/>
        <a:ext cx="1738616" cy="1079504"/>
      </dsp:txXfrm>
    </dsp:sp>
    <dsp:sp modelId="{A3BFC26A-0EA9-4AC6-B027-E952382A6547}">
      <dsp:nvSpPr>
        <dsp:cNvPr id="0" name=""/>
        <dsp:cNvSpPr/>
      </dsp:nvSpPr>
      <dsp:spPr>
        <a:xfrm>
          <a:off x="4651145" y="3344078"/>
          <a:ext cx="1805786" cy="1146674"/>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8D6A32-A674-4F36-BF17-C5F574D24FEC}">
      <dsp:nvSpPr>
        <dsp:cNvPr id="0" name=""/>
        <dsp:cNvSpPr/>
      </dsp:nvSpPr>
      <dsp:spPr>
        <a:xfrm>
          <a:off x="4851788" y="3534689"/>
          <a:ext cx="1805786" cy="1146674"/>
        </a:xfrm>
        <a:prstGeom prst="roundRect">
          <a:avLst>
            <a:gd name="adj" fmla="val 10000"/>
          </a:avLst>
        </a:prstGeom>
        <a:solidFill>
          <a:schemeClr val="lt1">
            <a:alpha val="9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latin typeface="Comic Sans MS" panose="030F0702030302020204" pitchFamily="66" charset="0"/>
            </a:rPr>
            <a:t>PCOS, Obesity, High Androgens</a:t>
          </a:r>
          <a:endParaRPr lang="en-US" sz="1700" kern="1200" dirty="0">
            <a:latin typeface="Comic Sans MS" panose="030F0702030302020204" pitchFamily="66" charset="0"/>
          </a:endParaRPr>
        </a:p>
      </dsp:txBody>
      <dsp:txXfrm>
        <a:off x="4885373" y="3568274"/>
        <a:ext cx="1738616" cy="10795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94C556-27AD-4418-8B72-0390058A1E54}">
      <dsp:nvSpPr>
        <dsp:cNvPr id="0" name=""/>
        <dsp:cNvSpPr/>
      </dsp:nvSpPr>
      <dsp:spPr>
        <a:xfrm>
          <a:off x="1570405" y="832270"/>
          <a:ext cx="4827649" cy="4827649"/>
        </a:xfrm>
        <a:prstGeom prst="blockArc">
          <a:avLst>
            <a:gd name="adj1" fmla="val 10960001"/>
            <a:gd name="adj2" fmla="val 16185942"/>
            <a:gd name="adj3" fmla="val 4634"/>
          </a:avLst>
        </a:prstGeom>
        <a:gradFill rotWithShape="0">
          <a:gsLst>
            <a:gs pos="0">
              <a:schemeClr val="accent2">
                <a:hueOff val="6482784"/>
                <a:satOff val="24753"/>
                <a:lumOff val="0"/>
                <a:alphaOff val="0"/>
                <a:shade val="51000"/>
                <a:satMod val="130000"/>
              </a:schemeClr>
            </a:gs>
            <a:gs pos="80000">
              <a:schemeClr val="accent2">
                <a:hueOff val="6482784"/>
                <a:satOff val="24753"/>
                <a:lumOff val="0"/>
                <a:alphaOff val="0"/>
                <a:shade val="93000"/>
                <a:satMod val="130000"/>
              </a:schemeClr>
            </a:gs>
            <a:gs pos="100000">
              <a:schemeClr val="accent2">
                <a:hueOff val="6482784"/>
                <a:satOff val="24753"/>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774C61B-0B3A-4CB8-B03B-AEF223152B29}">
      <dsp:nvSpPr>
        <dsp:cNvPr id="0" name=""/>
        <dsp:cNvSpPr/>
      </dsp:nvSpPr>
      <dsp:spPr>
        <a:xfrm>
          <a:off x="1569805" y="600657"/>
          <a:ext cx="4827649" cy="4827649"/>
        </a:xfrm>
        <a:prstGeom prst="blockArc">
          <a:avLst>
            <a:gd name="adj1" fmla="val 5404295"/>
            <a:gd name="adj2" fmla="val 10622180"/>
            <a:gd name="adj3" fmla="val 4634"/>
          </a:avLst>
        </a:prstGeom>
        <a:gradFill rotWithShape="0">
          <a:gsLst>
            <a:gs pos="0">
              <a:schemeClr val="accent2">
                <a:hueOff val="4321856"/>
                <a:satOff val="16502"/>
                <a:lumOff val="0"/>
                <a:alphaOff val="0"/>
                <a:shade val="51000"/>
                <a:satMod val="130000"/>
              </a:schemeClr>
            </a:gs>
            <a:gs pos="80000">
              <a:schemeClr val="accent2">
                <a:hueOff val="4321856"/>
                <a:satOff val="16502"/>
                <a:lumOff val="0"/>
                <a:alphaOff val="0"/>
                <a:shade val="93000"/>
                <a:satMod val="130000"/>
              </a:schemeClr>
            </a:gs>
            <a:gs pos="100000">
              <a:schemeClr val="accent2">
                <a:hueOff val="4321856"/>
                <a:satOff val="16502"/>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9BBF4AF-D655-4686-89F4-C8409A019E83}">
      <dsp:nvSpPr>
        <dsp:cNvPr id="0" name=""/>
        <dsp:cNvSpPr/>
      </dsp:nvSpPr>
      <dsp:spPr>
        <a:xfrm>
          <a:off x="1576111" y="600673"/>
          <a:ext cx="4827649" cy="4827649"/>
        </a:xfrm>
        <a:prstGeom prst="blockArc">
          <a:avLst>
            <a:gd name="adj1" fmla="val 177796"/>
            <a:gd name="adj2" fmla="val 5413490"/>
            <a:gd name="adj3" fmla="val 4634"/>
          </a:avLst>
        </a:prstGeom>
        <a:gradFill rotWithShape="0">
          <a:gsLst>
            <a:gs pos="0">
              <a:schemeClr val="accent2">
                <a:hueOff val="2160928"/>
                <a:satOff val="8251"/>
                <a:lumOff val="0"/>
                <a:alphaOff val="0"/>
                <a:shade val="51000"/>
                <a:satMod val="130000"/>
              </a:schemeClr>
            </a:gs>
            <a:gs pos="80000">
              <a:schemeClr val="accent2">
                <a:hueOff val="2160928"/>
                <a:satOff val="8251"/>
                <a:lumOff val="0"/>
                <a:alphaOff val="0"/>
                <a:shade val="93000"/>
                <a:satMod val="130000"/>
              </a:schemeClr>
            </a:gs>
            <a:gs pos="100000">
              <a:schemeClr val="accent2">
                <a:hueOff val="2160928"/>
                <a:satOff val="8251"/>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AABA5D1-7E60-4005-86A1-C82E522285D6}">
      <dsp:nvSpPr>
        <dsp:cNvPr id="0" name=""/>
        <dsp:cNvSpPr/>
      </dsp:nvSpPr>
      <dsp:spPr>
        <a:xfrm>
          <a:off x="1575511" y="832243"/>
          <a:ext cx="4827649" cy="4827649"/>
        </a:xfrm>
        <a:prstGeom prst="blockArc">
          <a:avLst>
            <a:gd name="adj1" fmla="val 16178498"/>
            <a:gd name="adj2" fmla="val 21440037"/>
            <a:gd name="adj3" fmla="val 4634"/>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7C11259F-7B1D-4AAB-8169-7A28B9F5F5C6}">
      <dsp:nvSpPr>
        <dsp:cNvPr id="0" name=""/>
        <dsp:cNvSpPr/>
      </dsp:nvSpPr>
      <dsp:spPr>
        <a:xfrm>
          <a:off x="2877181" y="2026789"/>
          <a:ext cx="2219205" cy="221920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b="1" kern="1200" smtClean="0">
              <a:latin typeface="Comic Sans MS" panose="030F0702030302020204" pitchFamily="66" charset="0"/>
            </a:rPr>
            <a:t>Non-latching Baby</a:t>
          </a:r>
          <a:endParaRPr lang="en-US" sz="3100" b="1" kern="1200" dirty="0">
            <a:latin typeface="Comic Sans MS" panose="030F0702030302020204" pitchFamily="66" charset="0"/>
          </a:endParaRPr>
        </a:p>
      </dsp:txBody>
      <dsp:txXfrm>
        <a:off x="3202176" y="2351784"/>
        <a:ext cx="1569215" cy="1569215"/>
      </dsp:txXfrm>
    </dsp:sp>
    <dsp:sp modelId="{71CC041D-2529-41C2-A0E6-A3C95924D57C}">
      <dsp:nvSpPr>
        <dsp:cNvPr id="0" name=""/>
        <dsp:cNvSpPr/>
      </dsp:nvSpPr>
      <dsp:spPr>
        <a:xfrm>
          <a:off x="3197866" y="111491"/>
          <a:ext cx="1553444" cy="1553444"/>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smtClean="0">
              <a:latin typeface="Comic Sans MS" panose="030F0702030302020204" pitchFamily="66" charset="0"/>
            </a:rPr>
            <a:t>Bottle preference</a:t>
          </a:r>
          <a:endParaRPr lang="en-US" sz="1500" b="1" kern="1200" dirty="0">
            <a:latin typeface="Comic Sans MS" panose="030F0702030302020204" pitchFamily="66" charset="0"/>
          </a:endParaRPr>
        </a:p>
      </dsp:txBody>
      <dsp:txXfrm>
        <a:off x="3425363" y="338988"/>
        <a:ext cx="1098450" cy="1098450"/>
      </dsp:txXfrm>
    </dsp:sp>
    <dsp:sp modelId="{FBD72F96-F6D7-4441-8CA5-BE42E2D5123B}">
      <dsp:nvSpPr>
        <dsp:cNvPr id="0" name=""/>
        <dsp:cNvSpPr/>
      </dsp:nvSpPr>
      <dsp:spPr>
        <a:xfrm>
          <a:off x="5567962" y="2359669"/>
          <a:ext cx="1553444" cy="1553444"/>
        </a:xfrm>
        <a:prstGeom prst="ellipse">
          <a:avLst/>
        </a:prstGeom>
        <a:gradFill rotWithShape="0">
          <a:gsLst>
            <a:gs pos="0">
              <a:schemeClr val="accent2">
                <a:hueOff val="2160928"/>
                <a:satOff val="8251"/>
                <a:lumOff val="0"/>
                <a:alphaOff val="0"/>
                <a:shade val="51000"/>
                <a:satMod val="130000"/>
              </a:schemeClr>
            </a:gs>
            <a:gs pos="80000">
              <a:schemeClr val="accent2">
                <a:hueOff val="2160928"/>
                <a:satOff val="8251"/>
                <a:lumOff val="0"/>
                <a:alphaOff val="0"/>
                <a:shade val="93000"/>
                <a:satMod val="130000"/>
              </a:schemeClr>
            </a:gs>
            <a:gs pos="100000">
              <a:schemeClr val="accent2">
                <a:hueOff val="2160928"/>
                <a:satOff val="8251"/>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smtClean="0">
              <a:latin typeface="Comic Sans MS" panose="030F0702030302020204" pitchFamily="66" charset="0"/>
            </a:rPr>
            <a:t>Low milk supply</a:t>
          </a:r>
          <a:endParaRPr lang="en-US" sz="1500" b="1" kern="1200" dirty="0">
            <a:latin typeface="Comic Sans MS" panose="030F0702030302020204" pitchFamily="66" charset="0"/>
          </a:endParaRPr>
        </a:p>
      </dsp:txBody>
      <dsp:txXfrm>
        <a:off x="5795459" y="2587166"/>
        <a:ext cx="1098450" cy="1098450"/>
      </dsp:txXfrm>
    </dsp:sp>
    <dsp:sp modelId="{4D7BA81C-F2D3-42D4-98B2-596026099722}">
      <dsp:nvSpPr>
        <dsp:cNvPr id="0" name=""/>
        <dsp:cNvSpPr/>
      </dsp:nvSpPr>
      <dsp:spPr>
        <a:xfrm>
          <a:off x="3203962" y="4595659"/>
          <a:ext cx="1553444" cy="1553444"/>
        </a:xfrm>
        <a:prstGeom prst="ellipse">
          <a:avLst/>
        </a:prstGeom>
        <a:gradFill rotWithShape="0">
          <a:gsLst>
            <a:gs pos="0">
              <a:schemeClr val="accent2">
                <a:hueOff val="4321856"/>
                <a:satOff val="16502"/>
                <a:lumOff val="0"/>
                <a:alphaOff val="0"/>
                <a:shade val="51000"/>
                <a:satMod val="130000"/>
              </a:schemeClr>
            </a:gs>
            <a:gs pos="80000">
              <a:schemeClr val="accent2">
                <a:hueOff val="4321856"/>
                <a:satOff val="16502"/>
                <a:lumOff val="0"/>
                <a:alphaOff val="0"/>
                <a:shade val="93000"/>
                <a:satMod val="130000"/>
              </a:schemeClr>
            </a:gs>
            <a:gs pos="100000">
              <a:schemeClr val="accent2">
                <a:hueOff val="4321856"/>
                <a:satOff val="16502"/>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smtClean="0">
              <a:latin typeface="Comic Sans MS" panose="030F0702030302020204" pitchFamily="66" charset="0"/>
            </a:rPr>
            <a:t>Anatomic or motor issues</a:t>
          </a:r>
          <a:endParaRPr lang="en-US" sz="1500" b="1" kern="1200" dirty="0">
            <a:latin typeface="Comic Sans MS" panose="030F0702030302020204" pitchFamily="66" charset="0"/>
          </a:endParaRPr>
        </a:p>
      </dsp:txBody>
      <dsp:txXfrm>
        <a:off x="3431459" y="4823156"/>
        <a:ext cx="1098450" cy="1098450"/>
      </dsp:txXfrm>
    </dsp:sp>
    <dsp:sp modelId="{A412309B-BC80-4E2E-B9CF-7F0415AA75E2}">
      <dsp:nvSpPr>
        <dsp:cNvPr id="0" name=""/>
        <dsp:cNvSpPr/>
      </dsp:nvSpPr>
      <dsp:spPr>
        <a:xfrm>
          <a:off x="852161" y="2359669"/>
          <a:ext cx="1553444" cy="1553444"/>
        </a:xfrm>
        <a:prstGeom prst="ellipse">
          <a:avLst/>
        </a:prstGeom>
        <a:gradFill rotWithShape="0">
          <a:gsLst>
            <a:gs pos="0">
              <a:schemeClr val="accent2">
                <a:hueOff val="6482784"/>
                <a:satOff val="24753"/>
                <a:lumOff val="0"/>
                <a:alphaOff val="0"/>
                <a:shade val="51000"/>
                <a:satMod val="130000"/>
              </a:schemeClr>
            </a:gs>
            <a:gs pos="80000">
              <a:schemeClr val="accent2">
                <a:hueOff val="6482784"/>
                <a:satOff val="24753"/>
                <a:lumOff val="0"/>
                <a:alphaOff val="0"/>
                <a:shade val="93000"/>
                <a:satMod val="130000"/>
              </a:schemeClr>
            </a:gs>
            <a:gs pos="100000">
              <a:schemeClr val="accent2">
                <a:hueOff val="6482784"/>
                <a:satOff val="24753"/>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smtClean="0">
              <a:latin typeface="Comic Sans MS" panose="030F0702030302020204" pitchFamily="66" charset="0"/>
            </a:rPr>
            <a:t>Sleepy and/or premature</a:t>
          </a:r>
          <a:endParaRPr lang="en-US" sz="1500" b="1" kern="1200" dirty="0">
            <a:latin typeface="Comic Sans MS" panose="030F0702030302020204" pitchFamily="66" charset="0"/>
          </a:endParaRPr>
        </a:p>
      </dsp:txBody>
      <dsp:txXfrm>
        <a:off x="1079658" y="2587166"/>
        <a:ext cx="1098450" cy="10984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F53D5-73E1-49B9-A4BB-96084A42235F}">
      <dsp:nvSpPr>
        <dsp:cNvPr id="0" name=""/>
        <dsp:cNvSpPr/>
      </dsp:nvSpPr>
      <dsp:spPr>
        <a:xfrm>
          <a:off x="3283848" y="2313679"/>
          <a:ext cx="1874520" cy="187452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50800" dist="63500" dir="2700000" algn="tl" rotWithShape="0">
            <a:prstClr val="black">
              <a:alpha val="40000"/>
            </a:prst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r>
            <a:rPr lang="en-US" sz="3400" kern="1200" dirty="0" smtClean="0">
              <a:latin typeface="Comic Sans MS" panose="030F0702030302020204" pitchFamily="66" charset="0"/>
            </a:rPr>
            <a:t>Sore Nipples</a:t>
          </a:r>
          <a:endParaRPr lang="en-US" sz="3400" kern="1200" dirty="0">
            <a:latin typeface="Comic Sans MS" panose="030F0702030302020204" pitchFamily="66" charset="0"/>
          </a:endParaRPr>
        </a:p>
      </dsp:txBody>
      <dsp:txXfrm>
        <a:off x="3375355" y="2405186"/>
        <a:ext cx="1691506" cy="1691506"/>
      </dsp:txXfrm>
    </dsp:sp>
    <dsp:sp modelId="{BEFF7A61-2D65-4BCB-9D96-E433CCB86F52}">
      <dsp:nvSpPr>
        <dsp:cNvPr id="0" name=""/>
        <dsp:cNvSpPr/>
      </dsp:nvSpPr>
      <dsp:spPr>
        <a:xfrm rot="16177968">
          <a:off x="3862394" y="1963225"/>
          <a:ext cx="700921" cy="0"/>
        </a:xfrm>
        <a:custGeom>
          <a:avLst/>
          <a:gdLst/>
          <a:ahLst/>
          <a:cxnLst/>
          <a:rect l="0" t="0" r="0" b="0"/>
          <a:pathLst>
            <a:path>
              <a:moveTo>
                <a:pt x="0" y="0"/>
              </a:moveTo>
              <a:lnTo>
                <a:pt x="700921"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CEC3C8-B53C-4896-8E7D-F8E2A0DED1E3}">
      <dsp:nvSpPr>
        <dsp:cNvPr id="0" name=""/>
        <dsp:cNvSpPr/>
      </dsp:nvSpPr>
      <dsp:spPr>
        <a:xfrm>
          <a:off x="3462964" y="79245"/>
          <a:ext cx="1485461" cy="1533526"/>
        </a:xfrm>
        <a:prstGeom prst="roundRect">
          <a:avLst/>
        </a:prstGeom>
        <a:gradFill rotWithShape="0">
          <a:gsLst>
            <a:gs pos="0">
              <a:schemeClr val="accent5">
                <a:hueOff val="223321"/>
                <a:satOff val="-1980"/>
                <a:lumOff val="0"/>
                <a:alphaOff val="0"/>
                <a:shade val="51000"/>
                <a:satMod val="130000"/>
              </a:schemeClr>
            </a:gs>
            <a:gs pos="80000">
              <a:schemeClr val="accent5">
                <a:hueOff val="223321"/>
                <a:satOff val="-1980"/>
                <a:lumOff val="0"/>
                <a:alphaOff val="0"/>
                <a:shade val="93000"/>
                <a:satMod val="130000"/>
              </a:schemeClr>
            </a:gs>
            <a:gs pos="100000">
              <a:schemeClr val="accent5">
                <a:hueOff val="223321"/>
                <a:satOff val="-1980"/>
                <a:lumOff val="0"/>
                <a:alphaOff val="0"/>
                <a:shade val="94000"/>
                <a:satMod val="135000"/>
              </a:schemeClr>
            </a:gs>
          </a:gsLst>
          <a:lin ang="16200000" scaled="0"/>
        </a:gradFill>
        <a:ln>
          <a:noFill/>
        </a:ln>
        <a:effectLst>
          <a:outerShdw blurRad="50800" dist="63500" dir="2700000" algn="tl" rotWithShape="0">
            <a:prstClr val="black">
              <a:alpha val="40000"/>
            </a:prst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6040" tIns="66040" rIns="66040" bIns="66040" numCol="1" spcCol="1270" anchor="ctr" anchorCtr="0">
          <a:noAutofit/>
        </a:bodyPr>
        <a:lstStyle/>
        <a:p>
          <a:pPr lvl="0" algn="ctr" defTabSz="1155700">
            <a:lnSpc>
              <a:spcPct val="90000"/>
            </a:lnSpc>
            <a:spcBef>
              <a:spcPct val="0"/>
            </a:spcBef>
            <a:spcAft>
              <a:spcPct val="35000"/>
            </a:spcAft>
          </a:pPr>
          <a:r>
            <a:rPr lang="en-US" sz="2600" kern="1200" dirty="0" smtClean="0">
              <a:latin typeface="Comic Sans MS" panose="030F0702030302020204" pitchFamily="66" charset="0"/>
            </a:rPr>
            <a:t>Position</a:t>
          </a:r>
          <a:endParaRPr lang="en-US" sz="2600" kern="1200" dirty="0">
            <a:latin typeface="Comic Sans MS" panose="030F0702030302020204" pitchFamily="66" charset="0"/>
          </a:endParaRPr>
        </a:p>
      </dsp:txBody>
      <dsp:txXfrm>
        <a:off x="3535478" y="151759"/>
        <a:ext cx="1340433" cy="1388498"/>
      </dsp:txXfrm>
    </dsp:sp>
    <dsp:sp modelId="{71C09712-7C5F-4789-B4DA-D99C1306109B}">
      <dsp:nvSpPr>
        <dsp:cNvPr id="0" name=""/>
        <dsp:cNvSpPr/>
      </dsp:nvSpPr>
      <dsp:spPr>
        <a:xfrm rot="19308826">
          <a:off x="5121078" y="2406022"/>
          <a:ext cx="348517" cy="0"/>
        </a:xfrm>
        <a:custGeom>
          <a:avLst/>
          <a:gdLst/>
          <a:ahLst/>
          <a:cxnLst/>
          <a:rect l="0" t="0" r="0" b="0"/>
          <a:pathLst>
            <a:path>
              <a:moveTo>
                <a:pt x="0" y="0"/>
              </a:moveTo>
              <a:lnTo>
                <a:pt x="348517"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9146D6-C440-4AED-834E-FA1E9262B5AC}">
      <dsp:nvSpPr>
        <dsp:cNvPr id="0" name=""/>
        <dsp:cNvSpPr/>
      </dsp:nvSpPr>
      <dsp:spPr>
        <a:xfrm>
          <a:off x="5425832" y="793489"/>
          <a:ext cx="1926154" cy="1504803"/>
        </a:xfrm>
        <a:prstGeom prst="roundRect">
          <a:avLst/>
        </a:prstGeom>
        <a:gradFill rotWithShape="0">
          <a:gsLst>
            <a:gs pos="0">
              <a:schemeClr val="accent5">
                <a:hueOff val="446642"/>
                <a:satOff val="-3961"/>
                <a:lumOff val="0"/>
                <a:alphaOff val="0"/>
                <a:shade val="51000"/>
                <a:satMod val="130000"/>
              </a:schemeClr>
            </a:gs>
            <a:gs pos="80000">
              <a:schemeClr val="accent5">
                <a:hueOff val="446642"/>
                <a:satOff val="-3961"/>
                <a:lumOff val="0"/>
                <a:alphaOff val="0"/>
                <a:shade val="93000"/>
                <a:satMod val="130000"/>
              </a:schemeClr>
            </a:gs>
            <a:gs pos="100000">
              <a:schemeClr val="accent5">
                <a:hueOff val="446642"/>
                <a:satOff val="-3961"/>
                <a:lumOff val="0"/>
                <a:alphaOff val="0"/>
                <a:shade val="94000"/>
                <a:satMod val="135000"/>
              </a:schemeClr>
            </a:gs>
          </a:gsLst>
          <a:lin ang="16200000" scaled="0"/>
        </a:gradFill>
        <a:ln>
          <a:noFill/>
        </a:ln>
        <a:effectLst>
          <a:outerShdw blurRad="50800" dist="63500" dir="2700000" algn="tl" rotWithShape="0">
            <a:prstClr val="black">
              <a:alpha val="40000"/>
            </a:prst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ct val="35000"/>
            </a:spcAft>
          </a:pPr>
          <a:r>
            <a:rPr lang="en-US" sz="3500" kern="1200" dirty="0" smtClean="0">
              <a:latin typeface="Comic Sans MS" panose="030F0702030302020204" pitchFamily="66" charset="0"/>
            </a:rPr>
            <a:t>Latch</a:t>
          </a:r>
          <a:endParaRPr lang="en-US" sz="3500" kern="1200" dirty="0">
            <a:latin typeface="Comic Sans MS" panose="030F0702030302020204" pitchFamily="66" charset="0"/>
          </a:endParaRPr>
        </a:p>
      </dsp:txBody>
      <dsp:txXfrm>
        <a:off x="5499290" y="866947"/>
        <a:ext cx="1779238" cy="1357887"/>
      </dsp:txXfrm>
    </dsp:sp>
    <dsp:sp modelId="{F6F463AD-27B1-4B24-BC47-D518A755876B}">
      <dsp:nvSpPr>
        <dsp:cNvPr id="0" name=""/>
        <dsp:cNvSpPr/>
      </dsp:nvSpPr>
      <dsp:spPr>
        <a:xfrm rot="771429">
          <a:off x="5148552" y="3551979"/>
          <a:ext cx="783003" cy="0"/>
        </a:xfrm>
        <a:custGeom>
          <a:avLst/>
          <a:gdLst/>
          <a:ahLst/>
          <a:cxnLst/>
          <a:rect l="0" t="0" r="0" b="0"/>
          <a:pathLst>
            <a:path>
              <a:moveTo>
                <a:pt x="0" y="0"/>
              </a:moveTo>
              <a:lnTo>
                <a:pt x="783003"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200A0D-6C9A-4E05-9A6C-F7A21E3F2355}">
      <dsp:nvSpPr>
        <dsp:cNvPr id="0" name=""/>
        <dsp:cNvSpPr/>
      </dsp:nvSpPr>
      <dsp:spPr>
        <a:xfrm>
          <a:off x="5921740" y="3058946"/>
          <a:ext cx="1589917" cy="1523189"/>
        </a:xfrm>
        <a:prstGeom prst="roundRect">
          <a:avLst/>
        </a:prstGeom>
        <a:gradFill rotWithShape="0">
          <a:gsLst>
            <a:gs pos="0">
              <a:schemeClr val="accent5">
                <a:hueOff val="669962"/>
                <a:satOff val="-5941"/>
                <a:lumOff val="0"/>
                <a:alphaOff val="0"/>
                <a:shade val="51000"/>
                <a:satMod val="130000"/>
              </a:schemeClr>
            </a:gs>
            <a:gs pos="80000">
              <a:schemeClr val="accent5">
                <a:hueOff val="669962"/>
                <a:satOff val="-5941"/>
                <a:lumOff val="0"/>
                <a:alphaOff val="0"/>
                <a:shade val="93000"/>
                <a:satMod val="130000"/>
              </a:schemeClr>
            </a:gs>
            <a:gs pos="100000">
              <a:schemeClr val="accent5">
                <a:hueOff val="669962"/>
                <a:satOff val="-5941"/>
                <a:lumOff val="0"/>
                <a:alphaOff val="0"/>
                <a:shade val="94000"/>
                <a:satMod val="135000"/>
              </a:schemeClr>
            </a:gs>
          </a:gsLst>
          <a:lin ang="16200000" scaled="0"/>
        </a:gradFill>
        <a:ln>
          <a:noFill/>
        </a:ln>
        <a:effectLst>
          <a:outerShdw blurRad="50800" dist="63500" dir="2700000" algn="tl" rotWithShape="0">
            <a:prstClr val="black">
              <a:alpha val="40000"/>
            </a:prst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3660" tIns="73660" rIns="73660" bIns="73660" numCol="1" spcCol="1270" anchor="ctr" anchorCtr="0">
          <a:noAutofit/>
        </a:bodyPr>
        <a:lstStyle/>
        <a:p>
          <a:pPr lvl="0" algn="ctr" defTabSz="1289050">
            <a:lnSpc>
              <a:spcPct val="90000"/>
            </a:lnSpc>
            <a:spcBef>
              <a:spcPct val="0"/>
            </a:spcBef>
            <a:spcAft>
              <a:spcPct val="35000"/>
            </a:spcAft>
          </a:pPr>
          <a:r>
            <a:rPr lang="en-US" sz="2900" kern="1200" dirty="0" smtClean="0">
              <a:latin typeface="Comic Sans MS" panose="030F0702030302020204" pitchFamily="66" charset="0"/>
            </a:rPr>
            <a:t>Trauma</a:t>
          </a:r>
          <a:endParaRPr lang="en-US" sz="2900" kern="1200" dirty="0">
            <a:latin typeface="Comic Sans MS" panose="030F0702030302020204" pitchFamily="66" charset="0"/>
          </a:endParaRPr>
        </a:p>
      </dsp:txBody>
      <dsp:txXfrm>
        <a:off x="5996096" y="3133302"/>
        <a:ext cx="1441205" cy="1374477"/>
      </dsp:txXfrm>
    </dsp:sp>
    <dsp:sp modelId="{8CA14E8C-8550-48A3-A225-38686FE480A6}">
      <dsp:nvSpPr>
        <dsp:cNvPr id="0" name=""/>
        <dsp:cNvSpPr/>
      </dsp:nvSpPr>
      <dsp:spPr>
        <a:xfrm rot="3802047">
          <a:off x="4519588" y="4466107"/>
          <a:ext cx="621787" cy="0"/>
        </a:xfrm>
        <a:custGeom>
          <a:avLst/>
          <a:gdLst/>
          <a:ahLst/>
          <a:cxnLst/>
          <a:rect l="0" t="0" r="0" b="0"/>
          <a:pathLst>
            <a:path>
              <a:moveTo>
                <a:pt x="0" y="0"/>
              </a:moveTo>
              <a:lnTo>
                <a:pt x="621787"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783552-D32F-4BD9-A980-46064D63FE34}">
      <dsp:nvSpPr>
        <dsp:cNvPr id="0" name=""/>
        <dsp:cNvSpPr/>
      </dsp:nvSpPr>
      <dsp:spPr>
        <a:xfrm>
          <a:off x="4590720" y="4744015"/>
          <a:ext cx="1457680" cy="1394746"/>
        </a:xfrm>
        <a:prstGeom prst="roundRect">
          <a:avLst/>
        </a:prstGeom>
        <a:gradFill rotWithShape="0">
          <a:gsLst>
            <a:gs pos="0">
              <a:schemeClr val="accent5">
                <a:hueOff val="893283"/>
                <a:satOff val="-7921"/>
                <a:lumOff val="0"/>
                <a:alphaOff val="0"/>
                <a:shade val="51000"/>
                <a:satMod val="130000"/>
              </a:schemeClr>
            </a:gs>
            <a:gs pos="80000">
              <a:schemeClr val="accent5">
                <a:hueOff val="893283"/>
                <a:satOff val="-7921"/>
                <a:lumOff val="0"/>
                <a:alphaOff val="0"/>
                <a:shade val="93000"/>
                <a:satMod val="130000"/>
              </a:schemeClr>
            </a:gs>
            <a:gs pos="100000">
              <a:schemeClr val="accent5">
                <a:hueOff val="893283"/>
                <a:satOff val="-7921"/>
                <a:lumOff val="0"/>
                <a:alphaOff val="0"/>
                <a:shade val="94000"/>
                <a:satMod val="135000"/>
              </a:schemeClr>
            </a:gs>
          </a:gsLst>
          <a:lin ang="16200000" scaled="0"/>
        </a:gradFill>
        <a:ln>
          <a:noFill/>
        </a:ln>
        <a:effectLst>
          <a:outerShdw blurRad="50800" dist="63500" dir="2700000" algn="tl" rotWithShape="0">
            <a:prstClr val="black">
              <a:alpha val="40000"/>
            </a:prst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8260" tIns="48260" rIns="48260" bIns="48260" numCol="1" spcCol="1270" anchor="ctr" anchorCtr="0">
          <a:noAutofit/>
        </a:bodyPr>
        <a:lstStyle/>
        <a:p>
          <a:pPr lvl="0" algn="ctr" defTabSz="844550">
            <a:lnSpc>
              <a:spcPct val="90000"/>
            </a:lnSpc>
            <a:spcBef>
              <a:spcPct val="0"/>
            </a:spcBef>
            <a:spcAft>
              <a:spcPct val="35000"/>
            </a:spcAft>
          </a:pPr>
          <a:r>
            <a:rPr lang="en-US" sz="1900" kern="1200" dirty="0" smtClean="0">
              <a:latin typeface="Comic Sans MS" panose="030F0702030302020204" pitchFamily="66" charset="0"/>
            </a:rPr>
            <a:t>Infections</a:t>
          </a:r>
          <a:endParaRPr lang="en-US" sz="1900" kern="1200" dirty="0">
            <a:latin typeface="Comic Sans MS" panose="030F0702030302020204" pitchFamily="66" charset="0"/>
          </a:endParaRPr>
        </a:p>
      </dsp:txBody>
      <dsp:txXfrm>
        <a:off x="4658806" y="4812101"/>
        <a:ext cx="1321508" cy="1258574"/>
      </dsp:txXfrm>
    </dsp:sp>
    <dsp:sp modelId="{18B97CBC-89D5-4876-B2A9-98DD8E3F1A22}">
      <dsp:nvSpPr>
        <dsp:cNvPr id="0" name=""/>
        <dsp:cNvSpPr/>
      </dsp:nvSpPr>
      <dsp:spPr>
        <a:xfrm rot="6959211">
          <a:off x="3444400" y="4388109"/>
          <a:ext cx="444791" cy="0"/>
        </a:xfrm>
        <a:custGeom>
          <a:avLst/>
          <a:gdLst/>
          <a:ahLst/>
          <a:cxnLst/>
          <a:rect l="0" t="0" r="0" b="0"/>
          <a:pathLst>
            <a:path>
              <a:moveTo>
                <a:pt x="0" y="0"/>
              </a:moveTo>
              <a:lnTo>
                <a:pt x="444791"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B60D8D-19FF-4348-B572-175C85CE9CED}">
      <dsp:nvSpPr>
        <dsp:cNvPr id="0" name=""/>
        <dsp:cNvSpPr/>
      </dsp:nvSpPr>
      <dsp:spPr>
        <a:xfrm>
          <a:off x="2397679" y="4588019"/>
          <a:ext cx="1595807" cy="1533563"/>
        </a:xfrm>
        <a:prstGeom prst="roundRect">
          <a:avLst/>
        </a:prstGeom>
        <a:gradFill rotWithShape="0">
          <a:gsLst>
            <a:gs pos="0">
              <a:schemeClr val="accent5">
                <a:hueOff val="1116604"/>
                <a:satOff val="-9901"/>
                <a:lumOff val="0"/>
                <a:alphaOff val="0"/>
                <a:shade val="51000"/>
                <a:satMod val="130000"/>
              </a:schemeClr>
            </a:gs>
            <a:gs pos="80000">
              <a:schemeClr val="accent5">
                <a:hueOff val="1116604"/>
                <a:satOff val="-9901"/>
                <a:lumOff val="0"/>
                <a:alphaOff val="0"/>
                <a:shade val="93000"/>
                <a:satMod val="130000"/>
              </a:schemeClr>
            </a:gs>
            <a:gs pos="100000">
              <a:schemeClr val="accent5">
                <a:hueOff val="1116604"/>
                <a:satOff val="-9901"/>
                <a:lumOff val="0"/>
                <a:alphaOff val="0"/>
                <a:shade val="94000"/>
                <a:satMod val="135000"/>
              </a:schemeClr>
            </a:gs>
          </a:gsLst>
          <a:lin ang="16200000" scaled="0"/>
        </a:gradFill>
        <a:ln>
          <a:noFill/>
        </a:ln>
        <a:effectLst>
          <a:outerShdw blurRad="50800" dist="63500" dir="2700000" algn="tl" rotWithShape="0">
            <a:prstClr val="black">
              <a:alpha val="40000"/>
            </a:prst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933450">
            <a:lnSpc>
              <a:spcPct val="90000"/>
            </a:lnSpc>
            <a:spcBef>
              <a:spcPct val="0"/>
            </a:spcBef>
            <a:spcAft>
              <a:spcPct val="35000"/>
            </a:spcAft>
          </a:pPr>
          <a:r>
            <a:rPr lang="en-US" sz="2100" kern="1200" dirty="0" smtClean="0">
              <a:latin typeface="Comic Sans MS" panose="030F0702030302020204" pitchFamily="66" charset="0"/>
            </a:rPr>
            <a:t>Vasospasm</a:t>
          </a:r>
          <a:endParaRPr lang="en-US" sz="2100" kern="1200" dirty="0">
            <a:latin typeface="Comic Sans MS" panose="030F0702030302020204" pitchFamily="66" charset="0"/>
          </a:endParaRPr>
        </a:p>
      </dsp:txBody>
      <dsp:txXfrm>
        <a:off x="2472541" y="4662881"/>
        <a:ext cx="1446083" cy="1383839"/>
      </dsp:txXfrm>
    </dsp:sp>
    <dsp:sp modelId="{B8C7D770-B1B3-4A9E-9315-6CF7F129A021}">
      <dsp:nvSpPr>
        <dsp:cNvPr id="0" name=""/>
        <dsp:cNvSpPr/>
      </dsp:nvSpPr>
      <dsp:spPr>
        <a:xfrm rot="10267128">
          <a:off x="2539628" y="3455190"/>
          <a:ext cx="748708" cy="0"/>
        </a:xfrm>
        <a:custGeom>
          <a:avLst/>
          <a:gdLst/>
          <a:ahLst/>
          <a:cxnLst/>
          <a:rect l="0" t="0" r="0" b="0"/>
          <a:pathLst>
            <a:path>
              <a:moveTo>
                <a:pt x="0" y="0"/>
              </a:moveTo>
              <a:lnTo>
                <a:pt x="748708"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950D1D-87FA-410B-BD53-EB298D493909}">
      <dsp:nvSpPr>
        <dsp:cNvPr id="0" name=""/>
        <dsp:cNvSpPr/>
      </dsp:nvSpPr>
      <dsp:spPr>
        <a:xfrm>
          <a:off x="870341" y="2743293"/>
          <a:ext cx="1673775" cy="1800925"/>
        </a:xfrm>
        <a:prstGeom prst="roundRect">
          <a:avLst/>
        </a:prstGeom>
        <a:gradFill rotWithShape="0">
          <a:gsLst>
            <a:gs pos="0">
              <a:schemeClr val="accent5">
                <a:hueOff val="1339925"/>
                <a:satOff val="-11882"/>
                <a:lumOff val="0"/>
                <a:alphaOff val="0"/>
                <a:shade val="51000"/>
                <a:satMod val="130000"/>
              </a:schemeClr>
            </a:gs>
            <a:gs pos="80000">
              <a:schemeClr val="accent5">
                <a:hueOff val="1339925"/>
                <a:satOff val="-11882"/>
                <a:lumOff val="0"/>
                <a:alphaOff val="0"/>
                <a:shade val="93000"/>
                <a:satMod val="130000"/>
              </a:schemeClr>
            </a:gs>
            <a:gs pos="100000">
              <a:schemeClr val="accent5">
                <a:hueOff val="1339925"/>
                <a:satOff val="-11882"/>
                <a:lumOff val="0"/>
                <a:alphaOff val="0"/>
                <a:shade val="94000"/>
                <a:satMod val="135000"/>
              </a:schemeClr>
            </a:gs>
          </a:gsLst>
          <a:lin ang="16200000" scaled="0"/>
        </a:gradFill>
        <a:ln>
          <a:noFill/>
        </a:ln>
        <a:effectLst>
          <a:outerShdw blurRad="50800" dist="63500" dir="2700000" algn="tl" rotWithShape="0">
            <a:prstClr val="black">
              <a:alpha val="40000"/>
            </a:prst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933450">
            <a:lnSpc>
              <a:spcPct val="90000"/>
            </a:lnSpc>
            <a:spcBef>
              <a:spcPct val="0"/>
            </a:spcBef>
            <a:spcAft>
              <a:spcPct val="35000"/>
            </a:spcAft>
          </a:pPr>
          <a:r>
            <a:rPr lang="en-US" sz="2100" kern="1200" dirty="0" smtClean="0">
              <a:latin typeface="Comic Sans MS" panose="030F0702030302020204" pitchFamily="66" charset="0"/>
            </a:rPr>
            <a:t>Dermatitis</a:t>
          </a:r>
          <a:endParaRPr lang="en-US" sz="2100" kern="1200" dirty="0">
            <a:latin typeface="Comic Sans MS" panose="030F0702030302020204" pitchFamily="66" charset="0"/>
          </a:endParaRPr>
        </a:p>
      </dsp:txBody>
      <dsp:txXfrm>
        <a:off x="952048" y="2825000"/>
        <a:ext cx="1510361" cy="1637511"/>
      </dsp:txXfrm>
    </dsp:sp>
    <dsp:sp modelId="{05655758-4965-4CF4-9AAC-9A8B46FF6BB1}">
      <dsp:nvSpPr>
        <dsp:cNvPr id="0" name=""/>
        <dsp:cNvSpPr/>
      </dsp:nvSpPr>
      <dsp:spPr>
        <a:xfrm rot="13114286">
          <a:off x="2786920" y="2329616"/>
          <a:ext cx="557772" cy="0"/>
        </a:xfrm>
        <a:custGeom>
          <a:avLst/>
          <a:gdLst/>
          <a:ahLst/>
          <a:cxnLst/>
          <a:rect l="0" t="0" r="0" b="0"/>
          <a:pathLst>
            <a:path>
              <a:moveTo>
                <a:pt x="0" y="0"/>
              </a:moveTo>
              <a:lnTo>
                <a:pt x="557772"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955C1D-66A7-4320-91FB-9F9CC9C41A55}">
      <dsp:nvSpPr>
        <dsp:cNvPr id="0" name=""/>
        <dsp:cNvSpPr/>
      </dsp:nvSpPr>
      <dsp:spPr>
        <a:xfrm>
          <a:off x="1591836" y="1026984"/>
          <a:ext cx="1255928" cy="1255928"/>
        </a:xfrm>
        <a:prstGeom prst="roundRect">
          <a:avLst/>
        </a:prstGeom>
        <a:gradFill rotWithShape="0">
          <a:gsLst>
            <a:gs pos="0">
              <a:schemeClr val="accent5">
                <a:hueOff val="1563246"/>
                <a:satOff val="-13862"/>
                <a:lumOff val="0"/>
                <a:alphaOff val="0"/>
                <a:shade val="51000"/>
                <a:satMod val="130000"/>
              </a:schemeClr>
            </a:gs>
            <a:gs pos="80000">
              <a:schemeClr val="accent5">
                <a:hueOff val="1563246"/>
                <a:satOff val="-13862"/>
                <a:lumOff val="0"/>
                <a:alphaOff val="0"/>
                <a:shade val="93000"/>
                <a:satMod val="130000"/>
              </a:schemeClr>
            </a:gs>
            <a:gs pos="100000">
              <a:schemeClr val="accent5">
                <a:hueOff val="1563246"/>
                <a:satOff val="-13862"/>
                <a:lumOff val="0"/>
                <a:alphaOff val="0"/>
                <a:shade val="94000"/>
                <a:satMod val="135000"/>
              </a:schemeClr>
            </a:gs>
          </a:gsLst>
          <a:lin ang="16200000" scaled="0"/>
        </a:gradFill>
        <a:ln>
          <a:noFill/>
        </a:ln>
        <a:effectLst>
          <a:outerShdw blurRad="50800" dist="63500" dir="2700000" algn="tl" rotWithShape="0">
            <a:prstClr val="black">
              <a:alpha val="40000"/>
            </a:prst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3180" tIns="43180" rIns="43180" bIns="43180" numCol="1" spcCol="1270" anchor="ctr" anchorCtr="0">
          <a:noAutofit/>
        </a:bodyPr>
        <a:lstStyle/>
        <a:p>
          <a:pPr lvl="0" algn="ctr" defTabSz="755650">
            <a:lnSpc>
              <a:spcPct val="90000"/>
            </a:lnSpc>
            <a:spcBef>
              <a:spcPct val="0"/>
            </a:spcBef>
            <a:spcAft>
              <a:spcPct val="35000"/>
            </a:spcAft>
          </a:pPr>
          <a:r>
            <a:rPr lang="en-US" sz="1700" kern="1200" dirty="0" smtClean="0">
              <a:latin typeface="Comic Sans MS" panose="030F0702030302020204" pitchFamily="66" charset="0"/>
            </a:rPr>
            <a:t>Pregnancy</a:t>
          </a:r>
          <a:endParaRPr lang="en-US" sz="1700" kern="1200" dirty="0">
            <a:latin typeface="Comic Sans MS" panose="030F0702030302020204" pitchFamily="66" charset="0"/>
          </a:endParaRPr>
        </a:p>
      </dsp:txBody>
      <dsp:txXfrm>
        <a:off x="1653145" y="1088293"/>
        <a:ext cx="1133310" cy="1133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0C8F1A-A988-4D3A-859D-6F63D80D383F}">
      <dsp:nvSpPr>
        <dsp:cNvPr id="0" name=""/>
        <dsp:cNvSpPr/>
      </dsp:nvSpPr>
      <dsp:spPr>
        <a:xfrm>
          <a:off x="441644" y="70075"/>
          <a:ext cx="1587437" cy="1587437"/>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Comic Sans MS" panose="030F0702030302020204" pitchFamily="66" charset="0"/>
            </a:rPr>
            <a:t>Traumatic nursing</a:t>
          </a:r>
          <a:endParaRPr lang="en-US" sz="1600" kern="1200" dirty="0">
            <a:latin typeface="Comic Sans MS" panose="030F0702030302020204" pitchFamily="66" charset="0"/>
          </a:endParaRPr>
        </a:p>
      </dsp:txBody>
      <dsp:txXfrm>
        <a:off x="674119" y="302550"/>
        <a:ext cx="1122487" cy="1122487"/>
      </dsp:txXfrm>
    </dsp:sp>
    <dsp:sp modelId="{3C32B0D6-1727-43F2-97BB-0E9A8AD7D437}">
      <dsp:nvSpPr>
        <dsp:cNvPr id="0" name=""/>
        <dsp:cNvSpPr/>
      </dsp:nvSpPr>
      <dsp:spPr>
        <a:xfrm rot="10800000">
          <a:off x="957562" y="1873594"/>
          <a:ext cx="555603" cy="271753"/>
        </a:xfrm>
        <a:prstGeom prst="triangl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8F275BB-9D7E-4DED-B8DF-14AADC49286A}">
      <dsp:nvSpPr>
        <dsp:cNvPr id="0" name=""/>
        <dsp:cNvSpPr/>
      </dsp:nvSpPr>
      <dsp:spPr>
        <a:xfrm>
          <a:off x="396041" y="2346046"/>
          <a:ext cx="1678644" cy="1321578"/>
        </a:xfrm>
        <a:prstGeom prst="ellipse">
          <a:avLst/>
        </a:prstGeom>
        <a:gradFill rotWithShape="0">
          <a:gsLst>
            <a:gs pos="0">
              <a:schemeClr val="accent3">
                <a:hueOff val="199262"/>
                <a:satOff val="742"/>
                <a:lumOff val="0"/>
                <a:alphaOff val="0"/>
                <a:shade val="51000"/>
                <a:satMod val="130000"/>
              </a:schemeClr>
            </a:gs>
            <a:gs pos="80000">
              <a:schemeClr val="accent3">
                <a:hueOff val="199262"/>
                <a:satOff val="742"/>
                <a:lumOff val="0"/>
                <a:alphaOff val="0"/>
                <a:shade val="93000"/>
                <a:satMod val="130000"/>
              </a:schemeClr>
            </a:gs>
            <a:gs pos="100000">
              <a:schemeClr val="accent3">
                <a:hueOff val="199262"/>
                <a:satOff val="742"/>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Comic Sans MS" panose="030F0702030302020204" pitchFamily="66" charset="0"/>
            </a:rPr>
            <a:t>Cracked and  painful nipples</a:t>
          </a:r>
          <a:endParaRPr lang="en-US" sz="1600" kern="1200" dirty="0">
            <a:latin typeface="Comic Sans MS" panose="030F0702030302020204" pitchFamily="66" charset="0"/>
          </a:endParaRPr>
        </a:p>
      </dsp:txBody>
      <dsp:txXfrm>
        <a:off x="641873" y="2539587"/>
        <a:ext cx="1186980" cy="934496"/>
      </dsp:txXfrm>
    </dsp:sp>
    <dsp:sp modelId="{E08A7A8E-944F-4F65-8B22-7CFCCDA102FE}">
      <dsp:nvSpPr>
        <dsp:cNvPr id="0" name=""/>
        <dsp:cNvSpPr/>
      </dsp:nvSpPr>
      <dsp:spPr>
        <a:xfrm rot="10850079">
          <a:off x="941778" y="3954391"/>
          <a:ext cx="555603" cy="271753"/>
        </a:xfrm>
        <a:prstGeom prst="triangle">
          <a:avLst/>
        </a:prstGeom>
        <a:gradFill rotWithShape="0">
          <a:gsLst>
            <a:gs pos="0">
              <a:schemeClr val="accent3">
                <a:hueOff val="227728"/>
                <a:satOff val="849"/>
                <a:lumOff val="0"/>
                <a:alphaOff val="0"/>
                <a:shade val="51000"/>
                <a:satMod val="130000"/>
              </a:schemeClr>
            </a:gs>
            <a:gs pos="80000">
              <a:schemeClr val="accent3">
                <a:hueOff val="227728"/>
                <a:satOff val="849"/>
                <a:lumOff val="0"/>
                <a:alphaOff val="0"/>
                <a:shade val="93000"/>
                <a:satMod val="130000"/>
              </a:schemeClr>
            </a:gs>
            <a:gs pos="100000">
              <a:schemeClr val="accent3">
                <a:hueOff val="227728"/>
                <a:satOff val="849"/>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D845BB8-03E8-4535-B917-DEE176DA403E}">
      <dsp:nvSpPr>
        <dsp:cNvPr id="0" name=""/>
        <dsp:cNvSpPr/>
      </dsp:nvSpPr>
      <dsp:spPr>
        <a:xfrm>
          <a:off x="481086" y="4497521"/>
          <a:ext cx="1446593" cy="1271781"/>
        </a:xfrm>
        <a:prstGeom prst="ellipse">
          <a:avLst/>
        </a:prstGeom>
        <a:gradFill rotWithShape="0">
          <a:gsLst>
            <a:gs pos="0">
              <a:schemeClr val="accent3">
                <a:hueOff val="398525"/>
                <a:satOff val="1485"/>
                <a:lumOff val="0"/>
                <a:alphaOff val="0"/>
                <a:shade val="51000"/>
                <a:satMod val="130000"/>
              </a:schemeClr>
            </a:gs>
            <a:gs pos="80000">
              <a:schemeClr val="accent3">
                <a:hueOff val="398525"/>
                <a:satOff val="1485"/>
                <a:lumOff val="0"/>
                <a:alphaOff val="0"/>
                <a:shade val="93000"/>
                <a:satMod val="130000"/>
              </a:schemeClr>
            </a:gs>
            <a:gs pos="100000">
              <a:schemeClr val="accent3">
                <a:hueOff val="398525"/>
                <a:satOff val="1485"/>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Comic Sans MS" panose="030F0702030302020204" pitchFamily="66" charset="0"/>
            </a:rPr>
            <a:t>Nipple /breast infection</a:t>
          </a:r>
          <a:endParaRPr lang="en-US" sz="1600" kern="1200" dirty="0">
            <a:latin typeface="Comic Sans MS" panose="030F0702030302020204" pitchFamily="66" charset="0"/>
          </a:endParaRPr>
        </a:p>
      </dsp:txBody>
      <dsp:txXfrm>
        <a:off x="692935" y="4683769"/>
        <a:ext cx="1022895" cy="899285"/>
      </dsp:txXfrm>
    </dsp:sp>
    <dsp:sp modelId="{D9C4526D-1E10-4227-88BD-C6305F8B6510}">
      <dsp:nvSpPr>
        <dsp:cNvPr id="0" name=""/>
        <dsp:cNvSpPr/>
      </dsp:nvSpPr>
      <dsp:spPr>
        <a:xfrm rot="5422436">
          <a:off x="2127943" y="5005376"/>
          <a:ext cx="555603" cy="271753"/>
        </a:xfrm>
        <a:prstGeom prst="triangle">
          <a:avLst/>
        </a:prstGeom>
        <a:gradFill rotWithShape="0">
          <a:gsLst>
            <a:gs pos="0">
              <a:schemeClr val="accent3">
                <a:hueOff val="455457"/>
                <a:satOff val="1697"/>
                <a:lumOff val="0"/>
                <a:alphaOff val="0"/>
                <a:shade val="51000"/>
                <a:satMod val="130000"/>
              </a:schemeClr>
            </a:gs>
            <a:gs pos="80000">
              <a:schemeClr val="accent3">
                <a:hueOff val="455457"/>
                <a:satOff val="1697"/>
                <a:lumOff val="0"/>
                <a:alphaOff val="0"/>
                <a:shade val="93000"/>
                <a:satMod val="130000"/>
              </a:schemeClr>
            </a:gs>
            <a:gs pos="100000">
              <a:schemeClr val="accent3">
                <a:hueOff val="455457"/>
                <a:satOff val="1697"/>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B8669AF-171C-4CA0-AA9F-B0018BE5E0B2}">
      <dsp:nvSpPr>
        <dsp:cNvPr id="0" name=""/>
        <dsp:cNvSpPr/>
      </dsp:nvSpPr>
      <dsp:spPr>
        <a:xfrm>
          <a:off x="2868405" y="4589342"/>
          <a:ext cx="1717376" cy="1121069"/>
        </a:xfrm>
        <a:prstGeom prst="ellipse">
          <a:avLst/>
        </a:prstGeom>
        <a:gradFill rotWithShape="0">
          <a:gsLst>
            <a:gs pos="0">
              <a:schemeClr val="accent3">
                <a:hueOff val="597787"/>
                <a:satOff val="2227"/>
                <a:lumOff val="0"/>
                <a:alphaOff val="0"/>
                <a:shade val="51000"/>
                <a:satMod val="130000"/>
              </a:schemeClr>
            </a:gs>
            <a:gs pos="80000">
              <a:schemeClr val="accent3">
                <a:hueOff val="597787"/>
                <a:satOff val="2227"/>
                <a:lumOff val="0"/>
                <a:alphaOff val="0"/>
                <a:shade val="93000"/>
                <a:satMod val="130000"/>
              </a:schemeClr>
            </a:gs>
            <a:gs pos="100000">
              <a:schemeClr val="accent3">
                <a:hueOff val="597787"/>
                <a:satOff val="2227"/>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Comic Sans MS" panose="030F0702030302020204" pitchFamily="66" charset="0"/>
            </a:rPr>
            <a:t>Painful nursing</a:t>
          </a:r>
          <a:endParaRPr lang="en-US" sz="1600" kern="1200" dirty="0">
            <a:latin typeface="Comic Sans MS" panose="030F0702030302020204" pitchFamily="66" charset="0"/>
          </a:endParaRPr>
        </a:p>
      </dsp:txBody>
      <dsp:txXfrm>
        <a:off x="3119909" y="4753519"/>
        <a:ext cx="1214368" cy="792715"/>
      </dsp:txXfrm>
    </dsp:sp>
    <dsp:sp modelId="{9B487450-653E-4D2D-8154-FB91EC53FE22}">
      <dsp:nvSpPr>
        <dsp:cNvPr id="0" name=""/>
        <dsp:cNvSpPr/>
      </dsp:nvSpPr>
      <dsp:spPr>
        <a:xfrm rot="50048">
          <a:off x="3463293" y="4052305"/>
          <a:ext cx="555603" cy="271753"/>
        </a:xfrm>
        <a:prstGeom prst="triangle">
          <a:avLst/>
        </a:prstGeom>
        <a:gradFill rotWithShape="0">
          <a:gsLst>
            <a:gs pos="0">
              <a:schemeClr val="accent3">
                <a:hueOff val="683185"/>
                <a:satOff val="2546"/>
                <a:lumOff val="0"/>
                <a:alphaOff val="0"/>
                <a:shade val="51000"/>
                <a:satMod val="130000"/>
              </a:schemeClr>
            </a:gs>
            <a:gs pos="80000">
              <a:schemeClr val="accent3">
                <a:hueOff val="683185"/>
                <a:satOff val="2546"/>
                <a:lumOff val="0"/>
                <a:alphaOff val="0"/>
                <a:shade val="93000"/>
                <a:satMod val="130000"/>
              </a:schemeClr>
            </a:gs>
            <a:gs pos="100000">
              <a:schemeClr val="accent3">
                <a:hueOff val="683185"/>
                <a:satOff val="2546"/>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D20C681-D8B9-4AF3-AB61-696BD8B5055B}">
      <dsp:nvSpPr>
        <dsp:cNvPr id="0" name=""/>
        <dsp:cNvSpPr/>
      </dsp:nvSpPr>
      <dsp:spPr>
        <a:xfrm>
          <a:off x="2919493" y="2148402"/>
          <a:ext cx="1678517" cy="1654058"/>
        </a:xfrm>
        <a:prstGeom prst="ellipse">
          <a:avLst/>
        </a:prstGeom>
        <a:gradFill rotWithShape="0">
          <a:gsLst>
            <a:gs pos="0">
              <a:schemeClr val="accent3">
                <a:hueOff val="797049"/>
                <a:satOff val="2970"/>
                <a:lumOff val="0"/>
                <a:alphaOff val="0"/>
                <a:shade val="51000"/>
                <a:satMod val="130000"/>
              </a:schemeClr>
            </a:gs>
            <a:gs pos="80000">
              <a:schemeClr val="accent3">
                <a:hueOff val="797049"/>
                <a:satOff val="2970"/>
                <a:lumOff val="0"/>
                <a:alphaOff val="0"/>
                <a:shade val="93000"/>
                <a:satMod val="130000"/>
              </a:schemeClr>
            </a:gs>
            <a:gs pos="100000">
              <a:schemeClr val="accent3">
                <a:hueOff val="797049"/>
                <a:satOff val="297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Comic Sans MS" panose="030F0702030302020204" pitchFamily="66" charset="0"/>
            </a:rPr>
            <a:t>Decreased frequency of nursing</a:t>
          </a:r>
          <a:endParaRPr lang="en-US" sz="1600" kern="1200" dirty="0">
            <a:latin typeface="Comic Sans MS" panose="030F0702030302020204" pitchFamily="66" charset="0"/>
          </a:endParaRPr>
        </a:p>
      </dsp:txBody>
      <dsp:txXfrm>
        <a:off x="3165306" y="2390633"/>
        <a:ext cx="1186891" cy="1169596"/>
      </dsp:txXfrm>
    </dsp:sp>
    <dsp:sp modelId="{6A99B9F8-BF41-42CF-B901-2585B7CD3625}">
      <dsp:nvSpPr>
        <dsp:cNvPr id="0" name=""/>
        <dsp:cNvSpPr/>
      </dsp:nvSpPr>
      <dsp:spPr>
        <a:xfrm rot="21550079">
          <a:off x="3464779" y="1726073"/>
          <a:ext cx="555603" cy="271753"/>
        </a:xfrm>
        <a:prstGeom prst="triangle">
          <a:avLst/>
        </a:prstGeom>
        <a:gradFill rotWithShape="0">
          <a:gsLst>
            <a:gs pos="0">
              <a:schemeClr val="accent3">
                <a:hueOff val="910914"/>
                <a:satOff val="3394"/>
                <a:lumOff val="0"/>
                <a:alphaOff val="0"/>
                <a:shade val="51000"/>
                <a:satMod val="130000"/>
              </a:schemeClr>
            </a:gs>
            <a:gs pos="80000">
              <a:schemeClr val="accent3">
                <a:hueOff val="910914"/>
                <a:satOff val="3394"/>
                <a:lumOff val="0"/>
                <a:alphaOff val="0"/>
                <a:shade val="93000"/>
                <a:satMod val="130000"/>
              </a:schemeClr>
            </a:gs>
            <a:gs pos="100000">
              <a:schemeClr val="accent3">
                <a:hueOff val="910914"/>
                <a:satOff val="3394"/>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C4AA86A-89FA-44FB-B62E-5286C4EC7A2A}">
      <dsp:nvSpPr>
        <dsp:cNvPr id="0" name=""/>
        <dsp:cNvSpPr/>
      </dsp:nvSpPr>
      <dsp:spPr>
        <a:xfrm>
          <a:off x="2995691" y="3"/>
          <a:ext cx="1462803" cy="1590889"/>
        </a:xfrm>
        <a:prstGeom prst="ellipse">
          <a:avLst/>
        </a:prstGeom>
        <a:gradFill rotWithShape="0">
          <a:gsLst>
            <a:gs pos="0">
              <a:schemeClr val="accent3">
                <a:hueOff val="996312"/>
                <a:satOff val="3712"/>
                <a:lumOff val="0"/>
                <a:alphaOff val="0"/>
                <a:shade val="51000"/>
                <a:satMod val="130000"/>
              </a:schemeClr>
            </a:gs>
            <a:gs pos="80000">
              <a:schemeClr val="accent3">
                <a:hueOff val="996312"/>
                <a:satOff val="3712"/>
                <a:lumOff val="0"/>
                <a:alphaOff val="0"/>
                <a:shade val="93000"/>
                <a:satMod val="130000"/>
              </a:schemeClr>
            </a:gs>
            <a:gs pos="100000">
              <a:schemeClr val="accent3">
                <a:hueOff val="996312"/>
                <a:satOff val="3712"/>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Comic Sans MS" panose="030F0702030302020204" pitchFamily="66" charset="0"/>
            </a:rPr>
            <a:t>Decrease in milk demand</a:t>
          </a:r>
          <a:endParaRPr lang="en-US" sz="1600" kern="1200" dirty="0">
            <a:latin typeface="Comic Sans MS" panose="030F0702030302020204" pitchFamily="66" charset="0"/>
          </a:endParaRPr>
        </a:p>
      </dsp:txBody>
      <dsp:txXfrm>
        <a:off x="3209914" y="232983"/>
        <a:ext cx="1034357" cy="1124929"/>
      </dsp:txXfrm>
    </dsp:sp>
    <dsp:sp modelId="{7DF472C9-924A-4313-B3D1-4CC8F7BE138F}">
      <dsp:nvSpPr>
        <dsp:cNvPr id="0" name=""/>
        <dsp:cNvSpPr/>
      </dsp:nvSpPr>
      <dsp:spPr>
        <a:xfrm rot="5413530">
          <a:off x="4747673" y="664682"/>
          <a:ext cx="555603" cy="271753"/>
        </a:xfrm>
        <a:prstGeom prst="triangle">
          <a:avLst/>
        </a:prstGeom>
        <a:gradFill rotWithShape="0">
          <a:gsLst>
            <a:gs pos="0">
              <a:schemeClr val="accent3">
                <a:hueOff val="1138642"/>
                <a:satOff val="4243"/>
                <a:lumOff val="0"/>
                <a:alphaOff val="0"/>
                <a:shade val="51000"/>
                <a:satMod val="130000"/>
              </a:schemeClr>
            </a:gs>
            <a:gs pos="80000">
              <a:schemeClr val="accent3">
                <a:hueOff val="1138642"/>
                <a:satOff val="4243"/>
                <a:lumOff val="0"/>
                <a:alphaOff val="0"/>
                <a:shade val="93000"/>
                <a:satMod val="130000"/>
              </a:schemeClr>
            </a:gs>
            <a:gs pos="100000">
              <a:schemeClr val="accent3">
                <a:hueOff val="1138642"/>
                <a:satOff val="4243"/>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170BA24-CDD7-495F-B2C9-0C6A33811B39}">
      <dsp:nvSpPr>
        <dsp:cNvPr id="0" name=""/>
        <dsp:cNvSpPr/>
      </dsp:nvSpPr>
      <dsp:spPr>
        <a:xfrm>
          <a:off x="5577067" y="3"/>
          <a:ext cx="1906523" cy="1612955"/>
        </a:xfrm>
        <a:prstGeom prst="ellipse">
          <a:avLst/>
        </a:prstGeom>
        <a:gradFill rotWithShape="0">
          <a:gsLst>
            <a:gs pos="0">
              <a:schemeClr val="accent3">
                <a:hueOff val="1195574"/>
                <a:satOff val="4455"/>
                <a:lumOff val="0"/>
                <a:alphaOff val="0"/>
                <a:shade val="51000"/>
                <a:satMod val="130000"/>
              </a:schemeClr>
            </a:gs>
            <a:gs pos="80000">
              <a:schemeClr val="accent3">
                <a:hueOff val="1195574"/>
                <a:satOff val="4455"/>
                <a:lumOff val="0"/>
                <a:alphaOff val="0"/>
                <a:shade val="93000"/>
                <a:satMod val="130000"/>
              </a:schemeClr>
            </a:gs>
            <a:gs pos="100000">
              <a:schemeClr val="accent3">
                <a:hueOff val="1195574"/>
                <a:satOff val="4455"/>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Comic Sans MS" panose="030F0702030302020204" pitchFamily="66" charset="0"/>
            </a:rPr>
            <a:t>Engorgement and plugs</a:t>
          </a:r>
          <a:endParaRPr lang="en-US" sz="1600" kern="1200" dirty="0">
            <a:latin typeface="Comic Sans MS" panose="030F0702030302020204" pitchFamily="66" charset="0"/>
          </a:endParaRPr>
        </a:p>
      </dsp:txBody>
      <dsp:txXfrm>
        <a:off x="5856271" y="236215"/>
        <a:ext cx="1348115" cy="1140531"/>
      </dsp:txXfrm>
    </dsp:sp>
    <dsp:sp modelId="{3989CC41-5A5A-4167-B080-2B1E1CBADCC1}">
      <dsp:nvSpPr>
        <dsp:cNvPr id="0" name=""/>
        <dsp:cNvSpPr/>
      </dsp:nvSpPr>
      <dsp:spPr>
        <a:xfrm rot="10767695">
          <a:off x="6262587" y="1741107"/>
          <a:ext cx="555603" cy="271753"/>
        </a:xfrm>
        <a:prstGeom prst="triangle">
          <a:avLst/>
        </a:prstGeom>
        <a:gradFill rotWithShape="0">
          <a:gsLst>
            <a:gs pos="0">
              <a:schemeClr val="accent3">
                <a:hueOff val="1366370"/>
                <a:satOff val="5091"/>
                <a:lumOff val="0"/>
                <a:alphaOff val="0"/>
                <a:shade val="51000"/>
                <a:satMod val="130000"/>
              </a:schemeClr>
            </a:gs>
            <a:gs pos="80000">
              <a:schemeClr val="accent3">
                <a:hueOff val="1366370"/>
                <a:satOff val="5091"/>
                <a:lumOff val="0"/>
                <a:alphaOff val="0"/>
                <a:shade val="93000"/>
                <a:satMod val="130000"/>
              </a:schemeClr>
            </a:gs>
            <a:gs pos="100000">
              <a:schemeClr val="accent3">
                <a:hueOff val="1366370"/>
                <a:satOff val="5091"/>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6DA6BA6B-46BB-4C92-A982-8A9835F3B335}">
      <dsp:nvSpPr>
        <dsp:cNvPr id="0" name=""/>
        <dsp:cNvSpPr/>
      </dsp:nvSpPr>
      <dsp:spPr>
        <a:xfrm>
          <a:off x="5859412" y="2125621"/>
          <a:ext cx="1379591" cy="1379580"/>
        </a:xfrm>
        <a:prstGeom prst="ellipse">
          <a:avLst/>
        </a:prstGeom>
        <a:gradFill rotWithShape="0">
          <a:gsLst>
            <a:gs pos="0">
              <a:schemeClr val="accent3">
                <a:hueOff val="1394836"/>
                <a:satOff val="5197"/>
                <a:lumOff val="0"/>
                <a:alphaOff val="0"/>
                <a:shade val="51000"/>
                <a:satMod val="130000"/>
              </a:schemeClr>
            </a:gs>
            <a:gs pos="80000">
              <a:schemeClr val="accent3">
                <a:hueOff val="1394836"/>
                <a:satOff val="5197"/>
                <a:lumOff val="0"/>
                <a:alphaOff val="0"/>
                <a:shade val="93000"/>
                <a:satMod val="130000"/>
              </a:schemeClr>
            </a:gs>
            <a:gs pos="100000">
              <a:schemeClr val="accent3">
                <a:hueOff val="1394836"/>
                <a:satOff val="5197"/>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Comic Sans MS" panose="030F0702030302020204" pitchFamily="66" charset="0"/>
            </a:rPr>
            <a:t>Decrease in milk supply</a:t>
          </a:r>
          <a:endParaRPr lang="en-US" sz="1600" kern="1200" dirty="0">
            <a:latin typeface="Comic Sans MS" panose="030F0702030302020204" pitchFamily="66" charset="0"/>
          </a:endParaRPr>
        </a:p>
      </dsp:txBody>
      <dsp:txXfrm>
        <a:off x="6061448" y="2327656"/>
        <a:ext cx="975519" cy="975510"/>
      </dsp:txXfrm>
    </dsp:sp>
    <dsp:sp modelId="{6BE32628-F3A6-49C8-BFD3-46B77D4A7ACA}">
      <dsp:nvSpPr>
        <dsp:cNvPr id="0" name=""/>
        <dsp:cNvSpPr/>
      </dsp:nvSpPr>
      <dsp:spPr>
        <a:xfrm rot="10743410">
          <a:off x="6288533" y="3719896"/>
          <a:ext cx="555603" cy="271753"/>
        </a:xfrm>
        <a:prstGeom prst="triangle">
          <a:avLst/>
        </a:prstGeom>
        <a:gradFill rotWithShape="0">
          <a:gsLst>
            <a:gs pos="0">
              <a:schemeClr val="accent3">
                <a:hueOff val="1594099"/>
                <a:satOff val="5940"/>
                <a:lumOff val="0"/>
                <a:alphaOff val="0"/>
                <a:shade val="51000"/>
                <a:satMod val="130000"/>
              </a:schemeClr>
            </a:gs>
            <a:gs pos="80000">
              <a:schemeClr val="accent3">
                <a:hueOff val="1594099"/>
                <a:satOff val="5940"/>
                <a:lumOff val="0"/>
                <a:alphaOff val="0"/>
                <a:shade val="93000"/>
                <a:satMod val="130000"/>
              </a:schemeClr>
            </a:gs>
            <a:gs pos="100000">
              <a:schemeClr val="accent3">
                <a:hueOff val="1594099"/>
                <a:satOff val="594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4F3A0E6-BF74-41A2-B1E7-3178BF7128D7}">
      <dsp:nvSpPr>
        <dsp:cNvPr id="0" name=""/>
        <dsp:cNvSpPr/>
      </dsp:nvSpPr>
      <dsp:spPr>
        <a:xfrm>
          <a:off x="5434092" y="4191005"/>
          <a:ext cx="2301658" cy="1587437"/>
        </a:xfrm>
        <a:prstGeom prst="ellipse">
          <a:avLst/>
        </a:prstGeom>
        <a:gradFill rotWithShape="0">
          <a:gsLst>
            <a:gs pos="0">
              <a:schemeClr val="accent3">
                <a:hueOff val="1594099"/>
                <a:satOff val="5940"/>
                <a:lumOff val="0"/>
                <a:alphaOff val="0"/>
                <a:shade val="51000"/>
                <a:satMod val="130000"/>
              </a:schemeClr>
            </a:gs>
            <a:gs pos="80000">
              <a:schemeClr val="accent3">
                <a:hueOff val="1594099"/>
                <a:satOff val="5940"/>
                <a:lumOff val="0"/>
                <a:alphaOff val="0"/>
                <a:shade val="93000"/>
                <a:satMod val="130000"/>
              </a:schemeClr>
            </a:gs>
            <a:gs pos="100000">
              <a:schemeClr val="accent3">
                <a:hueOff val="1594099"/>
                <a:satOff val="594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Comic Sans MS" panose="030F0702030302020204" pitchFamily="66" charset="0"/>
            </a:rPr>
            <a:t>Infant supplementation</a:t>
          </a:r>
          <a:endParaRPr lang="en-US" sz="1600" kern="1200" dirty="0">
            <a:latin typeface="Comic Sans MS" panose="030F0702030302020204" pitchFamily="66" charset="0"/>
          </a:endParaRPr>
        </a:p>
      </dsp:txBody>
      <dsp:txXfrm>
        <a:off x="5771162" y="4423480"/>
        <a:ext cx="1627518" cy="112248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9378"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229379" name="Rectangle 3"/>
          <p:cNvSpPr>
            <a:spLocks noGrp="1" noChangeArrowheads="1"/>
          </p:cNvSpPr>
          <p:nvPr>
            <p:ph type="dt" sz="quarter"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229380" name="Rectangle 4"/>
          <p:cNvSpPr>
            <a:spLocks noGrp="1" noChangeArrowheads="1"/>
          </p:cNvSpPr>
          <p:nvPr>
            <p:ph type="ftr" sz="quarter" idx="2"/>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229381" name="Rectangle 5"/>
          <p:cNvSpPr>
            <a:spLocks noGrp="1" noChangeArrowheads="1"/>
          </p:cNvSpPr>
          <p:nvPr>
            <p:ph type="sldNum" sz="quarter" idx="3"/>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CB142EF0-2A40-48CE-A97C-F60074834405}" type="slidenum">
              <a:rPr lang="en-US"/>
              <a:pPr>
                <a:defRPr/>
              </a:pPr>
              <a:t>‹#›</a:t>
            </a:fld>
            <a:endParaRPr lang="en-US"/>
          </a:p>
        </p:txBody>
      </p:sp>
    </p:spTree>
    <p:extLst>
      <p:ext uri="{BB962C8B-B14F-4D97-AF65-F5344CB8AC3E}">
        <p14:creationId xmlns:p14="http://schemas.microsoft.com/office/powerpoint/2010/main" val="17626080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93187" name="Rectangle 3"/>
          <p:cNvSpPr>
            <a:spLocks noGrp="1" noChangeArrowheads="1"/>
          </p:cNvSpPr>
          <p:nvPr>
            <p:ph type="dt"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12186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93189" name="Rectangle 5"/>
          <p:cNvSpPr>
            <a:spLocks noGrp="1" noChangeArrowheads="1"/>
          </p:cNvSpPr>
          <p:nvPr>
            <p:ph type="body" sz="quarter" idx="3"/>
          </p:nvPr>
        </p:nvSpPr>
        <p:spPr bwMode="auto">
          <a:xfrm>
            <a:off x="914400" y="4416425"/>
            <a:ext cx="50292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3190" name="Rectangle 6"/>
          <p:cNvSpPr>
            <a:spLocks noGrp="1" noChangeArrowheads="1"/>
          </p:cNvSpPr>
          <p:nvPr>
            <p:ph type="ftr" sz="quarter" idx="4"/>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93191" name="Rectangle 7"/>
          <p:cNvSpPr>
            <a:spLocks noGrp="1" noChangeArrowheads="1"/>
          </p:cNvSpPr>
          <p:nvPr>
            <p:ph type="sldNum" sz="quarter" idx="5"/>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B5D0F130-CBC8-4E9E-92A4-3CA577393243}" type="slidenum">
              <a:rPr lang="en-US"/>
              <a:pPr>
                <a:defRPr/>
              </a:pPr>
              <a:t>‹#›</a:t>
            </a:fld>
            <a:endParaRPr lang="en-US"/>
          </a:p>
        </p:txBody>
      </p:sp>
    </p:spTree>
    <p:extLst>
      <p:ext uri="{BB962C8B-B14F-4D97-AF65-F5344CB8AC3E}">
        <p14:creationId xmlns:p14="http://schemas.microsoft.com/office/powerpoint/2010/main" val="3247838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is a picture of breast</a:t>
            </a:r>
            <a:r>
              <a:rPr lang="en-US" b="1" baseline="0" dirty="0" smtClean="0"/>
              <a:t> anatomy (note that the words come one by one with each click)</a:t>
            </a:r>
          </a:p>
          <a:p>
            <a:endParaRPr lang="en-US" baseline="0" dirty="0" smtClean="0"/>
          </a:p>
          <a:p>
            <a:r>
              <a:rPr lang="en-US" b="1" baseline="0" dirty="0" smtClean="0"/>
              <a:t>Alveolus-</a:t>
            </a:r>
            <a:r>
              <a:rPr lang="en-US" baseline="0" dirty="0" smtClean="0"/>
              <a:t> each individual grape-like structure is called an alveolus. They are clustered together like grapes on a vine, and share ducts. Each alveolus is lined with cells that make milk. The milk is expressed from each cell into the center of each alveolus, as we will see later.</a:t>
            </a:r>
          </a:p>
          <a:p>
            <a:endParaRPr lang="en-US" baseline="0" dirty="0" smtClean="0"/>
          </a:p>
          <a:p>
            <a:r>
              <a:rPr lang="en-US" b="1" baseline="0" dirty="0" smtClean="0"/>
              <a:t>Lobule</a:t>
            </a:r>
            <a:r>
              <a:rPr lang="en-US" baseline="0" dirty="0" smtClean="0"/>
              <a:t>- a lobule is a cluster of alveoli, which share common ducts.</a:t>
            </a:r>
          </a:p>
          <a:p>
            <a:endParaRPr lang="en-US" baseline="0" dirty="0" smtClean="0"/>
          </a:p>
          <a:p>
            <a:r>
              <a:rPr lang="en-US" b="1" baseline="0" dirty="0" smtClean="0"/>
              <a:t>Fat</a:t>
            </a:r>
            <a:r>
              <a:rPr lang="en-US" baseline="0" dirty="0" smtClean="0"/>
              <a:t>- Fat surrounds the glandular tissues that make milk</a:t>
            </a:r>
          </a:p>
          <a:p>
            <a:endParaRPr lang="en-US" baseline="0" dirty="0" smtClean="0"/>
          </a:p>
          <a:p>
            <a:r>
              <a:rPr lang="en-US" b="1" baseline="0" dirty="0" smtClean="0"/>
              <a:t>Lactiferous duct- </a:t>
            </a:r>
            <a:r>
              <a:rPr lang="en-US" baseline="0" dirty="0" smtClean="0"/>
              <a:t>Breastmilk travels from the alveoli down these ducts, eventually reaching the pores of the nipples.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t>5</a:t>
            </a:fld>
            <a:endParaRPr lang="en-US"/>
          </a:p>
        </p:txBody>
      </p:sp>
    </p:spTree>
    <p:extLst>
      <p:ext uri="{BB962C8B-B14F-4D97-AF65-F5344CB8AC3E}">
        <p14:creationId xmlns:p14="http://schemas.microsoft.com/office/powerpoint/2010/main" val="1322061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Bottle Preference</a:t>
            </a:r>
          </a:p>
          <a:p>
            <a:r>
              <a:rPr lang="en-US" dirty="0" smtClean="0"/>
              <a:t>These</a:t>
            </a:r>
            <a:r>
              <a:rPr lang="en-US" baseline="0" dirty="0" smtClean="0"/>
              <a:t> are typically babies who received a bottle early on, and continue to look for that very firm bottle nipple stimulus against their palate.</a:t>
            </a:r>
          </a:p>
          <a:p>
            <a:r>
              <a:rPr lang="en-US" baseline="0" dirty="0" smtClean="0"/>
              <a:t>They also look for the immediate flow of milk as soon as they start sucking. Often the milk will flow faster with the bottle than the breast, which the babies become accustomed to and prefer.</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6B0B4B3D-F6C5-4DAE-A38C-400682E7EEF0}" type="slidenum">
              <a:rPr lang="en-US" smtClean="0"/>
              <a:t>29</a:t>
            </a:fld>
            <a:endParaRPr lang="en-US"/>
          </a:p>
        </p:txBody>
      </p:sp>
    </p:spTree>
    <p:extLst>
      <p:ext uri="{BB962C8B-B14F-4D97-AF65-F5344CB8AC3E}">
        <p14:creationId xmlns:p14="http://schemas.microsoft.com/office/powerpoint/2010/main" val="23245196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Low Milk Supply</a:t>
            </a:r>
          </a:p>
          <a:p>
            <a:r>
              <a:rPr lang="en-US" dirty="0" smtClean="0"/>
              <a:t>Low milk supply can be a cause of the baby not longer latching.</a:t>
            </a:r>
          </a:p>
          <a:p>
            <a:r>
              <a:rPr lang="en-US" dirty="0" smtClean="0"/>
              <a:t>These</a:t>
            </a:r>
            <a:r>
              <a:rPr lang="en-US" baseline="0" dirty="0" smtClean="0"/>
              <a:t> b</a:t>
            </a:r>
            <a:r>
              <a:rPr lang="en-US" dirty="0" smtClean="0"/>
              <a:t>abies often have a history of</a:t>
            </a:r>
            <a:r>
              <a:rPr lang="en-US" baseline="0" dirty="0" smtClean="0"/>
              <a:t> nursing well the first few days, but</a:t>
            </a:r>
            <a:r>
              <a:rPr lang="en-US" dirty="0" smtClean="0"/>
              <a:t> then becomes frustrated when they are hungry and the breastmilk supply is too low. It</a:t>
            </a:r>
            <a:r>
              <a:rPr lang="en-US" baseline="0" dirty="0" smtClean="0"/>
              <a:t> can be like asking the baby to continue to suck on a pacifier when they are hungry. They won’t, and will just cry.</a:t>
            </a:r>
          </a:p>
          <a:p>
            <a:r>
              <a:rPr lang="en-US" baseline="0" dirty="0" smtClean="0"/>
              <a:t>Sometimes these babies have received bottles or supplementation with a finger feeder, so they decide that they no longer want to go to the breast where the supply is too low.</a:t>
            </a:r>
            <a:endParaRPr lang="en-US" dirty="0" smtClean="0"/>
          </a:p>
          <a:p>
            <a:r>
              <a:rPr lang="en-US" dirty="0" smtClean="0"/>
              <a:t>A </a:t>
            </a:r>
            <a:r>
              <a:rPr lang="en-US" dirty="0" err="1" smtClean="0"/>
              <a:t>supplementer</a:t>
            </a:r>
            <a:r>
              <a:rPr lang="en-US" baseline="0" dirty="0" smtClean="0"/>
              <a:t> at the breast works well for these babies, because the </a:t>
            </a:r>
            <a:r>
              <a:rPr lang="en-US" baseline="0" dirty="0" err="1" smtClean="0"/>
              <a:t>supplementer</a:t>
            </a:r>
            <a:r>
              <a:rPr lang="en-US" baseline="0" dirty="0" smtClean="0"/>
              <a:t> will keep them nursing at the breast.</a:t>
            </a:r>
          </a:p>
          <a:p>
            <a:endParaRPr lang="en-US" dirty="0" smtClean="0"/>
          </a:p>
          <a:p>
            <a:endParaRPr lang="en-US" b="1" dirty="0"/>
          </a:p>
        </p:txBody>
      </p:sp>
      <p:sp>
        <p:nvSpPr>
          <p:cNvPr id="4" name="Slide Number Placeholder 3"/>
          <p:cNvSpPr>
            <a:spLocks noGrp="1"/>
          </p:cNvSpPr>
          <p:nvPr>
            <p:ph type="sldNum" sz="quarter" idx="10"/>
          </p:nvPr>
        </p:nvSpPr>
        <p:spPr/>
        <p:txBody>
          <a:bodyPr/>
          <a:lstStyle/>
          <a:p>
            <a:fld id="{6B0B4B3D-F6C5-4DAE-A38C-400682E7EEF0}" type="slidenum">
              <a:rPr lang="en-US" smtClean="0"/>
              <a:t>30</a:t>
            </a:fld>
            <a:endParaRPr lang="en-US"/>
          </a:p>
        </p:txBody>
      </p:sp>
    </p:spTree>
    <p:extLst>
      <p:ext uri="{BB962C8B-B14F-4D97-AF65-F5344CB8AC3E}">
        <p14:creationId xmlns:p14="http://schemas.microsoft.com/office/powerpoint/2010/main" val="2845464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Anatomic</a:t>
            </a:r>
            <a:r>
              <a:rPr lang="en-US" b="1" baseline="0" dirty="0" smtClean="0"/>
              <a:t> and Motor Problems</a:t>
            </a:r>
          </a:p>
          <a:p>
            <a:endParaRPr lang="en-US" b="1" baseline="0" dirty="0" smtClean="0"/>
          </a:p>
          <a:p>
            <a:r>
              <a:rPr lang="en-US" b="1" dirty="0" smtClean="0"/>
              <a:t>Tongue Tie- </a:t>
            </a:r>
          </a:p>
          <a:p>
            <a:r>
              <a:rPr lang="en-US" b="0" dirty="0" smtClean="0"/>
              <a:t>These</a:t>
            </a:r>
            <a:r>
              <a:rPr lang="en-US" b="0" baseline="0" dirty="0" smtClean="0"/>
              <a:t> babies have difficulty sustaining a</a:t>
            </a:r>
            <a:r>
              <a:rPr lang="en-US" dirty="0" smtClean="0"/>
              <a:t> good latch.</a:t>
            </a:r>
            <a:r>
              <a:rPr lang="en-US" baseline="0" dirty="0" smtClean="0"/>
              <a:t> Some will sustain a latch but it is shallow and painful.</a:t>
            </a:r>
            <a:endParaRPr lang="en-US" dirty="0" smtClean="0"/>
          </a:p>
          <a:p>
            <a:r>
              <a:rPr lang="en-US" b="1" dirty="0" smtClean="0"/>
              <a:t>Torticollis</a:t>
            </a:r>
          </a:p>
          <a:p>
            <a:pPr lvl="1"/>
            <a:r>
              <a:rPr lang="en-US" dirty="0" smtClean="0"/>
              <a:t>Won’t latch on one breast because it hurts to turn the head slightly</a:t>
            </a:r>
            <a:r>
              <a:rPr lang="en-US" baseline="0" dirty="0" smtClean="0"/>
              <a:t> to the side</a:t>
            </a:r>
            <a:endParaRPr lang="en-US" dirty="0" smtClean="0"/>
          </a:p>
          <a:p>
            <a:r>
              <a:rPr lang="en-US" b="1" dirty="0" smtClean="0"/>
              <a:t>Nasal congestion</a:t>
            </a:r>
          </a:p>
          <a:p>
            <a:r>
              <a:rPr lang="en-US" dirty="0" smtClean="0"/>
              <a:t>This can be</a:t>
            </a:r>
            <a:r>
              <a:rPr lang="en-US" baseline="0" dirty="0" smtClean="0"/>
              <a:t> due to narrow nasal passages or </a:t>
            </a:r>
            <a:r>
              <a:rPr lang="en-US" dirty="0" smtClean="0"/>
              <a:t>large adenoids. These babies</a:t>
            </a:r>
            <a:r>
              <a:rPr lang="en-US" baseline="0" dirty="0" smtClean="0"/>
              <a:t> are mouth breathers, so have trouble staying latched onto the breast.</a:t>
            </a:r>
          </a:p>
          <a:p>
            <a:r>
              <a:rPr lang="en-US" b="1" baseline="0" dirty="0" smtClean="0"/>
              <a:t>Pain</a:t>
            </a:r>
            <a:endParaRPr lang="en-US" b="1" dirty="0" smtClean="0"/>
          </a:p>
          <a:p>
            <a:r>
              <a:rPr lang="en-US" dirty="0" smtClean="0"/>
              <a:t> Babies can</a:t>
            </a:r>
            <a:r>
              <a:rPr lang="en-US" baseline="0" dirty="0" smtClean="0"/>
              <a:t> have pain due to a</a:t>
            </a:r>
            <a:r>
              <a:rPr lang="en-US" dirty="0" smtClean="0"/>
              <a:t> clavicle fracture, or a headache due to a </a:t>
            </a:r>
            <a:r>
              <a:rPr lang="en-US" dirty="0" err="1" smtClean="0"/>
              <a:t>cephalohematoma</a:t>
            </a:r>
            <a:r>
              <a:rPr lang="en-US" dirty="0" smtClean="0"/>
              <a:t> or forceps</a:t>
            </a:r>
            <a:r>
              <a:rPr lang="en-US" baseline="0" dirty="0" smtClean="0"/>
              <a:t> delivery. It might hurt to be held in a certain position, or for the baby to turn her head</a:t>
            </a:r>
            <a:endParaRPr lang="en-US" dirty="0" smtClean="0"/>
          </a:p>
          <a:p>
            <a:endParaRPr lang="en-US" dirty="0" smtClean="0"/>
          </a:p>
          <a:p>
            <a:r>
              <a:rPr lang="en-US" b="1" dirty="0" smtClean="0"/>
              <a:t>Flat or inverted nipples</a:t>
            </a:r>
          </a:p>
          <a:p>
            <a:r>
              <a:rPr lang="en-US" dirty="0" smtClean="0"/>
              <a:t>Sometimes</a:t>
            </a:r>
            <a:r>
              <a:rPr lang="en-US" baseline="0" dirty="0" smtClean="0"/>
              <a:t> babies do have trouble latching deeply onto a breast with flat or inverted nipples, especially if the surrounding areolar tissue is not very compressible, especially with engorgement.</a:t>
            </a:r>
            <a:endParaRPr lang="en-US" dirty="0" smtClean="0"/>
          </a:p>
          <a:p>
            <a:endParaRPr lang="en-US" b="0" dirty="0" smtClean="0"/>
          </a:p>
          <a:p>
            <a:r>
              <a:rPr lang="en-US" b="1" dirty="0" smtClean="0"/>
              <a:t>Engorgement</a:t>
            </a:r>
          </a:p>
          <a:p>
            <a:r>
              <a:rPr lang="en-US" b="0" dirty="0" smtClean="0"/>
              <a:t>Engorgement</a:t>
            </a:r>
            <a:r>
              <a:rPr lang="en-US" b="0" baseline="0" dirty="0" smtClean="0"/>
              <a:t> is one of the most common reasons why a baby might stop latching on day 3-5. The baby senses that the breast is too hard to compress, the baby cannot latch deeply, so the baby cries when  brought to the breast. Softening the breast by manually expressing some milk, or by reverse pressure softening, will help. Reverse pressure softening involves putting pressure around the areola to decrease the swelling in the area.</a:t>
            </a:r>
          </a:p>
          <a:p>
            <a:endParaRPr lang="en-US" b="0" baseline="0" dirty="0" smtClean="0"/>
          </a:p>
        </p:txBody>
      </p:sp>
      <p:sp>
        <p:nvSpPr>
          <p:cNvPr id="4" name="Slide Number Placeholder 3"/>
          <p:cNvSpPr>
            <a:spLocks noGrp="1"/>
          </p:cNvSpPr>
          <p:nvPr>
            <p:ph type="sldNum" sz="quarter" idx="10"/>
          </p:nvPr>
        </p:nvSpPr>
        <p:spPr/>
        <p:txBody>
          <a:bodyPr/>
          <a:lstStyle/>
          <a:p>
            <a:fld id="{6B0B4B3D-F6C5-4DAE-A38C-400682E7EEF0}" type="slidenum">
              <a:rPr lang="en-US" smtClean="0"/>
              <a:t>31</a:t>
            </a:fld>
            <a:endParaRPr lang="en-US"/>
          </a:p>
        </p:txBody>
      </p:sp>
    </p:spTree>
    <p:extLst>
      <p:ext uri="{BB962C8B-B14F-4D97-AF65-F5344CB8AC3E}">
        <p14:creationId xmlns:p14="http://schemas.microsoft.com/office/powerpoint/2010/main" val="2351888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in this slide, each heart comes up with another click)</a:t>
            </a:r>
          </a:p>
          <a:p>
            <a:r>
              <a:rPr lang="en-US" dirty="0" smtClean="0"/>
              <a:t>Skin</a:t>
            </a:r>
            <a:r>
              <a:rPr lang="en-US" baseline="0" dirty="0" smtClean="0"/>
              <a:t> to skin means to hold the baby chest to chest with mom. The baby is stripped down to the diaper, and the mom is bare chested, no bra or shirt on. Mom should be in a reclining position, not straight upright, and not flat on her back.</a:t>
            </a:r>
          </a:p>
          <a:p>
            <a:r>
              <a:rPr lang="en-US" b="1" baseline="0" dirty="0" smtClean="0"/>
              <a:t>Chest to chest</a:t>
            </a:r>
          </a:p>
          <a:p>
            <a:r>
              <a:rPr lang="en-US" baseline="0" dirty="0" smtClean="0"/>
              <a:t>The baby lies between mom’s breasts so they are chest to chest.</a:t>
            </a:r>
          </a:p>
          <a:p>
            <a:r>
              <a:rPr lang="en-US" b="1" baseline="0" dirty="0" smtClean="0"/>
              <a:t>Bobs and Pecks</a:t>
            </a:r>
          </a:p>
          <a:p>
            <a:r>
              <a:rPr lang="en-US" baseline="0" dirty="0" smtClean="0"/>
              <a:t>The baby will gradually arouse, and initiate a bobbing and pecking behavior at mom’s chest, which is a hunger cue</a:t>
            </a:r>
          </a:p>
          <a:p>
            <a:r>
              <a:rPr lang="en-US" b="1" baseline="0" dirty="0" smtClean="0"/>
              <a:t>Moves down to the breast-</a:t>
            </a:r>
          </a:p>
          <a:p>
            <a:r>
              <a:rPr lang="en-US" dirty="0" smtClean="0"/>
              <a:t>Mom will feel the baby flinging towards one breast or the other. Mom</a:t>
            </a:r>
            <a:r>
              <a:rPr lang="en-US" baseline="0" dirty="0" smtClean="0"/>
              <a:t> should help guide the baby down in the direction the baby wants to go</a:t>
            </a:r>
          </a:p>
          <a:p>
            <a:r>
              <a:rPr lang="en-US" b="1" baseline="0" dirty="0" smtClean="0"/>
              <a:t>Roots and Latches-</a:t>
            </a:r>
          </a:p>
          <a:p>
            <a:r>
              <a:rPr lang="en-US" dirty="0" smtClean="0"/>
              <a:t>The baby will use her cheeks</a:t>
            </a:r>
            <a:r>
              <a:rPr lang="en-US" baseline="0" dirty="0" smtClean="0"/>
              <a:t> and mouth to find the nipple, and will use her vision to find the areola. Once the baby finds the nipple, the baby will typically latch.</a:t>
            </a:r>
            <a:endParaRPr lang="en-US" dirty="0"/>
          </a:p>
        </p:txBody>
      </p:sp>
      <p:sp>
        <p:nvSpPr>
          <p:cNvPr id="4" name="Slide Number Placeholder 3"/>
          <p:cNvSpPr>
            <a:spLocks noGrp="1"/>
          </p:cNvSpPr>
          <p:nvPr>
            <p:ph type="sldNum" sz="quarter" idx="10"/>
          </p:nvPr>
        </p:nvSpPr>
        <p:spPr/>
        <p:txBody>
          <a:bodyPr/>
          <a:lstStyle/>
          <a:p>
            <a:fld id="{6B0B4B3D-F6C5-4DAE-A38C-400682E7EEF0}" type="slidenum">
              <a:rPr lang="en-US" smtClean="0"/>
              <a:t>32</a:t>
            </a:fld>
            <a:endParaRPr lang="en-US"/>
          </a:p>
        </p:txBody>
      </p:sp>
    </p:spTree>
    <p:extLst>
      <p:ext uri="{BB962C8B-B14F-4D97-AF65-F5344CB8AC3E}">
        <p14:creationId xmlns:p14="http://schemas.microsoft.com/office/powerpoint/2010/main" val="1931468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Why Not a Nipple Shield?</a:t>
            </a:r>
          </a:p>
          <a:p>
            <a:endParaRPr lang="en-US" dirty="0" smtClean="0"/>
          </a:p>
          <a:p>
            <a:r>
              <a:rPr lang="en-US" b="1" dirty="0" smtClean="0"/>
              <a:t>An easy</a:t>
            </a:r>
            <a:r>
              <a:rPr lang="en-US" b="1" baseline="0" dirty="0" smtClean="0"/>
              <a:t> fix</a:t>
            </a:r>
            <a:endParaRPr lang="en-US" b="1" dirty="0" smtClean="0"/>
          </a:p>
          <a:p>
            <a:r>
              <a:rPr lang="en-US" dirty="0" smtClean="0"/>
              <a:t>It’s true, a nipple shield could be an easy fix.</a:t>
            </a:r>
          </a:p>
          <a:p>
            <a:r>
              <a:rPr lang="en-US" b="1" dirty="0" smtClean="0"/>
              <a:t>Nipple</a:t>
            </a:r>
            <a:r>
              <a:rPr lang="en-US" b="1" baseline="0" dirty="0" smtClean="0"/>
              <a:t> shields might decrease prolactin</a:t>
            </a:r>
            <a:endParaRPr lang="en-US" b="1" dirty="0" smtClean="0"/>
          </a:p>
          <a:p>
            <a:r>
              <a:rPr lang="en-US" dirty="0" smtClean="0"/>
              <a:t>Nipple shields can reduce nipple stimulation. This means that the nipple does not sense the suckling</a:t>
            </a:r>
            <a:r>
              <a:rPr lang="en-US" baseline="0" dirty="0" smtClean="0"/>
              <a:t> as well. This decrease in sensation might decrease the prolactin level, since the prolactin level relies on nipple sensitivity. If the prolactin level drops, the supply will also drop.</a:t>
            </a:r>
            <a:r>
              <a:rPr lang="en-US" dirty="0" smtClean="0"/>
              <a:t>	</a:t>
            </a:r>
          </a:p>
          <a:p>
            <a:pPr marL="0" marR="0" lvl="1" indent="0" algn="l" defTabSz="914400" rtl="0" eaLnBrk="1" fontAlgn="auto" latinLnBrk="0" hangingPunct="1">
              <a:lnSpc>
                <a:spcPct val="100000"/>
              </a:lnSpc>
              <a:spcBef>
                <a:spcPts val="0"/>
              </a:spcBef>
              <a:spcAft>
                <a:spcPts val="0"/>
              </a:spcAft>
              <a:buClrTx/>
              <a:buSzTx/>
              <a:buFontTx/>
              <a:buNone/>
              <a:tabLst/>
              <a:defRPr/>
            </a:pPr>
            <a:r>
              <a:rPr lang="en-US" b="1" dirty="0" smtClean="0"/>
              <a:t>Risk of insufficient milk transfer</a:t>
            </a:r>
          </a:p>
          <a:p>
            <a:pPr marL="0" marR="0" lvl="1" indent="0" algn="l" defTabSz="914400" rtl="0" eaLnBrk="1" fontAlgn="auto" latinLnBrk="0" hangingPunct="1">
              <a:lnSpc>
                <a:spcPct val="100000"/>
              </a:lnSpc>
              <a:spcBef>
                <a:spcPts val="0"/>
              </a:spcBef>
              <a:spcAft>
                <a:spcPts val="0"/>
              </a:spcAft>
              <a:buClrTx/>
              <a:buSzTx/>
              <a:buFontTx/>
              <a:buNone/>
              <a:tabLst/>
              <a:defRPr/>
            </a:pPr>
            <a:r>
              <a:rPr lang="en-US" b="0" dirty="0" smtClean="0"/>
              <a:t>Babies</a:t>
            </a:r>
            <a:r>
              <a:rPr lang="en-US" b="0" baseline="0" dirty="0" smtClean="0"/>
              <a:t> nurse differently when they use a nipple shield. Sometimes babies transfer milk better with a shield, but the shield does increase the risk that the baby will not transfer milk as well, since the shield might make it harder for the baby to deeply grasp breast tissue.</a:t>
            </a:r>
            <a:endParaRPr lang="en-US" b="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b="1" dirty="0" smtClean="0"/>
              <a:t>Mom would have to pump after nursing.</a:t>
            </a:r>
          </a:p>
          <a:p>
            <a:pPr marL="0" marR="0" lvl="1" indent="0" algn="l" defTabSz="914400" rtl="0" eaLnBrk="1" fontAlgn="auto" latinLnBrk="0" hangingPunct="1">
              <a:lnSpc>
                <a:spcPct val="100000"/>
              </a:lnSpc>
              <a:spcBef>
                <a:spcPts val="0"/>
              </a:spcBef>
              <a:spcAft>
                <a:spcPts val="0"/>
              </a:spcAft>
              <a:buClrTx/>
              <a:buSzTx/>
              <a:buFontTx/>
              <a:buNone/>
              <a:tabLst/>
              <a:defRPr/>
            </a:pPr>
            <a:r>
              <a:rPr lang="en-US" b="0" dirty="0" smtClean="0"/>
              <a:t>The</a:t>
            </a:r>
            <a:r>
              <a:rPr lang="en-US" b="0" baseline="0" dirty="0" smtClean="0"/>
              <a:t> safest suggestion when using a shield is to have mom pump after using the nipple shield, to help support her milk supply. Some women do not need to do this because they are high milk producers. So, if a woman is using a nipple shield, she should start out pumping after nursing, but if her supply is driven up too much, then it would be best for her to stop pumping after nursing.</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dirty="0" smtClean="0"/>
          </a:p>
          <a:p>
            <a:r>
              <a:rPr lang="en-US" b="1" dirty="0" smtClean="0"/>
              <a:t>A shield does not teach babies to nurse.</a:t>
            </a:r>
          </a:p>
          <a:p>
            <a:pPr lvl="1"/>
            <a:r>
              <a:rPr lang="en-US" dirty="0" smtClean="0"/>
              <a:t>There is no evidence</a:t>
            </a:r>
            <a:r>
              <a:rPr lang="en-US" baseline="0" dirty="0" smtClean="0"/>
              <a:t> that a baby will learn how to nurse by using a nipple shield. In fact, a</a:t>
            </a:r>
            <a:r>
              <a:rPr lang="en-US" dirty="0" smtClean="0"/>
              <a:t> shield might make it harder for the baby to eventually latch,</a:t>
            </a:r>
            <a:r>
              <a:rPr lang="en-US" baseline="0" dirty="0" smtClean="0"/>
              <a:t> because the baby keeps looking for the rigidity of the nipple shield when he goes to the breast.</a:t>
            </a:r>
          </a:p>
          <a:p>
            <a:pPr lvl="1"/>
            <a:endParaRPr lang="en-US" dirty="0" smtClean="0"/>
          </a:p>
          <a:p>
            <a:endParaRPr lang="en-US" dirty="0"/>
          </a:p>
        </p:txBody>
      </p:sp>
      <p:sp>
        <p:nvSpPr>
          <p:cNvPr id="4" name="Slide Number Placeholder 3"/>
          <p:cNvSpPr>
            <a:spLocks noGrp="1"/>
          </p:cNvSpPr>
          <p:nvPr>
            <p:ph type="sldNum" sz="quarter" idx="10"/>
          </p:nvPr>
        </p:nvSpPr>
        <p:spPr/>
        <p:txBody>
          <a:bodyPr/>
          <a:lstStyle/>
          <a:p>
            <a:fld id="{6B0B4B3D-F6C5-4DAE-A38C-400682E7EEF0}" type="slidenum">
              <a:rPr lang="en-US" smtClean="0"/>
              <a:t>33</a:t>
            </a:fld>
            <a:endParaRPr lang="en-US"/>
          </a:p>
        </p:txBody>
      </p:sp>
    </p:spTree>
    <p:extLst>
      <p:ext uri="{BB962C8B-B14F-4D97-AF65-F5344CB8AC3E}">
        <p14:creationId xmlns:p14="http://schemas.microsoft.com/office/powerpoint/2010/main" val="14416987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36</a:t>
            </a:fld>
            <a:endParaRPr lang="en-US"/>
          </a:p>
        </p:txBody>
      </p:sp>
    </p:spTree>
    <p:extLst>
      <p:ext uri="{BB962C8B-B14F-4D97-AF65-F5344CB8AC3E}">
        <p14:creationId xmlns:p14="http://schemas.microsoft.com/office/powerpoint/2010/main" val="646318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eaLnBrk="1" hangingPunct="1">
              <a:defRPr/>
            </a:pPr>
            <a:r>
              <a:rPr lang="en-US" sz="2400" dirty="0" smtClean="0"/>
              <a:t>Several studies</a:t>
            </a:r>
            <a:r>
              <a:rPr lang="en-US" sz="2400" baseline="0" dirty="0" smtClean="0"/>
              <a:t> have been done looking to see how common sore nipples are in nursing women.</a:t>
            </a:r>
            <a:endParaRPr lang="en-US" sz="2400" dirty="0" smtClean="0"/>
          </a:p>
          <a:p>
            <a:pPr lvl="1" eaLnBrk="1" hangingPunct="1">
              <a:defRPr/>
            </a:pPr>
            <a:r>
              <a:rPr lang="en-US" sz="2400" dirty="0" smtClean="0"/>
              <a:t>In one study, 11-96% of all women have nipple pain at some point (Blair A. et al </a:t>
            </a:r>
            <a:r>
              <a:rPr lang="en-US" sz="2400" dirty="0" err="1" smtClean="0"/>
              <a:t>Brfeed</a:t>
            </a:r>
            <a:r>
              <a:rPr lang="en-US" sz="2400" dirty="0" smtClean="0"/>
              <a:t> Review  2003)</a:t>
            </a:r>
          </a:p>
          <a:p>
            <a:pPr lvl="1" eaLnBrk="1" hangingPunct="1">
              <a:defRPr/>
            </a:pPr>
            <a:r>
              <a:rPr lang="en-US" sz="2400" dirty="0" smtClean="0"/>
              <a:t>In another study, 43% of mothers</a:t>
            </a:r>
            <a:r>
              <a:rPr lang="en-US" sz="2400" baseline="0" dirty="0" smtClean="0"/>
              <a:t> had</a:t>
            </a:r>
            <a:r>
              <a:rPr lang="en-US" sz="2400" dirty="0" smtClean="0"/>
              <a:t> sore nipples at hospital D/C (Oliveira JHL 22(3) 2006)</a:t>
            </a:r>
          </a:p>
          <a:p>
            <a:pPr lvl="1" eaLnBrk="1" hangingPunct="1">
              <a:defRPr/>
            </a:pPr>
            <a:r>
              <a:rPr lang="en-US" sz="2400" dirty="0" smtClean="0"/>
              <a:t>In</a:t>
            </a:r>
            <a:r>
              <a:rPr lang="en-US" sz="2400" baseline="0" dirty="0" smtClean="0"/>
              <a:t> addition, it has been found that </a:t>
            </a:r>
            <a:r>
              <a:rPr lang="en-US" sz="2400" dirty="0" smtClean="0"/>
              <a:t>73-76% of new moms had sore nipples at 3 days pp, with 19-26% having cracks. (</a:t>
            </a:r>
            <a:r>
              <a:rPr lang="en-US" sz="2400" dirty="0" err="1" smtClean="0"/>
              <a:t>Centuori</a:t>
            </a:r>
            <a:r>
              <a:rPr lang="en-US" sz="2400" dirty="0" smtClean="0"/>
              <a:t> JHL 15(2) 1999)</a:t>
            </a:r>
          </a:p>
          <a:p>
            <a:pPr lvl="1" eaLnBrk="1" hangingPunct="1">
              <a:defRPr/>
            </a:pPr>
            <a:endParaRPr lang="en-US" sz="2400" dirty="0" smtClean="0"/>
          </a:p>
          <a:p>
            <a:endParaRPr lang="en-US" dirty="0"/>
          </a:p>
        </p:txBody>
      </p:sp>
      <p:sp>
        <p:nvSpPr>
          <p:cNvPr id="4" name="Slide Number Placeholder 3"/>
          <p:cNvSpPr>
            <a:spLocks noGrp="1"/>
          </p:cNvSpPr>
          <p:nvPr>
            <p:ph type="sldNum" sz="quarter" idx="10"/>
          </p:nvPr>
        </p:nvSpPr>
        <p:spPr/>
        <p:txBody>
          <a:bodyPr/>
          <a:lstStyle/>
          <a:p>
            <a:fld id="{856AAD7E-0EDC-4FF0-8AAE-5FE0F31ECC7B}" type="slidenum">
              <a:rPr lang="en-US" smtClean="0"/>
              <a:t>37</a:t>
            </a:fld>
            <a:endParaRPr lang="en-US"/>
          </a:p>
        </p:txBody>
      </p:sp>
    </p:spTree>
    <p:extLst>
      <p:ext uri="{BB962C8B-B14F-4D97-AF65-F5344CB8AC3E}">
        <p14:creationId xmlns:p14="http://schemas.microsoft.com/office/powerpoint/2010/main" val="21366364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shows the most common causes of sore nipples and breasts.</a:t>
            </a:r>
          </a:p>
          <a:p>
            <a:r>
              <a:rPr lang="en-US" dirty="0" smtClean="0"/>
              <a:t>We</a:t>
            </a:r>
            <a:r>
              <a:rPr lang="en-US" baseline="0" dirty="0" smtClean="0"/>
              <a:t> will discuss all of these, except for pregnancy. Most of you (participants) know that women develop sore nipples and breasts in the first trimester of pregnancy.</a:t>
            </a:r>
          </a:p>
          <a:p>
            <a:r>
              <a:rPr lang="en-US" baseline="0" dirty="0" smtClean="0"/>
              <a:t>Pregnancy is a diagnosis to consider for a nursing woman who is several months postpartum, who has new breast pain.</a:t>
            </a:r>
          </a:p>
          <a:p>
            <a:endParaRPr lang="en-US" baseline="0" dirty="0" smtClean="0"/>
          </a:p>
          <a:p>
            <a:r>
              <a:rPr lang="en-US" baseline="0" dirty="0" smtClean="0"/>
              <a:t>You can see from this slide that the #1 cause of sore nipples and breasts is improper positioning and latch.</a:t>
            </a:r>
            <a:endParaRPr lang="en-US" dirty="0"/>
          </a:p>
        </p:txBody>
      </p:sp>
      <p:sp>
        <p:nvSpPr>
          <p:cNvPr id="4" name="Slide Number Placeholder 3"/>
          <p:cNvSpPr>
            <a:spLocks noGrp="1"/>
          </p:cNvSpPr>
          <p:nvPr>
            <p:ph type="sldNum" sz="quarter" idx="10"/>
          </p:nvPr>
        </p:nvSpPr>
        <p:spPr/>
        <p:txBody>
          <a:bodyPr/>
          <a:lstStyle/>
          <a:p>
            <a:fld id="{856AAD7E-0EDC-4FF0-8AAE-5FE0F31ECC7B}" type="slidenum">
              <a:rPr lang="en-US" smtClean="0"/>
              <a:t>38</a:t>
            </a:fld>
            <a:endParaRPr lang="en-US"/>
          </a:p>
        </p:txBody>
      </p:sp>
    </p:spTree>
    <p:extLst>
      <p:ext uri="{BB962C8B-B14F-4D97-AF65-F5344CB8AC3E}">
        <p14:creationId xmlns:p14="http://schemas.microsoft.com/office/powerpoint/2010/main" val="666577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t>
            </a:r>
            <a:r>
              <a:rPr lang="en-US" baseline="0" dirty="0" smtClean="0"/>
              <a:t>n the next set of slides, we will talk about </a:t>
            </a:r>
            <a:r>
              <a:rPr lang="en-US" b="1" baseline="0" dirty="0" smtClean="0"/>
              <a:t>Positioning</a:t>
            </a:r>
            <a:r>
              <a:rPr lang="en-US" baseline="0" dirty="0" smtClean="0"/>
              <a:t> the baby.</a:t>
            </a:r>
          </a:p>
          <a:p>
            <a:r>
              <a:rPr lang="en-US" baseline="0" dirty="0" smtClean="0"/>
              <a:t>Proper positioning is important for a few reasons.</a:t>
            </a:r>
          </a:p>
          <a:p>
            <a:pPr marL="228600" indent="-228600">
              <a:buAutoNum type="arabicPeriod"/>
            </a:pPr>
            <a:r>
              <a:rPr lang="en-US" baseline="0" dirty="0" smtClean="0"/>
              <a:t>Deep latch- The baby must be positioned properly to latch deeply onto the breast, which we will talk about in a moment</a:t>
            </a:r>
          </a:p>
          <a:p>
            <a:pPr marL="228600" indent="-228600">
              <a:buAutoNum type="arabicPeriod"/>
            </a:pPr>
            <a:r>
              <a:rPr lang="en-US" baseline="0" dirty="0" smtClean="0"/>
              <a:t>Maternal comfort- if the baby is latched on deeply, mom’s nipples will be much more comfortable.</a:t>
            </a:r>
          </a:p>
          <a:p>
            <a:pPr marL="228600" indent="-228600">
              <a:buAutoNum type="arabicPeriod"/>
            </a:pPr>
            <a:r>
              <a:rPr lang="en-US" baseline="0" dirty="0" smtClean="0"/>
              <a:t>Effective milk transfer- the baby has to have a deep latch in order to transfer milk effectively.</a:t>
            </a:r>
          </a:p>
        </p:txBody>
      </p:sp>
      <p:sp>
        <p:nvSpPr>
          <p:cNvPr id="4" name="Slide Number Placeholder 3"/>
          <p:cNvSpPr>
            <a:spLocks noGrp="1"/>
          </p:cNvSpPr>
          <p:nvPr>
            <p:ph type="sldNum" sz="quarter" idx="10"/>
          </p:nvPr>
        </p:nvSpPr>
        <p:spPr/>
        <p:txBody>
          <a:bodyPr/>
          <a:lstStyle/>
          <a:p>
            <a:fld id="{BE6C7CB5-E243-4000-AD78-B69D941331B7}" type="slidenum">
              <a:rPr lang="en-US" smtClean="0"/>
              <a:t>40</a:t>
            </a:fld>
            <a:endParaRPr lang="en-US"/>
          </a:p>
        </p:txBody>
      </p:sp>
    </p:spTree>
    <p:extLst>
      <p:ext uri="{BB962C8B-B14F-4D97-AF65-F5344CB8AC3E}">
        <p14:creationId xmlns:p14="http://schemas.microsoft.com/office/powerpoint/2010/main" val="3163316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is a sketch of a baby latched onto the breast</a:t>
            </a:r>
          </a:p>
          <a:p>
            <a:r>
              <a:rPr lang="en-US" dirty="0" smtClean="0"/>
              <a:t>You can see that the tip of the nipple is in</a:t>
            </a:r>
            <a:r>
              <a:rPr lang="en-US" baseline="0" dirty="0" smtClean="0"/>
              <a:t> the back of the baby’s mouth, at the level of the soft palate. This is the region where you have the uvula hanging down in the back of your throat. By having the nipple way back in the mouth, the nipple won’t get trapped between the tongue and the hard palate. When that happens the nipple feels pain and becomes cracked and sore.</a:t>
            </a:r>
          </a:p>
          <a:p>
            <a:r>
              <a:rPr lang="en-US" baseline="0" dirty="0" smtClean="0"/>
              <a:t>You can see in this picture how the baby’s tongue sticks out past the lower lip. The tongue helps to keep the nipple deep into the mouth, and also helps to sweeps milk into the mouth.</a:t>
            </a:r>
          </a:p>
          <a:p>
            <a:r>
              <a:rPr lang="en-US" dirty="0" smtClean="0"/>
              <a:t>The baby’s nose is right up against</a:t>
            </a:r>
            <a:r>
              <a:rPr lang="en-US" baseline="0" dirty="0" smtClean="0"/>
              <a:t> the breast, because the baby is kept close to the breast. </a:t>
            </a:r>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t>41</a:t>
            </a:fld>
            <a:endParaRPr lang="en-US"/>
          </a:p>
        </p:txBody>
      </p:sp>
    </p:spTree>
    <p:extLst>
      <p:ext uri="{BB962C8B-B14F-4D97-AF65-F5344CB8AC3E}">
        <p14:creationId xmlns:p14="http://schemas.microsoft.com/office/powerpoint/2010/main" val="269478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Mouse over the bottom of this picture, to show this</a:t>
            </a:r>
            <a:r>
              <a:rPr lang="en-US" baseline="0" dirty="0" smtClean="0"/>
              <a:t> animation.</a:t>
            </a:r>
          </a:p>
          <a:p>
            <a:r>
              <a:rPr lang="en-US" baseline="0" dirty="0" smtClean="0"/>
              <a:t>First you will notice the extensive lymphatic tissue around the breast.</a:t>
            </a:r>
          </a:p>
          <a:p>
            <a:r>
              <a:rPr lang="en-US" baseline="0" dirty="0" smtClean="0"/>
              <a:t>The animation then focuses on a side view of an alveolus. You can see how the alveolus is lined with milk producing cells. The milk gathers in the center of the alveolus. The alveolus contracts and forces milk through the ducts and then out of the breast.</a:t>
            </a:r>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t>8</a:t>
            </a:fld>
            <a:endParaRPr lang="en-US"/>
          </a:p>
        </p:txBody>
      </p:sp>
    </p:spTree>
    <p:extLst>
      <p:ext uri="{BB962C8B-B14F-4D97-AF65-F5344CB8AC3E}">
        <p14:creationId xmlns:p14="http://schemas.microsoft.com/office/powerpoint/2010/main" val="2793635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Keys</a:t>
            </a:r>
            <a:r>
              <a:rPr lang="en-US" b="1" baseline="0" dirty="0" smtClean="0"/>
              <a:t> to Comfortable and Atraumatic Latch-</a:t>
            </a:r>
          </a:p>
          <a:p>
            <a:r>
              <a:rPr lang="en-US" dirty="0" smtClean="0"/>
              <a:t>Lets first talk about what happens when</a:t>
            </a:r>
            <a:r>
              <a:rPr lang="en-US" baseline="0" dirty="0" smtClean="0"/>
              <a:t> you eat an apple. </a:t>
            </a:r>
            <a:r>
              <a:rPr lang="en-US" dirty="0" smtClean="0"/>
              <a:t>When</a:t>
            </a:r>
            <a:r>
              <a:rPr lang="en-US" baseline="0" dirty="0" smtClean="0"/>
              <a:t> you bring the apple to your mouth, your tendency is to have your head facing forward and in a neutral position, without looking up or down. If you try to take a bite when looking up or down, or with your head turned to one side or another, it can be hard to open wide, take a big bite while at the same time feeling that you won’t drop the bite of apple. In addition, you might feel a risk of choking when swallowing.</a:t>
            </a:r>
          </a:p>
          <a:p>
            <a:r>
              <a:rPr lang="en-US" baseline="0" dirty="0" smtClean="0"/>
              <a:t>The same is true for the baby. The baby won’t latch deeply onto the breast unless he feels safe, but being in a neutral, relaxed position, which allows him to open his mouth wide and take the breast tissue deeply into his mouth. The keys to this comfort include:</a:t>
            </a:r>
          </a:p>
          <a:p>
            <a:pPr marL="0" indent="0">
              <a:buFont typeface="Arial" panose="020B0604020202020204" pitchFamily="34" charset="0"/>
              <a:buNone/>
            </a:pPr>
            <a:endParaRPr lang="en-US" dirty="0" smtClean="0"/>
          </a:p>
          <a:p>
            <a:pPr marL="0" indent="0">
              <a:buFont typeface="Arial" panose="020B0604020202020204" pitchFamily="34" charset="0"/>
              <a:buNone/>
            </a:pPr>
            <a:r>
              <a:rPr lang="en-US" b="1" dirty="0" smtClean="0">
                <a:latin typeface="Comic Sans MS" pitchFamily="66" charset="0"/>
              </a:rPr>
              <a:t>Keep baby close</a:t>
            </a:r>
            <a:r>
              <a:rPr lang="en-US" b="1" baseline="0" dirty="0" smtClean="0">
                <a:latin typeface="Comic Sans MS" pitchFamily="66" charset="0"/>
              </a:rPr>
              <a:t> to mother’s body</a:t>
            </a:r>
            <a:endParaRPr lang="en-US" b="1" dirty="0" smtClean="0">
              <a:latin typeface="Comic Sans MS" pitchFamily="66" charset="0"/>
            </a:endParaRPr>
          </a:p>
          <a:p>
            <a:pPr marL="0" indent="0">
              <a:buFont typeface="Arial" panose="020B0604020202020204" pitchFamily="34" charset="0"/>
              <a:buNone/>
            </a:pPr>
            <a:r>
              <a:rPr lang="en-US" b="1" dirty="0" smtClean="0">
                <a:latin typeface="Comic Sans MS" pitchFamily="66" charset="0"/>
              </a:rPr>
              <a:t>Baby should be  aligned properly-</a:t>
            </a:r>
            <a:endParaRPr lang="en-US" b="1" baseline="0" dirty="0" smtClean="0">
              <a:latin typeface="Comic Sans MS" pitchFamily="66" charset="0"/>
            </a:endParaRPr>
          </a:p>
          <a:p>
            <a:pPr marL="457200" lvl="1" indent="0">
              <a:buFont typeface="Arial" panose="020B0604020202020204" pitchFamily="34" charset="0"/>
              <a:buNone/>
            </a:pPr>
            <a:r>
              <a:rPr lang="en-US" dirty="0" smtClean="0">
                <a:latin typeface="Comic Sans MS" pitchFamily="66" charset="0"/>
              </a:rPr>
              <a:t>Check to see that the baby’s nose, bellybutton and  knees are all in one line. Alternatively, check to see that the shoulder, ear and hip are all in one line</a:t>
            </a:r>
          </a:p>
          <a:p>
            <a:pPr marL="457200" lvl="1" indent="0">
              <a:buFont typeface="Arial" panose="020B0604020202020204" pitchFamily="34" charset="0"/>
              <a:buNone/>
            </a:pPr>
            <a:r>
              <a:rPr lang="en-US" dirty="0" smtClean="0">
                <a:latin typeface="Comic Sans MS" pitchFamily="66" charset="0"/>
              </a:rPr>
              <a:t>The baby</a:t>
            </a:r>
            <a:r>
              <a:rPr lang="en-US" baseline="0" dirty="0" smtClean="0">
                <a:latin typeface="Comic Sans MS" pitchFamily="66" charset="0"/>
              </a:rPr>
              <a:t> should be facing mom</a:t>
            </a:r>
            <a:endParaRPr lang="en-US" dirty="0" smtClean="0">
              <a:latin typeface="Comic Sans MS" pitchFamily="66" charset="0"/>
            </a:endParaRPr>
          </a:p>
          <a:p>
            <a:pPr marL="0" indent="0">
              <a:buFont typeface="Arial" panose="020B0604020202020204" pitchFamily="34" charset="0"/>
              <a:buNone/>
            </a:pPr>
            <a:r>
              <a:rPr lang="en-US" b="1" dirty="0" smtClean="0">
                <a:latin typeface="Comic Sans MS" pitchFamily="66" charset="0"/>
              </a:rPr>
              <a:t>The</a:t>
            </a:r>
            <a:r>
              <a:rPr lang="en-US" b="1" baseline="0" dirty="0" smtClean="0">
                <a:latin typeface="Comic Sans MS" pitchFamily="66" charset="0"/>
              </a:rPr>
              <a:t> baby’s mouth should be w</a:t>
            </a:r>
            <a:r>
              <a:rPr lang="en-US" b="1" dirty="0" smtClean="0">
                <a:latin typeface="Comic Sans MS" pitchFamily="66" charset="0"/>
              </a:rPr>
              <a:t>ide open</a:t>
            </a:r>
          </a:p>
          <a:p>
            <a:pPr marL="0" indent="0">
              <a:buFont typeface="Arial" panose="020B0604020202020204" pitchFamily="34" charset="0"/>
              <a:buNone/>
            </a:pPr>
            <a:r>
              <a:rPr lang="en-US" b="1" dirty="0" smtClean="0">
                <a:latin typeface="Comic Sans MS" pitchFamily="66" charset="0"/>
              </a:rPr>
              <a:t>Mom’s body needs</a:t>
            </a:r>
            <a:r>
              <a:rPr lang="en-US" b="1" baseline="0" dirty="0" smtClean="0">
                <a:latin typeface="Comic Sans MS" pitchFamily="66" charset="0"/>
              </a:rPr>
              <a:t> to be</a:t>
            </a:r>
            <a:r>
              <a:rPr lang="en-US" b="1" dirty="0" smtClean="0">
                <a:latin typeface="Comic Sans MS" pitchFamily="66" charset="0"/>
              </a:rPr>
              <a:t> well supported, with back and leg support</a:t>
            </a:r>
          </a:p>
          <a:p>
            <a:pPr marL="0" indent="0">
              <a:buFont typeface="Arial" panose="020B0604020202020204" pitchFamily="34" charset="0"/>
              <a:buNone/>
            </a:pPr>
            <a:r>
              <a:rPr lang="en-US" b="1" dirty="0" smtClean="0">
                <a:latin typeface="Comic Sans MS" pitchFamily="66" charset="0"/>
              </a:rPr>
              <a:t> </a:t>
            </a:r>
            <a:r>
              <a:rPr lang="en-US" dirty="0" smtClean="0">
                <a:latin typeface="Comic Sans MS" pitchFamily="66" charset="0"/>
              </a:rPr>
              <a:t>She might need a</a:t>
            </a:r>
            <a:r>
              <a:rPr lang="en-US" baseline="0" dirty="0" smtClean="0">
                <a:latin typeface="Comic Sans MS" pitchFamily="66" charset="0"/>
              </a:rPr>
              <a:t> foot stool to sit lean back, or to keep a pillow in her lap</a:t>
            </a:r>
            <a:endParaRPr lang="en-US" dirty="0" smtClean="0">
              <a:latin typeface="Comic Sans MS" pitchFamily="66" charset="0"/>
            </a:endParaRPr>
          </a:p>
          <a:p>
            <a:pPr marL="0" indent="0">
              <a:buFont typeface="Arial" panose="020B0604020202020204" pitchFamily="34" charset="0"/>
              <a:buNone/>
            </a:pPr>
            <a:r>
              <a:rPr lang="en-US" dirty="0" smtClean="0">
                <a:latin typeface="Comic Sans MS" pitchFamily="66" charset="0"/>
              </a:rPr>
              <a:t>A</a:t>
            </a:r>
            <a:r>
              <a:rPr lang="en-US" baseline="0" dirty="0" smtClean="0">
                <a:latin typeface="Comic Sans MS" pitchFamily="66" charset="0"/>
              </a:rPr>
              <a:t> p</a:t>
            </a:r>
            <a:r>
              <a:rPr lang="en-US" dirty="0" smtClean="0">
                <a:latin typeface="Comic Sans MS" pitchFamily="66" charset="0"/>
              </a:rPr>
              <a:t>illow in mom’s lap </a:t>
            </a:r>
            <a:r>
              <a:rPr lang="en-US" baseline="0" dirty="0" smtClean="0">
                <a:latin typeface="Comic Sans MS" pitchFamily="66" charset="0"/>
              </a:rPr>
              <a:t>will bring the baby up, so that the baby can be closer to the breast. Once babies are older, such as 6 months or older, the baby can sit in mom’s lap to nurse, and she may not want to use a pillow any longer.</a:t>
            </a:r>
            <a:endParaRPr lang="en-US" dirty="0" smtClean="0">
              <a:latin typeface="Comic Sans MS" pitchFamily="66"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t>42</a:t>
            </a:fld>
            <a:endParaRPr lang="en-US"/>
          </a:p>
        </p:txBody>
      </p:sp>
    </p:spTree>
    <p:extLst>
      <p:ext uri="{BB962C8B-B14F-4D97-AF65-F5344CB8AC3E}">
        <p14:creationId xmlns:p14="http://schemas.microsoft.com/office/powerpoint/2010/main" val="27573409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next several slides show different latches, and I will ask you to tell me if this appears to be a good latch, or a problematic</a:t>
            </a:r>
            <a:r>
              <a:rPr lang="en-US" baseline="0" dirty="0" smtClean="0"/>
              <a:t> latch.</a:t>
            </a:r>
          </a:p>
          <a:p>
            <a:endParaRPr lang="en-US" baseline="0" dirty="0" smtClean="0"/>
          </a:p>
          <a:p>
            <a:r>
              <a:rPr lang="en-US" baseline="0" dirty="0" smtClean="0"/>
              <a:t>This latch looks good. The baby is close to the breast with a nice wide-open mouth. Nose is close to the breast</a:t>
            </a:r>
          </a:p>
          <a:p>
            <a:endParaRPr lang="en-US" dirty="0"/>
          </a:p>
        </p:txBody>
      </p:sp>
      <p:sp>
        <p:nvSpPr>
          <p:cNvPr id="4" name="Slide Number Placeholder 3"/>
          <p:cNvSpPr>
            <a:spLocks noGrp="1"/>
          </p:cNvSpPr>
          <p:nvPr>
            <p:ph type="sldNum" sz="quarter" idx="10"/>
          </p:nvPr>
        </p:nvSpPr>
        <p:spPr/>
        <p:txBody>
          <a:bodyPr/>
          <a:lstStyle/>
          <a:p>
            <a:fld id="{856AAD7E-0EDC-4FF0-8AAE-5FE0F31ECC7B}"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29819176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latch is not ideal</a:t>
            </a:r>
          </a:p>
          <a:p>
            <a:r>
              <a:rPr lang="en-US" dirty="0" smtClean="0"/>
              <a:t>The baby is further from the breast.</a:t>
            </a:r>
          </a:p>
          <a:p>
            <a:r>
              <a:rPr lang="en-US" dirty="0" smtClean="0"/>
              <a:t>The</a:t>
            </a:r>
            <a:r>
              <a:rPr lang="en-US" baseline="0" dirty="0" smtClean="0"/>
              <a:t> mouth is not wide open, and the baby is not latched on deeply</a:t>
            </a:r>
            <a:endParaRPr lang="en-US" dirty="0"/>
          </a:p>
        </p:txBody>
      </p:sp>
      <p:sp>
        <p:nvSpPr>
          <p:cNvPr id="4" name="Slide Number Placeholder 3"/>
          <p:cNvSpPr>
            <a:spLocks noGrp="1"/>
          </p:cNvSpPr>
          <p:nvPr>
            <p:ph type="sldNum" sz="quarter" idx="10"/>
          </p:nvPr>
        </p:nvSpPr>
        <p:spPr/>
        <p:txBody>
          <a:bodyPr/>
          <a:lstStyle/>
          <a:p>
            <a:fld id="{856AAD7E-0EDC-4FF0-8AAE-5FE0F31ECC7B}"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val="699869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latch appears</a:t>
            </a:r>
            <a:r>
              <a:rPr lang="en-US" baseline="0" dirty="0" smtClean="0"/>
              <a:t> to be problematic</a:t>
            </a:r>
          </a:p>
          <a:p>
            <a:r>
              <a:rPr lang="en-US" baseline="0" dirty="0" smtClean="0"/>
              <a:t>The upper lip is tucked down, and needs to be flipped out, more relaxed.</a:t>
            </a:r>
            <a:endParaRPr lang="en-US" dirty="0"/>
          </a:p>
        </p:txBody>
      </p:sp>
      <p:sp>
        <p:nvSpPr>
          <p:cNvPr id="4" name="Slide Number Placeholder 3"/>
          <p:cNvSpPr>
            <a:spLocks noGrp="1"/>
          </p:cNvSpPr>
          <p:nvPr>
            <p:ph type="sldNum" sz="quarter" idx="10"/>
          </p:nvPr>
        </p:nvSpPr>
        <p:spPr/>
        <p:txBody>
          <a:bodyPr/>
          <a:lstStyle/>
          <a:p>
            <a:fld id="{856AAD7E-0EDC-4FF0-8AAE-5FE0F31ECC7B}"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9265535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a good latch</a:t>
            </a:r>
          </a:p>
          <a:p>
            <a:r>
              <a:rPr lang="en-US" baseline="0" dirty="0" smtClean="0"/>
              <a:t>The baby has a nice wide, relaxed mouth, and appears to be deeply latched</a:t>
            </a:r>
            <a:endParaRPr lang="en-US" dirty="0"/>
          </a:p>
        </p:txBody>
      </p:sp>
      <p:sp>
        <p:nvSpPr>
          <p:cNvPr id="4" name="Slide Number Placeholder 3"/>
          <p:cNvSpPr>
            <a:spLocks noGrp="1"/>
          </p:cNvSpPr>
          <p:nvPr>
            <p:ph type="sldNum" sz="quarter" idx="10"/>
          </p:nvPr>
        </p:nvSpPr>
        <p:spPr/>
        <p:txBody>
          <a:bodyPr/>
          <a:lstStyle/>
          <a:p>
            <a:fld id="{856AAD7E-0EDC-4FF0-8AAE-5FE0F31ECC7B}"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34206184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latch is not ideal</a:t>
            </a:r>
          </a:p>
          <a:p>
            <a:r>
              <a:rPr lang="en-US" dirty="0" smtClean="0"/>
              <a:t>The baby is not deeply</a:t>
            </a:r>
            <a:r>
              <a:rPr lang="en-US" baseline="0" dirty="0" smtClean="0"/>
              <a:t> latched to the breast. The lips are splayed nicely, but the mouth needs to be wider open, and the baby needs to be held closer, for a deeper latch.</a:t>
            </a:r>
            <a:endParaRPr lang="en-US" dirty="0"/>
          </a:p>
        </p:txBody>
      </p:sp>
      <p:sp>
        <p:nvSpPr>
          <p:cNvPr id="4" name="Slide Number Placeholder 3"/>
          <p:cNvSpPr>
            <a:spLocks noGrp="1"/>
          </p:cNvSpPr>
          <p:nvPr>
            <p:ph type="sldNum" sz="quarter" idx="10"/>
          </p:nvPr>
        </p:nvSpPr>
        <p:spPr/>
        <p:txBody>
          <a:bodyPr/>
          <a:lstStyle/>
          <a:p>
            <a:fld id="{856AAD7E-0EDC-4FF0-8AAE-5FE0F31ECC7B}" type="slidenum">
              <a:rPr lang="en-US" smtClean="0">
                <a:solidFill>
                  <a:prstClr val="black"/>
                </a:solidFill>
              </a:rPr>
              <a:pPr/>
              <a:t>49</a:t>
            </a:fld>
            <a:endParaRPr lang="en-US">
              <a:solidFill>
                <a:prstClr val="black"/>
              </a:solidFill>
            </a:endParaRPr>
          </a:p>
        </p:txBody>
      </p:sp>
    </p:spTree>
    <p:extLst>
      <p:ext uri="{BB962C8B-B14F-4D97-AF65-F5344CB8AC3E}">
        <p14:creationId xmlns:p14="http://schemas.microsoft.com/office/powerpoint/2010/main" val="41003033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Engorgement</a:t>
            </a:r>
          </a:p>
          <a:p>
            <a:endParaRPr lang="en-US" b="1" dirty="0" smtClean="0"/>
          </a:p>
          <a:p>
            <a:r>
              <a:rPr lang="en-US" b="1" dirty="0" smtClean="0"/>
              <a:t>Days 3-5 postpartum</a:t>
            </a:r>
          </a:p>
          <a:p>
            <a:r>
              <a:rPr lang="en-US" b="0" dirty="0" smtClean="0"/>
              <a:t>Engorgement</a:t>
            </a:r>
            <a:r>
              <a:rPr lang="en-US" b="0" baseline="0" dirty="0" smtClean="0"/>
              <a:t> does not happen for everyone. IT is more common with the first baby. IT occurs when the body is bringing more fluid to the breast to increase milk production, around days 3-5 postpartum.</a:t>
            </a:r>
          </a:p>
          <a:p>
            <a:endParaRPr lang="en-US" b="0" baseline="0" dirty="0" smtClean="0"/>
          </a:p>
          <a:p>
            <a:r>
              <a:rPr lang="en-US" b="1" baseline="0" dirty="0" smtClean="0"/>
              <a:t>Increased blood flow</a:t>
            </a:r>
          </a:p>
          <a:p>
            <a:r>
              <a:rPr lang="en-US" b="0" baseline="0" dirty="0" smtClean="0"/>
              <a:t>Engorgement is not the same as having excess milk in the breasts. Engorgement in the first week postpartum is due to increased blood flow to the breast, in order to start the process of making milk.</a:t>
            </a:r>
          </a:p>
          <a:p>
            <a:endParaRPr lang="en-US" b="0" baseline="0" dirty="0" smtClean="0"/>
          </a:p>
          <a:p>
            <a:r>
              <a:rPr lang="en-US" b="1" baseline="0" dirty="0" smtClean="0"/>
              <a:t>Edema</a:t>
            </a:r>
          </a:p>
          <a:p>
            <a:r>
              <a:rPr lang="en-US" b="0" baseline="0" dirty="0" smtClean="0"/>
              <a:t>An engorged breast is often swollen with edema, much like a swollen ankle. There is fluid in the tissues around the ducts and milk producing cells.</a:t>
            </a:r>
          </a:p>
          <a:p>
            <a:r>
              <a:rPr lang="en-US" b="0" baseline="0" dirty="0" smtClean="0"/>
              <a:t>The next slide shows a picture of where edema occurs</a:t>
            </a:r>
          </a:p>
          <a:p>
            <a:r>
              <a:rPr lang="en-US" b="0" baseline="0" dirty="0" smtClean="0"/>
              <a:t>(go to next slide)</a:t>
            </a:r>
            <a:endParaRPr lang="en-US" b="0" dirty="0"/>
          </a:p>
        </p:txBody>
      </p:sp>
      <p:sp>
        <p:nvSpPr>
          <p:cNvPr id="4" name="Slide Number Placeholder 3"/>
          <p:cNvSpPr>
            <a:spLocks noGrp="1"/>
          </p:cNvSpPr>
          <p:nvPr>
            <p:ph type="sldNum" sz="quarter" idx="10"/>
          </p:nvPr>
        </p:nvSpPr>
        <p:spPr/>
        <p:txBody>
          <a:bodyPr/>
          <a:lstStyle/>
          <a:p>
            <a:fld id="{856AAD7E-0EDC-4FF0-8AAE-5FE0F31ECC7B}" type="slidenum">
              <a:rPr lang="en-US" smtClean="0"/>
              <a:t>50</a:t>
            </a:fld>
            <a:endParaRPr lang="en-US"/>
          </a:p>
        </p:txBody>
      </p:sp>
    </p:spTree>
    <p:extLst>
      <p:ext uri="{BB962C8B-B14F-4D97-AF65-F5344CB8AC3E}">
        <p14:creationId xmlns:p14="http://schemas.microsoft.com/office/powerpoint/2010/main" val="17799817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chart demonstrates typical management strategies that lactation consultants</a:t>
            </a:r>
            <a:r>
              <a:rPr lang="en-US" baseline="0" dirty="0" smtClean="0"/>
              <a:t> use for certain problems that cause traumatic nipple pain.</a:t>
            </a:r>
          </a:p>
          <a:p>
            <a:r>
              <a:rPr lang="en-US" baseline="0" dirty="0" smtClean="0"/>
              <a:t>You don’t need to go over these in detail, but perhaps explain a few problems and solutions very briefly. </a:t>
            </a:r>
          </a:p>
          <a:p>
            <a:r>
              <a:rPr lang="en-US" baseline="0" dirty="0" smtClean="0"/>
              <a:t>The goal of this slide is for the trainer to demonstrate to trainees that  there are more advanced issues that lactation consultants deal with, which are beyond the scope of this training course.</a:t>
            </a:r>
            <a:endParaRPr lang="en-US" dirty="0"/>
          </a:p>
        </p:txBody>
      </p:sp>
      <p:sp>
        <p:nvSpPr>
          <p:cNvPr id="4" name="Slide Number Placeholder 3"/>
          <p:cNvSpPr>
            <a:spLocks noGrp="1"/>
          </p:cNvSpPr>
          <p:nvPr>
            <p:ph type="sldNum" sz="quarter" idx="10"/>
          </p:nvPr>
        </p:nvSpPr>
        <p:spPr/>
        <p:txBody>
          <a:bodyPr/>
          <a:lstStyle/>
          <a:p>
            <a:fld id="{856AAD7E-0EDC-4FF0-8AAE-5FE0F31ECC7B}" type="slidenum">
              <a:rPr lang="en-US" smtClean="0">
                <a:solidFill>
                  <a:prstClr val="black"/>
                </a:solidFill>
              </a:rPr>
              <a:pPr/>
              <a:t>52</a:t>
            </a:fld>
            <a:endParaRPr lang="en-US">
              <a:solidFill>
                <a:prstClr val="black"/>
              </a:solidFill>
            </a:endParaRPr>
          </a:p>
        </p:txBody>
      </p:sp>
    </p:spTree>
    <p:extLst>
      <p:ext uri="{BB962C8B-B14F-4D97-AF65-F5344CB8AC3E}">
        <p14:creationId xmlns:p14="http://schemas.microsoft.com/office/powerpoint/2010/main" val="13931612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another example of an infant tongue tie. You can see that the tip of the tongue is</a:t>
            </a:r>
            <a:r>
              <a:rPr lang="en-US" baseline="0" dirty="0" smtClean="0"/>
              <a:t> tethered down, causing the tip to appear heart-shaped. This heart-shaped tongue tip is a tell-tale sign of a tongue-tie.</a:t>
            </a:r>
          </a:p>
          <a:p>
            <a:r>
              <a:rPr lang="en-US" baseline="0" dirty="0" smtClean="0"/>
              <a:t>(click a second time and the circle appears)</a:t>
            </a:r>
            <a:endParaRPr lang="en-US" dirty="0"/>
          </a:p>
        </p:txBody>
      </p:sp>
      <p:sp>
        <p:nvSpPr>
          <p:cNvPr id="4" name="Slide Number Placeholder 3"/>
          <p:cNvSpPr>
            <a:spLocks noGrp="1"/>
          </p:cNvSpPr>
          <p:nvPr>
            <p:ph type="sldNum" sz="quarter" idx="10"/>
          </p:nvPr>
        </p:nvSpPr>
        <p:spPr/>
        <p:txBody>
          <a:bodyPr/>
          <a:lstStyle/>
          <a:p>
            <a:fld id="{856AAD7E-0EDC-4FF0-8AAE-5FE0F31ECC7B}" type="slidenum">
              <a:rPr lang="en-US" smtClean="0"/>
              <a:t>53</a:t>
            </a:fld>
            <a:endParaRPr lang="en-US"/>
          </a:p>
        </p:txBody>
      </p:sp>
    </p:spTree>
    <p:extLst>
      <p:ext uri="{BB962C8B-B14F-4D97-AF65-F5344CB8AC3E}">
        <p14:creationId xmlns:p14="http://schemas.microsoft.com/office/powerpoint/2010/main" val="20150943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Cracked Nipple Treatment</a:t>
            </a:r>
          </a:p>
          <a:p>
            <a:pPr>
              <a:defRPr/>
            </a:pPr>
            <a:r>
              <a:rPr lang="en-US" dirty="0" smtClean="0"/>
              <a:t>Moist Wound healing</a:t>
            </a:r>
          </a:p>
          <a:p>
            <a:pPr lvl="1">
              <a:defRPr/>
            </a:pPr>
            <a:r>
              <a:rPr lang="en-US" dirty="0" smtClean="0"/>
              <a:t>Don’t let nipple stick!!</a:t>
            </a:r>
          </a:p>
          <a:p>
            <a:pPr lvl="2">
              <a:defRPr/>
            </a:pPr>
            <a:r>
              <a:rPr lang="en-US" dirty="0" smtClean="0"/>
              <a:t>Apply</a:t>
            </a:r>
            <a:r>
              <a:rPr lang="en-US" baseline="0" dirty="0" smtClean="0"/>
              <a:t> an antibacterial ointment, such as </a:t>
            </a:r>
            <a:r>
              <a:rPr lang="en-US" dirty="0" smtClean="0"/>
              <a:t>Bacitracin or </a:t>
            </a:r>
            <a:r>
              <a:rPr lang="en-US" dirty="0" err="1" smtClean="0"/>
              <a:t>mupirocin</a:t>
            </a:r>
            <a:r>
              <a:rPr lang="en-US" dirty="0" smtClean="0"/>
              <a:t> ointment. After</a:t>
            </a:r>
            <a:r>
              <a:rPr lang="en-US" baseline="0" dirty="0" smtClean="0"/>
              <a:t> putting on the ointment, cover the nipples with a nonstick pad, such as those made by </a:t>
            </a:r>
            <a:r>
              <a:rPr lang="en-US" baseline="0" dirty="0" err="1" smtClean="0"/>
              <a:t>Telfa</a:t>
            </a:r>
            <a:r>
              <a:rPr lang="en-US" baseline="0" dirty="0" smtClean="0"/>
              <a:t> or </a:t>
            </a:r>
            <a:r>
              <a:rPr lang="en-US" baseline="0" dirty="0" err="1" smtClean="0"/>
              <a:t>Curad</a:t>
            </a:r>
            <a:r>
              <a:rPr lang="en-US" baseline="0" dirty="0" smtClean="0"/>
              <a:t>. Some of the pharmacy chains have their own brands of nonstick pads. IF the nipples are sticking to breast pads/bras, the nipples are repeatedly damaged every time they are uncovered.</a:t>
            </a:r>
            <a:endParaRPr lang="en-US" dirty="0" smtClean="0"/>
          </a:p>
          <a:p>
            <a:pPr>
              <a:defRPr/>
            </a:pPr>
            <a:r>
              <a:rPr lang="en-US" dirty="0" smtClean="0"/>
              <a:t>It</a:t>
            </a:r>
            <a:r>
              <a:rPr lang="en-US" baseline="0" dirty="0" smtClean="0"/>
              <a:t> is important  to make sure that the baby can latch deeply to avoid nipple trauma. This means trying to decrease the edema to d</a:t>
            </a:r>
            <a:r>
              <a:rPr lang="en-US" dirty="0" smtClean="0"/>
              <a:t>ecrease trauma- improve latch!!</a:t>
            </a:r>
          </a:p>
          <a:p>
            <a:pPr>
              <a:defRPr/>
            </a:pPr>
            <a:r>
              <a:rPr lang="en-US" b="1" dirty="0" smtClean="0"/>
              <a:t>Treat underlying skin pathology</a:t>
            </a:r>
          </a:p>
          <a:p>
            <a:pPr lvl="1">
              <a:defRPr/>
            </a:pPr>
            <a:r>
              <a:rPr lang="en-US" dirty="0" smtClean="0"/>
              <a:t>If</a:t>
            </a:r>
            <a:r>
              <a:rPr lang="en-US" baseline="0" dirty="0" smtClean="0"/>
              <a:t> the mother has a history of psoriasis or eczema, or another form of skin disease, she should be seen by her physician to determine if her sore nipples could be related to her skin disease.</a:t>
            </a:r>
            <a:endParaRPr lang="en-US" dirty="0" smtClean="0"/>
          </a:p>
          <a:p>
            <a:pPr>
              <a:defRPr/>
            </a:pPr>
            <a:r>
              <a:rPr lang="en-US" b="1" dirty="0" smtClean="0"/>
              <a:t>Treat deep breast infection</a:t>
            </a:r>
          </a:p>
          <a:p>
            <a:pPr marL="0" indent="0">
              <a:buNone/>
              <a:defRPr/>
            </a:pPr>
            <a:r>
              <a:rPr lang="en-US" dirty="0" smtClean="0"/>
              <a:t>	IF women have deep</a:t>
            </a:r>
            <a:r>
              <a:rPr lang="en-US" baseline="0" dirty="0" smtClean="0"/>
              <a:t> penetrating breast pain, and their breasts are tender, it is important to have the mom seen by a lactation specialist to determine if she needs oral antibiotics. IF she does not have deep breast tenderness or pain, the nipples can just be treated topically with antibacterial ointment as above.</a:t>
            </a:r>
            <a:endParaRPr lang="en-US" dirty="0" smtClean="0"/>
          </a:p>
          <a:p>
            <a:endParaRPr lang="en-US" dirty="0"/>
          </a:p>
        </p:txBody>
      </p:sp>
      <p:sp>
        <p:nvSpPr>
          <p:cNvPr id="4" name="Slide Number Placeholder 3"/>
          <p:cNvSpPr>
            <a:spLocks noGrp="1"/>
          </p:cNvSpPr>
          <p:nvPr>
            <p:ph type="sldNum" sz="quarter" idx="10"/>
          </p:nvPr>
        </p:nvSpPr>
        <p:spPr/>
        <p:txBody>
          <a:bodyPr/>
          <a:lstStyle/>
          <a:p>
            <a:fld id="{856AAD7E-0EDC-4FF0-8AAE-5FE0F31ECC7B}" type="slidenum">
              <a:rPr lang="en-US" smtClean="0"/>
              <a:t>54</a:t>
            </a:fld>
            <a:endParaRPr lang="en-US"/>
          </a:p>
        </p:txBody>
      </p:sp>
    </p:spTree>
    <p:extLst>
      <p:ext uri="{BB962C8B-B14F-4D97-AF65-F5344CB8AC3E}">
        <p14:creationId xmlns:p14="http://schemas.microsoft.com/office/powerpoint/2010/main" val="689101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11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Placenta stimulates the breasts to grow</a:t>
            </a:r>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807112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cup feeding and finger feeding videos</a:t>
            </a:r>
            <a:endParaRPr lang="en-US" dirty="0"/>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22</a:t>
            </a:fld>
            <a:endParaRPr lang="en-US"/>
          </a:p>
        </p:txBody>
      </p:sp>
    </p:spTree>
    <p:extLst>
      <p:ext uri="{BB962C8B-B14F-4D97-AF65-F5344CB8AC3E}">
        <p14:creationId xmlns:p14="http://schemas.microsoft.com/office/powerpoint/2010/main" val="3582427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25</a:t>
            </a:fld>
            <a:endParaRPr lang="en-US"/>
          </a:p>
        </p:txBody>
      </p:sp>
    </p:spTree>
    <p:extLst>
      <p:ext uri="{BB962C8B-B14F-4D97-AF65-F5344CB8AC3E}">
        <p14:creationId xmlns:p14="http://schemas.microsoft.com/office/powerpoint/2010/main" val="3686591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 Latch in the First Several</a:t>
            </a:r>
            <a:r>
              <a:rPr lang="en-US" b="1" baseline="0" dirty="0" smtClean="0"/>
              <a:t> Days of Life</a:t>
            </a:r>
            <a:endParaRPr lang="en-US" b="1" dirty="0" smtClean="0"/>
          </a:p>
          <a:p>
            <a:r>
              <a:rPr lang="en-US" dirty="0" smtClean="0"/>
              <a:t>Variable nursing day 1:</a:t>
            </a:r>
          </a:p>
          <a:p>
            <a:r>
              <a:rPr lang="en-US" dirty="0" smtClean="0"/>
              <a:t>It is normal for babies to not nurse well the first day. The  baby might have a stomach full of amniotic fluid, have to pass thick meconium, and may be quite</a:t>
            </a:r>
            <a:r>
              <a:rPr lang="en-US" baseline="0" dirty="0" smtClean="0"/>
              <a:t> sleepy, or have some discomfort from the birth process.</a:t>
            </a:r>
          </a:p>
          <a:p>
            <a:endParaRPr lang="en-US" baseline="0" dirty="0" smtClean="0"/>
          </a:p>
          <a:p>
            <a:r>
              <a:rPr lang="en-US" dirty="0" smtClean="0"/>
              <a:t>Latch and feeding usually improves by day 2.</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If the baby has not started nursing 24 hours,</a:t>
            </a:r>
            <a:endParaRPr lang="en-US" dirty="0" smtClean="0"/>
          </a:p>
          <a:p>
            <a:r>
              <a:rPr lang="en-US" dirty="0" smtClean="0"/>
              <a:t>Mom should begin pumping and manually expressing every 3 hours. Encourage mom to b</a:t>
            </a:r>
            <a:r>
              <a:rPr lang="en-US" baseline="0" dirty="0" smtClean="0"/>
              <a:t>e patient, and supplement the baby with colostrum, using a spoon or finger feeder</a:t>
            </a:r>
          </a:p>
          <a:p>
            <a:r>
              <a:rPr lang="en-US" baseline="0" dirty="0" smtClean="0"/>
              <a:t>Encourage mom to be skin to skin as much as possible with the baby, to encourage latch naturally</a:t>
            </a:r>
            <a:endParaRPr lang="en-US" dirty="0" smtClean="0"/>
          </a:p>
          <a:p>
            <a:pPr lvl="1"/>
            <a:endParaRPr lang="en-US" dirty="0" smtClean="0"/>
          </a:p>
          <a:p>
            <a:r>
              <a:rPr lang="en-US" dirty="0" smtClean="0"/>
              <a:t>By day 2 most babies are rapidly improving their breastfeeding skills.</a:t>
            </a:r>
          </a:p>
          <a:p>
            <a:endParaRPr lang="en-US" dirty="0"/>
          </a:p>
        </p:txBody>
      </p:sp>
      <p:sp>
        <p:nvSpPr>
          <p:cNvPr id="4" name="Slide Number Placeholder 3"/>
          <p:cNvSpPr>
            <a:spLocks noGrp="1"/>
          </p:cNvSpPr>
          <p:nvPr>
            <p:ph type="sldNum" sz="quarter" idx="10"/>
          </p:nvPr>
        </p:nvSpPr>
        <p:spPr/>
        <p:txBody>
          <a:bodyPr/>
          <a:lstStyle/>
          <a:p>
            <a:fld id="{6B0B4B3D-F6C5-4DAE-A38C-400682E7EEF0}" type="slidenum">
              <a:rPr lang="en-US" smtClean="0"/>
              <a:t>26</a:t>
            </a:fld>
            <a:endParaRPr lang="en-US"/>
          </a:p>
        </p:txBody>
      </p:sp>
    </p:spTree>
    <p:extLst>
      <p:ext uri="{BB962C8B-B14F-4D97-AF65-F5344CB8AC3E}">
        <p14:creationId xmlns:p14="http://schemas.microsoft.com/office/powerpoint/2010/main" val="1638343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There</a:t>
            </a:r>
            <a:r>
              <a:rPr lang="en-US" b="1" baseline="0" dirty="0" smtClean="0"/>
              <a:t> are many reasons for a non-latching baby</a:t>
            </a:r>
          </a:p>
          <a:p>
            <a:r>
              <a:rPr lang="en-US" baseline="0" dirty="0" smtClean="0"/>
              <a:t>Common reasons include:</a:t>
            </a:r>
          </a:p>
          <a:p>
            <a:r>
              <a:rPr lang="en-US" baseline="0" dirty="0" smtClean="0"/>
              <a:t>Sleepy or premature infant</a:t>
            </a:r>
          </a:p>
          <a:p>
            <a:r>
              <a:rPr lang="en-US" baseline="0" dirty="0" smtClean="0"/>
              <a:t>Bottle preference- the baby is not confused, but just prefers the bottle, or expects a bottle nipple when ready to feed</a:t>
            </a:r>
          </a:p>
          <a:p>
            <a:r>
              <a:rPr lang="en-US" baseline="0" dirty="0" smtClean="0"/>
              <a:t>Low Milk supply- Mom’s milk supply may be too low for the baby to find it worthwhile to nurse</a:t>
            </a:r>
          </a:p>
          <a:p>
            <a:r>
              <a:rPr lang="en-US" baseline="0" dirty="0" smtClean="0"/>
              <a:t>Anatomic or motor issues- the baby have some </a:t>
            </a:r>
            <a:r>
              <a:rPr lang="en-US" baseline="0" dirty="0" err="1" smtClean="0"/>
              <a:t>some</a:t>
            </a:r>
            <a:r>
              <a:rPr lang="en-US" baseline="0" dirty="0" smtClean="0"/>
              <a:t> sort of anatomic problem such as a cleft palate, or a motor issue such as low tone as occurs with Down syndrome. Both of these make it hard to latch or sustain a latch.</a:t>
            </a:r>
          </a:p>
          <a:p>
            <a:endParaRPr lang="en-US" baseline="0" dirty="0" smtClean="0"/>
          </a:p>
          <a:p>
            <a:r>
              <a:rPr lang="en-US" baseline="0" dirty="0" smtClean="0"/>
              <a:t>We will talk more about these issues in the next few slides</a:t>
            </a:r>
            <a:endParaRPr lang="en-US" dirty="0"/>
          </a:p>
        </p:txBody>
      </p:sp>
      <p:sp>
        <p:nvSpPr>
          <p:cNvPr id="4" name="Slide Number Placeholder 3"/>
          <p:cNvSpPr>
            <a:spLocks noGrp="1"/>
          </p:cNvSpPr>
          <p:nvPr>
            <p:ph type="sldNum" sz="quarter" idx="10"/>
          </p:nvPr>
        </p:nvSpPr>
        <p:spPr/>
        <p:txBody>
          <a:bodyPr/>
          <a:lstStyle/>
          <a:p>
            <a:fld id="{6B0B4B3D-F6C5-4DAE-A38C-400682E7EEF0}" type="slidenum">
              <a:rPr lang="en-US" smtClean="0"/>
              <a:t>27</a:t>
            </a:fld>
            <a:endParaRPr lang="en-US"/>
          </a:p>
        </p:txBody>
      </p:sp>
    </p:spTree>
    <p:extLst>
      <p:ext uri="{BB962C8B-B14F-4D97-AF65-F5344CB8AC3E}">
        <p14:creationId xmlns:p14="http://schemas.microsoft.com/office/powerpoint/2010/main" val="1832085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Sleepy and Premature Infant</a:t>
            </a:r>
          </a:p>
          <a:p>
            <a:r>
              <a:rPr lang="en-US" dirty="0" smtClean="0"/>
              <a:t>These babies fall asleep easily at the breast. Premature</a:t>
            </a:r>
            <a:r>
              <a:rPr lang="en-US" baseline="0" dirty="0" smtClean="0"/>
              <a:t> or babies who are born 35-37 weeks (late premature infants) are at high risk for this behavior.</a:t>
            </a:r>
            <a:endParaRPr lang="en-US" dirty="0" smtClean="0"/>
          </a:p>
          <a:p>
            <a:r>
              <a:rPr lang="en-US" dirty="0" smtClean="0"/>
              <a:t>The</a:t>
            </a:r>
            <a:r>
              <a:rPr lang="en-US" baseline="0" dirty="0" smtClean="0"/>
              <a:t> s</a:t>
            </a:r>
            <a:r>
              <a:rPr lang="en-US" dirty="0" smtClean="0"/>
              <a:t>oft nipple may not awaken the baby’s suck/swallow reflex, because</a:t>
            </a:r>
            <a:r>
              <a:rPr lang="en-US" baseline="0" dirty="0" smtClean="0"/>
              <a:t> it is not as firm as a bottle nipple. We reviewed this issue in detail in session 5, our last session.</a:t>
            </a:r>
            <a:endParaRPr lang="en-US" dirty="0" smtClean="0"/>
          </a:p>
          <a:p>
            <a:r>
              <a:rPr lang="en-US" dirty="0" smtClean="0"/>
              <a:t>These babies</a:t>
            </a:r>
            <a:r>
              <a:rPr lang="en-US" baseline="0" dirty="0" smtClean="0"/>
              <a:t> will often latch, but they don’t initiate a suck w</a:t>
            </a:r>
            <a:r>
              <a:rPr lang="en-US" dirty="0" smtClean="0"/>
              <a:t>ithout milk flowing rapidly</a:t>
            </a:r>
          </a:p>
          <a:p>
            <a:r>
              <a:rPr lang="en-US" dirty="0" smtClean="0"/>
              <a:t>The</a:t>
            </a:r>
            <a:r>
              <a:rPr lang="en-US" baseline="0" dirty="0" smtClean="0"/>
              <a:t> b</a:t>
            </a:r>
            <a:r>
              <a:rPr lang="en-US" dirty="0" smtClean="0"/>
              <a:t>ottom line is that these</a:t>
            </a:r>
            <a:r>
              <a:rPr lang="en-US" baseline="0" dirty="0" smtClean="0"/>
              <a:t> babies</a:t>
            </a:r>
            <a:r>
              <a:rPr lang="en-US" dirty="0" smtClean="0"/>
              <a:t> often need supplementation until they stay</a:t>
            </a:r>
            <a:r>
              <a:rPr lang="en-US" baseline="0" dirty="0" smtClean="0"/>
              <a:t> awake while nursing.</a:t>
            </a:r>
            <a:endParaRPr lang="en-US" dirty="0" smtClean="0"/>
          </a:p>
          <a:p>
            <a:endParaRPr lang="en-US" dirty="0"/>
          </a:p>
        </p:txBody>
      </p:sp>
      <p:sp>
        <p:nvSpPr>
          <p:cNvPr id="4" name="Slide Number Placeholder 3"/>
          <p:cNvSpPr>
            <a:spLocks noGrp="1"/>
          </p:cNvSpPr>
          <p:nvPr>
            <p:ph type="sldNum" sz="quarter" idx="10"/>
          </p:nvPr>
        </p:nvSpPr>
        <p:spPr/>
        <p:txBody>
          <a:bodyPr/>
          <a:lstStyle/>
          <a:p>
            <a:fld id="{6B0B4B3D-F6C5-4DAE-A38C-400682E7EEF0}" type="slidenum">
              <a:rPr lang="en-US" smtClean="0"/>
              <a:t>28</a:t>
            </a:fld>
            <a:endParaRPr lang="en-US"/>
          </a:p>
        </p:txBody>
      </p:sp>
    </p:spTree>
    <p:extLst>
      <p:ext uri="{BB962C8B-B14F-4D97-AF65-F5344CB8AC3E}">
        <p14:creationId xmlns:p14="http://schemas.microsoft.com/office/powerpoint/2010/main" val="3404133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u="sng"/>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6743589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alphaModFix amt="51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omic Sans MS" pitchFamily="66"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Comic Sans MS" pitchFamily="66" charset="0"/>
              </a:defRPr>
            </a:lvl1pPr>
            <a:lvl2pPr>
              <a:defRPr>
                <a:latin typeface="Comic Sans MS" pitchFamily="66" charset="0"/>
              </a:defRPr>
            </a:lvl2pPr>
            <a:lvl3pPr>
              <a:defRPr>
                <a:latin typeface="Comic Sans MS" pitchFamily="66" charset="0"/>
              </a:defRPr>
            </a:lvl3pPr>
            <a:lvl4pPr>
              <a:defRPr>
                <a:latin typeface="Comic Sans MS" pitchFamily="66" charset="0"/>
              </a:defRPr>
            </a:lvl4pPr>
            <a:lvl5pPr>
              <a:defRPr>
                <a:latin typeface="Comic Sans MS" pitchFamily="66"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bg>
      <p:bgPr>
        <a:gradFill rotWithShape="1">
          <a:gsLst>
            <a:gs pos="0">
              <a:schemeClr val="accent5">
                <a:lumMod val="50000"/>
              </a:schemeClr>
            </a:gs>
            <a:gs pos="40000">
              <a:srgbClr val="006699"/>
            </a:gs>
            <a:gs pos="100000">
              <a:schemeClr val="bg2">
                <a:shade val="20000"/>
                <a:satMod val="255000"/>
              </a:schemeClr>
            </a:gs>
          </a:gsLst>
          <a:path path="circle">
            <a:fillToRect l="50000" t="-80000" r="50000" b="180000"/>
          </a:path>
        </a:grad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Mob 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270525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amp; Blac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850193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Oval 8"/>
          <p:cNvSpPr/>
          <p:nvPr userDrawn="1"/>
        </p:nvSpPr>
        <p:spPr>
          <a:xfrm>
            <a:off x="112160" y="6405937"/>
            <a:ext cx="362918" cy="362918"/>
          </a:xfrm>
          <a:prstGeom prst="ellipse">
            <a:avLst/>
          </a:prstGeom>
          <a:blipFill dpi="0" rotWithShape="1">
            <a:blip r:embed="rId7">
              <a:alphaModFix amt="5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p:cNvSpPr txBox="1">
            <a:spLocks/>
          </p:cNvSpPr>
          <p:nvPr userDrawn="1"/>
        </p:nvSpPr>
        <p:spPr>
          <a:xfrm>
            <a:off x="7315200" y="6500895"/>
            <a:ext cx="1761074" cy="303946"/>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marL="0" indent="0" algn="l" defTabSz="914400">
              <a:tabLst>
                <a:tab pos="5486400" algn="r"/>
              </a:tabLst>
              <a:defRPr/>
            </a:pPr>
            <a:r>
              <a:rPr lang="en-US" sz="900" smtClean="0">
                <a:solidFill>
                  <a:schemeClr val="tx1"/>
                </a:solidFill>
                <a:latin typeface="Comic Sans MS" panose="030F0702030302020204" pitchFamily="66" charset="0"/>
              </a:rPr>
              <a:t>© 2016  The Milk Mob.	</a:t>
            </a:r>
            <a:fld id="{3C9EA30E-4DED-4342-AFB0-7BA9DBCA614D}" type="slidenum">
              <a:rPr lang="en-US" sz="900" smtClean="0">
                <a:solidFill>
                  <a:schemeClr val="tx1"/>
                </a:solidFill>
                <a:latin typeface="Comic Sans MS" panose="030F0702030302020204" pitchFamily="66" charset="0"/>
              </a:rPr>
              <a:pPr marL="0" indent="0" algn="l" defTabSz="914400">
                <a:tabLst>
                  <a:tab pos="5486400" algn="r"/>
                </a:tabLst>
                <a:defRPr/>
              </a:pPr>
              <a:t>‹#›</a:t>
            </a:fld>
            <a:endParaRPr lang="en-US" sz="900">
              <a:solidFill>
                <a:schemeClr val="tx1"/>
              </a:solidFill>
              <a:latin typeface="Comic Sans MS" panose="030F0702030302020204" pitchFamily="66" charset="0"/>
            </a:endParaRPr>
          </a:p>
        </p:txBody>
      </p:sp>
    </p:spTree>
  </p:cSld>
  <p:clrMap bg1="lt1" tx1="dk1" bg2="lt2" tx2="dk2" accent1="accent1" accent2="accent2" accent3="accent3" accent4="accent4" accent5="accent5" accent6="accent6" hlink="hlink" folHlink="folHlink"/>
  <p:sldLayoutIdLst>
    <p:sldLayoutId id="2147483931" r:id="rId1"/>
    <p:sldLayoutId id="2147483876" r:id="rId2"/>
    <p:sldLayoutId id="2147483881" r:id="rId3"/>
    <p:sldLayoutId id="2147484017" r:id="rId4"/>
    <p:sldLayoutId id="2147484021" r:id="rId5"/>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Comic Sans MS" panose="030F0702030302020204" pitchFamily="66"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omic Sans MS" panose="030F0702030302020204" pitchFamily="66"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omic Sans MS" panose="030F0702030302020204" pitchFamily="66"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omic Sans MS" panose="030F0702030302020204" pitchFamily="66"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omic Sans MS" panose="030F0702030302020204" pitchFamily="66"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omic Sans MS" panose="030F0702030302020204" pitchFamily="66"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1.xml"/><Relationship Id="rId4" Type="http://schemas.openxmlformats.org/officeDocument/2006/relationships/image" Target="../media/image41.jp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2.xml"/><Relationship Id="rId4" Type="http://schemas.openxmlformats.org/officeDocument/2006/relationships/image" Target="../media/image42.jp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43.jp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44.jp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45.jp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l="-6000" r="-6000"/>
          </a:stretch>
        </a:blipFill>
        <a:effectLst/>
      </p:bgPr>
    </p:bg>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810000" y="228600"/>
            <a:ext cx="5334000" cy="2209800"/>
          </a:xfrm>
          <a:prstGeom prst="rect">
            <a:avLst/>
          </a:prstGeom>
        </p:spPr>
        <p:txBody>
          <a:bodyPr>
            <a:normAutofit fontScale="90000"/>
          </a:bodyPr>
          <a:lstStyle/>
          <a:p>
            <a:r>
              <a:rPr lang="en-US" sz="5400" dirty="0" smtClean="0">
                <a:latin typeface="Comic Sans MS" pitchFamily="66" charset="0"/>
              </a:rPr>
              <a:t>Breastfeeding Basics for Early Success</a:t>
            </a:r>
            <a:endParaRPr lang="en-US" sz="5400" dirty="0">
              <a:latin typeface="Comic Sans MS" pitchFamily="66" charset="0"/>
            </a:endParaRPr>
          </a:p>
        </p:txBody>
      </p:sp>
      <p:sp>
        <p:nvSpPr>
          <p:cNvPr id="2" name="TextBox 1"/>
          <p:cNvSpPr txBox="1"/>
          <p:nvPr/>
        </p:nvSpPr>
        <p:spPr>
          <a:xfrm>
            <a:off x="36689" y="5181600"/>
            <a:ext cx="9046723" cy="1274195"/>
          </a:xfrm>
          <a:prstGeom prst="rect">
            <a:avLst/>
          </a:prstGeom>
          <a:noFill/>
        </p:spPr>
        <p:txBody>
          <a:bodyPr wrap="square" rtlCol="0">
            <a:spAutoFit/>
          </a:bodyPr>
          <a:lstStyle/>
          <a:p>
            <a:pPr eaLnBrk="1" hangingPunct="1">
              <a:lnSpc>
                <a:spcPct val="80000"/>
              </a:lnSpc>
            </a:pPr>
            <a:r>
              <a:rPr lang="en-US" dirty="0">
                <a:latin typeface="Comic Sans MS" pitchFamily="66" charset="0"/>
              </a:rPr>
              <a:t>Anne Eglash </a:t>
            </a:r>
            <a:r>
              <a:rPr lang="en-US" dirty="0" smtClean="0">
                <a:latin typeface="Comic Sans MS" pitchFamily="66" charset="0"/>
              </a:rPr>
              <a:t>MD, IBCLC, FABM</a:t>
            </a:r>
            <a:endParaRPr lang="en-US" dirty="0">
              <a:latin typeface="Comic Sans MS" pitchFamily="66" charset="0"/>
            </a:endParaRPr>
          </a:p>
          <a:p>
            <a:pPr eaLnBrk="1" hangingPunct="1">
              <a:lnSpc>
                <a:spcPct val="80000"/>
              </a:lnSpc>
            </a:pPr>
            <a:r>
              <a:rPr lang="en-US" dirty="0">
                <a:latin typeface="Comic Sans MS" pitchFamily="66" charset="0"/>
              </a:rPr>
              <a:t>Clinical  Professor</a:t>
            </a:r>
          </a:p>
          <a:p>
            <a:pPr eaLnBrk="1" hangingPunct="1">
              <a:lnSpc>
                <a:spcPct val="80000"/>
              </a:lnSpc>
            </a:pPr>
            <a:r>
              <a:rPr lang="en-US" dirty="0" err="1">
                <a:latin typeface="Comic Sans MS" pitchFamily="66" charset="0"/>
              </a:rPr>
              <a:t>Dept</a:t>
            </a:r>
            <a:r>
              <a:rPr lang="en-US" dirty="0">
                <a:latin typeface="Comic Sans MS" pitchFamily="66" charset="0"/>
              </a:rPr>
              <a:t> of </a:t>
            </a:r>
            <a:r>
              <a:rPr lang="en-US" dirty="0" smtClean="0">
                <a:latin typeface="Comic Sans MS" pitchFamily="66" charset="0"/>
              </a:rPr>
              <a:t>Family Medicine</a:t>
            </a:r>
            <a:endParaRPr lang="en-US" dirty="0">
              <a:latin typeface="Comic Sans MS" pitchFamily="66" charset="0"/>
            </a:endParaRPr>
          </a:p>
          <a:p>
            <a:pPr eaLnBrk="1" hangingPunct="1">
              <a:lnSpc>
                <a:spcPct val="80000"/>
              </a:lnSpc>
            </a:pPr>
            <a:r>
              <a:rPr lang="en-US" dirty="0">
                <a:latin typeface="Comic Sans MS" pitchFamily="66" charset="0"/>
              </a:rPr>
              <a:t>University of Wisconsin School of Medicine and </a:t>
            </a:r>
            <a:r>
              <a:rPr lang="en-US">
                <a:latin typeface="Comic Sans MS" pitchFamily="66" charset="0"/>
              </a:rPr>
              <a:t>Public </a:t>
            </a:r>
            <a:r>
              <a:rPr lang="en-US" smtClean="0">
                <a:latin typeface="Comic Sans MS" pitchFamily="66" charset="0"/>
              </a:rPr>
              <a:t>Health</a:t>
            </a:r>
            <a:endParaRPr lang="en-US" dirty="0">
              <a:latin typeface="Comic Sans MS" pitchFamily="66" charset="0"/>
            </a:endParaRPr>
          </a:p>
        </p:txBody>
      </p:sp>
    </p:spTree>
    <p:extLst>
      <p:ext uri="{BB962C8B-B14F-4D97-AF65-F5344CB8AC3E}">
        <p14:creationId xmlns:p14="http://schemas.microsoft.com/office/powerpoint/2010/main" val="2127789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TextBox 1"/>
          <p:cNvSpPr txBox="1"/>
          <p:nvPr/>
        </p:nvSpPr>
        <p:spPr>
          <a:xfrm>
            <a:off x="457200" y="2895600"/>
            <a:ext cx="1003608" cy="369332"/>
          </a:xfrm>
          <a:prstGeom prst="rect">
            <a:avLst/>
          </a:prstGeom>
          <a:noFill/>
        </p:spPr>
        <p:txBody>
          <a:bodyPr wrap="none" rtlCol="0">
            <a:spAutoFit/>
          </a:bodyPr>
          <a:lstStyle/>
          <a:p>
            <a:pPr fontAlgn="auto">
              <a:spcBef>
                <a:spcPts val="0"/>
              </a:spcBef>
              <a:spcAft>
                <a:spcPts val="0"/>
              </a:spcAft>
            </a:pPr>
            <a:r>
              <a:rPr lang="en-US" sz="1800" dirty="0" smtClean="0">
                <a:solidFill>
                  <a:prstClr val="black"/>
                </a:solidFill>
                <a:latin typeface="Comic Sans MS"/>
              </a:rPr>
              <a:t>Estrogen</a:t>
            </a:r>
            <a:endParaRPr lang="en-US" sz="1800" dirty="0">
              <a:solidFill>
                <a:prstClr val="black"/>
              </a:solidFill>
              <a:latin typeface="Comic Sans MS"/>
            </a:endParaRPr>
          </a:p>
        </p:txBody>
      </p:sp>
      <p:sp>
        <p:nvSpPr>
          <p:cNvPr id="3" name="TextBox 2"/>
          <p:cNvSpPr txBox="1"/>
          <p:nvPr/>
        </p:nvSpPr>
        <p:spPr>
          <a:xfrm>
            <a:off x="609600" y="3581400"/>
            <a:ext cx="1436612" cy="369332"/>
          </a:xfrm>
          <a:prstGeom prst="rect">
            <a:avLst/>
          </a:prstGeom>
          <a:noFill/>
        </p:spPr>
        <p:txBody>
          <a:bodyPr wrap="none" rtlCol="0">
            <a:spAutoFit/>
          </a:bodyPr>
          <a:lstStyle/>
          <a:p>
            <a:pPr fontAlgn="auto">
              <a:spcBef>
                <a:spcPts val="0"/>
              </a:spcBef>
              <a:spcAft>
                <a:spcPts val="0"/>
              </a:spcAft>
            </a:pPr>
            <a:r>
              <a:rPr lang="en-US" sz="1800" dirty="0" smtClean="0">
                <a:solidFill>
                  <a:prstClr val="black"/>
                </a:solidFill>
                <a:latin typeface="Comic Sans MS"/>
              </a:rPr>
              <a:t>Progesterone</a:t>
            </a:r>
            <a:endParaRPr lang="en-US" sz="1800" dirty="0">
              <a:solidFill>
                <a:prstClr val="black"/>
              </a:solidFill>
              <a:latin typeface="Comic Sans MS"/>
            </a:endParaRPr>
          </a:p>
        </p:txBody>
      </p:sp>
      <p:sp>
        <p:nvSpPr>
          <p:cNvPr id="4" name="TextBox 3"/>
          <p:cNvSpPr txBox="1"/>
          <p:nvPr/>
        </p:nvSpPr>
        <p:spPr>
          <a:xfrm>
            <a:off x="685800" y="4419600"/>
            <a:ext cx="2673039" cy="369332"/>
          </a:xfrm>
          <a:prstGeom prst="rect">
            <a:avLst/>
          </a:prstGeom>
          <a:noFill/>
        </p:spPr>
        <p:txBody>
          <a:bodyPr wrap="none" rtlCol="0">
            <a:spAutoFit/>
          </a:bodyPr>
          <a:lstStyle/>
          <a:p>
            <a:pPr fontAlgn="auto">
              <a:spcBef>
                <a:spcPts val="0"/>
              </a:spcBef>
              <a:spcAft>
                <a:spcPts val="0"/>
              </a:spcAft>
            </a:pPr>
            <a:r>
              <a:rPr lang="en-US" sz="1800" dirty="0" smtClean="0">
                <a:solidFill>
                  <a:prstClr val="black"/>
                </a:solidFill>
                <a:latin typeface="Comic Sans MS"/>
              </a:rPr>
              <a:t>Human Placental </a:t>
            </a:r>
            <a:r>
              <a:rPr lang="en-US" sz="1800" dirty="0" err="1" smtClean="0">
                <a:solidFill>
                  <a:prstClr val="black"/>
                </a:solidFill>
                <a:latin typeface="Comic Sans MS"/>
              </a:rPr>
              <a:t>Lactogen</a:t>
            </a:r>
            <a:endParaRPr lang="en-US" sz="1800" dirty="0">
              <a:solidFill>
                <a:prstClr val="black"/>
              </a:solidFill>
              <a:latin typeface="Comic Sans MS"/>
            </a:endParaRPr>
          </a:p>
        </p:txBody>
      </p:sp>
      <p:sp>
        <p:nvSpPr>
          <p:cNvPr id="6" name="TextBox 5"/>
          <p:cNvSpPr txBox="1"/>
          <p:nvPr/>
        </p:nvSpPr>
        <p:spPr>
          <a:xfrm>
            <a:off x="1600200" y="5181600"/>
            <a:ext cx="1014508" cy="369332"/>
          </a:xfrm>
          <a:prstGeom prst="rect">
            <a:avLst/>
          </a:prstGeom>
          <a:noFill/>
        </p:spPr>
        <p:txBody>
          <a:bodyPr wrap="none" rtlCol="0">
            <a:spAutoFit/>
          </a:bodyPr>
          <a:lstStyle/>
          <a:p>
            <a:pPr fontAlgn="auto">
              <a:spcBef>
                <a:spcPts val="0"/>
              </a:spcBef>
              <a:spcAft>
                <a:spcPts val="0"/>
              </a:spcAft>
            </a:pPr>
            <a:r>
              <a:rPr lang="en-US" sz="1800" dirty="0" smtClean="0">
                <a:solidFill>
                  <a:prstClr val="black"/>
                </a:solidFill>
                <a:latin typeface="Comic Sans MS"/>
              </a:rPr>
              <a:t>Prolactin</a:t>
            </a:r>
            <a:endParaRPr lang="en-US" sz="1800" dirty="0">
              <a:solidFill>
                <a:prstClr val="black"/>
              </a:solidFill>
              <a:latin typeface="Comic Sans MS"/>
            </a:endParaRPr>
          </a:p>
        </p:txBody>
      </p:sp>
      <p:sp>
        <p:nvSpPr>
          <p:cNvPr id="7" name="TextBox 6"/>
          <p:cNvSpPr txBox="1"/>
          <p:nvPr/>
        </p:nvSpPr>
        <p:spPr>
          <a:xfrm>
            <a:off x="3048000" y="5791200"/>
            <a:ext cx="1834798" cy="369332"/>
          </a:xfrm>
          <a:prstGeom prst="rect">
            <a:avLst/>
          </a:prstGeom>
          <a:noFill/>
        </p:spPr>
        <p:txBody>
          <a:bodyPr wrap="none" rtlCol="0">
            <a:spAutoFit/>
          </a:bodyPr>
          <a:lstStyle/>
          <a:p>
            <a:pPr fontAlgn="auto">
              <a:spcBef>
                <a:spcPts val="0"/>
              </a:spcBef>
              <a:spcAft>
                <a:spcPts val="0"/>
              </a:spcAft>
            </a:pPr>
            <a:r>
              <a:rPr lang="en-US" sz="1800" dirty="0" smtClean="0">
                <a:solidFill>
                  <a:prstClr val="black"/>
                </a:solidFill>
                <a:latin typeface="Comic Sans MS"/>
              </a:rPr>
              <a:t>Growth Hormone</a:t>
            </a:r>
            <a:endParaRPr lang="en-US" sz="1800" dirty="0">
              <a:solidFill>
                <a:prstClr val="black"/>
              </a:solidFill>
              <a:latin typeface="Comic Sans MS"/>
            </a:endParaRPr>
          </a:p>
        </p:txBody>
      </p:sp>
      <p:sp>
        <p:nvSpPr>
          <p:cNvPr id="8" name="TextBox 7"/>
          <p:cNvSpPr txBox="1"/>
          <p:nvPr/>
        </p:nvSpPr>
        <p:spPr>
          <a:xfrm>
            <a:off x="5257800" y="5257800"/>
            <a:ext cx="2510944" cy="369332"/>
          </a:xfrm>
          <a:prstGeom prst="rect">
            <a:avLst/>
          </a:prstGeom>
          <a:noFill/>
        </p:spPr>
        <p:txBody>
          <a:bodyPr wrap="none" rtlCol="0">
            <a:spAutoFit/>
          </a:bodyPr>
          <a:lstStyle/>
          <a:p>
            <a:pPr fontAlgn="auto">
              <a:spcBef>
                <a:spcPts val="0"/>
              </a:spcBef>
              <a:spcAft>
                <a:spcPts val="0"/>
              </a:spcAft>
            </a:pPr>
            <a:r>
              <a:rPr lang="en-US" sz="1800" dirty="0" smtClean="0">
                <a:solidFill>
                  <a:prstClr val="black"/>
                </a:solidFill>
                <a:latin typeface="Comic Sans MS"/>
              </a:rPr>
              <a:t>Fibroblast Growth Factor</a:t>
            </a:r>
            <a:endParaRPr lang="en-US" sz="1800" dirty="0">
              <a:solidFill>
                <a:prstClr val="black"/>
              </a:solidFill>
              <a:latin typeface="Comic Sans MS"/>
            </a:endParaRPr>
          </a:p>
        </p:txBody>
      </p:sp>
      <p:sp>
        <p:nvSpPr>
          <p:cNvPr id="9" name="TextBox 8"/>
          <p:cNvSpPr txBox="1"/>
          <p:nvPr/>
        </p:nvSpPr>
        <p:spPr>
          <a:xfrm>
            <a:off x="5835502" y="4604266"/>
            <a:ext cx="2589940" cy="369332"/>
          </a:xfrm>
          <a:prstGeom prst="rect">
            <a:avLst/>
          </a:prstGeom>
          <a:noFill/>
        </p:spPr>
        <p:txBody>
          <a:bodyPr wrap="none" rtlCol="0">
            <a:spAutoFit/>
          </a:bodyPr>
          <a:lstStyle/>
          <a:p>
            <a:pPr fontAlgn="auto">
              <a:spcBef>
                <a:spcPts val="0"/>
              </a:spcBef>
              <a:spcAft>
                <a:spcPts val="0"/>
              </a:spcAft>
            </a:pPr>
            <a:r>
              <a:rPr lang="en-US" sz="1800" dirty="0" smtClean="0">
                <a:solidFill>
                  <a:prstClr val="black"/>
                </a:solidFill>
                <a:latin typeface="Comic Sans MS"/>
              </a:rPr>
              <a:t>Insulin-like Growth Factor</a:t>
            </a:r>
            <a:endParaRPr lang="en-US" sz="1800" dirty="0">
              <a:solidFill>
                <a:prstClr val="black"/>
              </a:solidFill>
              <a:latin typeface="Comic Sans MS"/>
            </a:endParaRPr>
          </a:p>
        </p:txBody>
      </p:sp>
      <p:sp>
        <p:nvSpPr>
          <p:cNvPr id="10" name="TextBox 9"/>
          <p:cNvSpPr txBox="1"/>
          <p:nvPr/>
        </p:nvSpPr>
        <p:spPr>
          <a:xfrm>
            <a:off x="6187906" y="3396734"/>
            <a:ext cx="2237536" cy="646331"/>
          </a:xfrm>
          <a:prstGeom prst="rect">
            <a:avLst/>
          </a:prstGeom>
          <a:noFill/>
        </p:spPr>
        <p:txBody>
          <a:bodyPr wrap="none" rtlCol="0">
            <a:spAutoFit/>
          </a:bodyPr>
          <a:lstStyle/>
          <a:p>
            <a:pPr fontAlgn="auto">
              <a:spcBef>
                <a:spcPts val="0"/>
              </a:spcBef>
              <a:spcAft>
                <a:spcPts val="0"/>
              </a:spcAft>
            </a:pPr>
            <a:r>
              <a:rPr lang="en-US" sz="1800" dirty="0" smtClean="0">
                <a:solidFill>
                  <a:prstClr val="black"/>
                </a:solidFill>
                <a:latin typeface="Comic Sans MS"/>
              </a:rPr>
              <a:t>Parathyroid hormone </a:t>
            </a:r>
          </a:p>
          <a:p>
            <a:pPr fontAlgn="auto">
              <a:spcBef>
                <a:spcPts val="0"/>
              </a:spcBef>
              <a:spcAft>
                <a:spcPts val="0"/>
              </a:spcAft>
            </a:pPr>
            <a:r>
              <a:rPr lang="en-US" sz="1800" dirty="0" smtClean="0">
                <a:solidFill>
                  <a:prstClr val="black"/>
                </a:solidFill>
                <a:latin typeface="Comic Sans MS"/>
              </a:rPr>
              <a:t>related protein</a:t>
            </a:r>
            <a:endParaRPr lang="en-US" sz="1800" dirty="0">
              <a:solidFill>
                <a:prstClr val="black"/>
              </a:solidFill>
              <a:latin typeface="Comic Sans MS"/>
            </a:endParaRPr>
          </a:p>
        </p:txBody>
      </p:sp>
    </p:spTree>
    <p:extLst>
      <p:ext uri="{BB962C8B-B14F-4D97-AF65-F5344CB8AC3E}">
        <p14:creationId xmlns:p14="http://schemas.microsoft.com/office/powerpoint/2010/main" val="3616875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524000" y="304800"/>
            <a:ext cx="1961755" cy="2524125"/>
          </a:xfrm>
          <a:prstGeom prst="rect">
            <a:avLst/>
          </a:prstGeom>
          <a:noFill/>
          <a:ln w="15875">
            <a:solidFill>
              <a:schemeClr val="tx1"/>
            </a:solidFill>
          </a:ln>
          <a:effectLst>
            <a:outerShdw blurRad="50800" dist="38100" dir="2700000" algn="tl" rotWithShape="0">
              <a:prstClr val="black">
                <a:alpha val="40000"/>
              </a:prstClr>
            </a:outerShdw>
          </a:effectLst>
        </p:spPr>
      </p:pic>
      <p:pic>
        <p:nvPicPr>
          <p:cNvPr id="1027" name="Picture 3"/>
          <p:cNvPicPr>
            <a:picLocks noChangeAspect="1" noChangeArrowheads="1"/>
          </p:cNvPicPr>
          <p:nvPr/>
        </p:nvPicPr>
        <p:blipFill>
          <a:blip r:embed="rId3" cstate="print"/>
          <a:srcRect/>
          <a:stretch>
            <a:fillRect/>
          </a:stretch>
        </p:blipFill>
        <p:spPr bwMode="auto">
          <a:xfrm>
            <a:off x="1295400" y="3962400"/>
            <a:ext cx="2619375" cy="2619375"/>
          </a:xfrm>
          <a:prstGeom prst="rect">
            <a:avLst/>
          </a:prstGeom>
          <a:noFill/>
          <a:ln w="15875">
            <a:solidFill>
              <a:schemeClr val="tx1"/>
            </a:solidFill>
          </a:ln>
          <a:effectLst>
            <a:outerShdw blurRad="50800" dist="38100" dir="2700000" algn="tl" rotWithShape="0">
              <a:prstClr val="black">
                <a:alpha val="40000"/>
              </a:prstClr>
            </a:outerShdw>
          </a:effectLst>
        </p:spPr>
      </p:pic>
      <p:pic>
        <p:nvPicPr>
          <p:cNvPr id="1028" name="Picture 4"/>
          <p:cNvPicPr>
            <a:picLocks noChangeAspect="1" noChangeArrowheads="1"/>
          </p:cNvPicPr>
          <p:nvPr/>
        </p:nvPicPr>
        <p:blipFill>
          <a:blip r:embed="rId4" cstate="print"/>
          <a:srcRect/>
          <a:stretch>
            <a:fillRect/>
          </a:stretch>
        </p:blipFill>
        <p:spPr bwMode="auto">
          <a:xfrm>
            <a:off x="5486400" y="3733800"/>
            <a:ext cx="2695575" cy="2636201"/>
          </a:xfrm>
          <a:prstGeom prst="rect">
            <a:avLst/>
          </a:prstGeom>
          <a:noFill/>
          <a:ln w="15875">
            <a:solidFill>
              <a:schemeClr val="tx1"/>
            </a:solidFill>
          </a:ln>
          <a:effectLst>
            <a:outerShdw blurRad="50800" dist="38100" dir="2700000" algn="tl" rotWithShape="0">
              <a:prstClr val="black">
                <a:alpha val="40000"/>
              </a:prstClr>
            </a:outerShdw>
          </a:effectLst>
        </p:spPr>
      </p:pic>
      <p:pic>
        <p:nvPicPr>
          <p:cNvPr id="1029" name="Picture 5"/>
          <p:cNvPicPr>
            <a:picLocks noChangeAspect="1" noChangeArrowheads="1"/>
          </p:cNvPicPr>
          <p:nvPr/>
        </p:nvPicPr>
        <p:blipFill>
          <a:blip r:embed="rId5" cstate="print"/>
          <a:srcRect/>
          <a:stretch>
            <a:fillRect/>
          </a:stretch>
        </p:blipFill>
        <p:spPr bwMode="auto">
          <a:xfrm>
            <a:off x="5181599" y="0"/>
            <a:ext cx="3025211" cy="2743200"/>
          </a:xfrm>
          <a:prstGeom prst="rect">
            <a:avLst/>
          </a:prstGeom>
          <a:noFill/>
          <a:ln w="15875">
            <a:solidFill>
              <a:schemeClr val="tx1"/>
            </a:solidFill>
          </a:ln>
          <a:effectLst>
            <a:outerShdw blurRad="50800" dist="38100" dir="2700000" algn="tl" rotWithShape="0">
              <a:prstClr val="black">
                <a:alpha val="40000"/>
              </a:prstClr>
            </a:outerShdw>
          </a:effectLst>
        </p:spPr>
      </p:pic>
      <p:cxnSp>
        <p:nvCxnSpPr>
          <p:cNvPr id="12" name="Straight Arrow Connector 11"/>
          <p:cNvCxnSpPr/>
          <p:nvPr/>
        </p:nvCxnSpPr>
        <p:spPr>
          <a:xfrm rot="5400000">
            <a:off x="1714500" y="3390900"/>
            <a:ext cx="838200" cy="1588"/>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80000">
            <a:off x="4190467" y="4974933"/>
            <a:ext cx="838200" cy="1588"/>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5840000">
            <a:off x="6026298" y="3159293"/>
            <a:ext cx="838200" cy="1588"/>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urved Right Arrow 3"/>
          <p:cNvSpPr/>
          <p:nvPr/>
        </p:nvSpPr>
        <p:spPr>
          <a:xfrm rot="1627768">
            <a:off x="1066800" y="457200"/>
            <a:ext cx="1066800" cy="1600200"/>
          </a:xfrm>
          <a:prstGeom prst="curved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ectangle 4"/>
          <p:cNvSpPr/>
          <p:nvPr/>
        </p:nvSpPr>
        <p:spPr>
          <a:xfrm>
            <a:off x="2438400" y="228600"/>
            <a:ext cx="3880614" cy="1446550"/>
          </a:xfrm>
          <a:prstGeom prst="rect">
            <a:avLst/>
          </a:prstGeom>
          <a:solidFill>
            <a:schemeClr val="accent6">
              <a:lumMod val="60000"/>
              <a:lumOff val="40000"/>
            </a:schemeClr>
          </a:solidFill>
          <a:ln>
            <a:solidFill>
              <a:schemeClr val="accent4">
                <a:lumMod val="75000"/>
              </a:schemeClr>
            </a:solidFill>
          </a:ln>
        </p:spPr>
        <p:txBody>
          <a:bodyPr wrap="none" lIns="91440" tIns="45720" rIns="91440" bIns="45720">
            <a:spAutoFit/>
          </a:bodyPr>
          <a:lstStyle/>
          <a:p>
            <a:pPr algn="ctr"/>
            <a:r>
              <a:rPr lang="en-US" sz="4400" b="1" cap="none" spc="300" dirty="0" smtClean="0">
                <a:ln w="11430" cmpd="sng">
                  <a:noFill/>
                  <a:prstDash val="solid"/>
                  <a:miter lim="800000"/>
                </a:ln>
                <a:solidFill>
                  <a:schemeClr val="accent6">
                    <a:lumMod val="50000"/>
                  </a:schemeClr>
                </a:solidFill>
                <a:effectLst>
                  <a:glow rad="45500">
                    <a:schemeClr val="accent1">
                      <a:satMod val="220000"/>
                      <a:alpha val="35000"/>
                    </a:schemeClr>
                  </a:glow>
                  <a:outerShdw blurRad="50800" dist="25400" dir="1680000" sx="99000" sy="99000" algn="t" rotWithShape="0">
                    <a:prstClr val="black">
                      <a:alpha val="57000"/>
                    </a:prstClr>
                  </a:outerShdw>
                </a:effectLst>
              </a:rPr>
              <a:t>Lactogenesis</a:t>
            </a:r>
          </a:p>
          <a:p>
            <a:pPr algn="ctr"/>
            <a:r>
              <a:rPr lang="en-US" sz="4400" b="1" spc="300" dirty="0" smtClean="0">
                <a:ln w="11430" cmpd="sng">
                  <a:noFill/>
                  <a:prstDash val="solid"/>
                  <a:miter lim="800000"/>
                </a:ln>
                <a:solidFill>
                  <a:schemeClr val="accent6">
                    <a:lumMod val="50000"/>
                  </a:schemeClr>
                </a:solidFill>
                <a:effectLst>
                  <a:glow rad="45500">
                    <a:schemeClr val="accent1">
                      <a:satMod val="220000"/>
                      <a:alpha val="35000"/>
                    </a:schemeClr>
                  </a:glow>
                  <a:outerShdw blurRad="50800" dist="25400" dir="1680000" sx="99000" sy="99000" algn="t" rotWithShape="0">
                    <a:prstClr val="black">
                      <a:alpha val="57000"/>
                    </a:prstClr>
                  </a:outerShdw>
                </a:effectLst>
              </a:rPr>
              <a:t>In </a:t>
            </a:r>
            <a:r>
              <a:rPr lang="en-US" sz="4400" b="1" cap="none" spc="300" dirty="0" smtClean="0">
                <a:ln w="11430" cmpd="sng">
                  <a:noFill/>
                  <a:prstDash val="solid"/>
                  <a:miter lim="800000"/>
                </a:ln>
                <a:solidFill>
                  <a:schemeClr val="accent6">
                    <a:lumMod val="50000"/>
                  </a:schemeClr>
                </a:solidFill>
                <a:effectLst>
                  <a:glow rad="45500">
                    <a:schemeClr val="accent1">
                      <a:satMod val="220000"/>
                      <a:alpha val="35000"/>
                    </a:schemeClr>
                  </a:glow>
                  <a:outerShdw blurRad="50800" dist="25400" dir="1680000" sx="99000" sy="99000" algn="t" rotWithShape="0">
                    <a:prstClr val="black">
                      <a:alpha val="57000"/>
                    </a:prstClr>
                  </a:outerShdw>
                </a:effectLst>
              </a:rPr>
              <a:t>Pregnancy</a:t>
            </a:r>
            <a:endParaRPr lang="en-US" sz="4400" b="1" cap="none" spc="300" dirty="0">
              <a:ln w="11430" cmpd="sng">
                <a:noFill/>
                <a:prstDash val="solid"/>
                <a:miter lim="800000"/>
              </a:ln>
              <a:solidFill>
                <a:schemeClr val="accent6">
                  <a:lumMod val="50000"/>
                </a:schemeClr>
              </a:solidFill>
              <a:effectLst>
                <a:glow rad="45500">
                  <a:schemeClr val="accent1">
                    <a:satMod val="220000"/>
                    <a:alpha val="35000"/>
                  </a:schemeClr>
                </a:glow>
                <a:outerShdw blurRad="50800" dist="25400" dir="1680000" sx="99000" sy="99000" algn="t" rotWithShape="0">
                  <a:prstClr val="black">
                    <a:alpha val="57000"/>
                  </a:prstClr>
                </a:outerShdw>
              </a:effectLst>
            </a:endParaRPr>
          </a:p>
        </p:txBody>
      </p:sp>
      <p:sp>
        <p:nvSpPr>
          <p:cNvPr id="8" name="Isosceles Triangle 7"/>
          <p:cNvSpPr/>
          <p:nvPr/>
        </p:nvSpPr>
        <p:spPr>
          <a:xfrm>
            <a:off x="1295400" y="1447800"/>
            <a:ext cx="1828800" cy="1752600"/>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omic Sans MS" panose="030F0702030302020204" pitchFamily="66" charset="0"/>
              </a:rPr>
              <a:t>Ache and grow</a:t>
            </a:r>
          </a:p>
          <a:p>
            <a:pPr algn="ctr"/>
            <a:endParaRPr lang="en-US" dirty="0">
              <a:latin typeface="Comic Sans MS" panose="030F0702030302020204" pitchFamily="66" charset="0"/>
            </a:endParaRPr>
          </a:p>
        </p:txBody>
      </p:sp>
      <p:sp>
        <p:nvSpPr>
          <p:cNvPr id="10" name="Curved Left Arrow 9"/>
          <p:cNvSpPr/>
          <p:nvPr/>
        </p:nvSpPr>
        <p:spPr>
          <a:xfrm>
            <a:off x="3124200" y="2590800"/>
            <a:ext cx="731520" cy="1216152"/>
          </a:xfrm>
          <a:prstGeom prst="curvedLef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Isosceles Triangle 10"/>
          <p:cNvSpPr/>
          <p:nvPr/>
        </p:nvSpPr>
        <p:spPr>
          <a:xfrm>
            <a:off x="380999" y="3352800"/>
            <a:ext cx="4185213" cy="1752600"/>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00" dirty="0" smtClean="0">
                <a:latin typeface="Comic Sans MS" panose="030F0702030302020204" pitchFamily="66" charset="0"/>
              </a:rPr>
              <a:t>differentiate</a:t>
            </a:r>
            <a:endParaRPr lang="en-US" sz="2300" dirty="0">
              <a:latin typeface="Comic Sans MS" panose="030F0702030302020204" pitchFamily="66" charset="0"/>
            </a:endParaRPr>
          </a:p>
        </p:txBody>
      </p:sp>
      <p:sp>
        <p:nvSpPr>
          <p:cNvPr id="12" name="Curved Up Arrow 11"/>
          <p:cNvSpPr/>
          <p:nvPr/>
        </p:nvSpPr>
        <p:spPr>
          <a:xfrm rot="249242">
            <a:off x="4179132" y="5303588"/>
            <a:ext cx="1216152" cy="731520"/>
          </a:xfrm>
          <a:prstGeom prst="curvedUp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Isosceles Triangle 12"/>
          <p:cNvSpPr/>
          <p:nvPr/>
        </p:nvSpPr>
        <p:spPr>
          <a:xfrm>
            <a:off x="5181600" y="1371600"/>
            <a:ext cx="3048000" cy="3634451"/>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Comic Sans MS" panose="030F0702030302020204" pitchFamily="66" charset="0"/>
              </a:rPr>
              <a:t>Increase in protein, lactose, </a:t>
            </a:r>
            <a:r>
              <a:rPr lang="en-US" sz="2000" dirty="0" err="1" smtClean="0">
                <a:latin typeface="Comic Sans MS" panose="030F0702030302020204" pitchFamily="66" charset="0"/>
              </a:rPr>
              <a:t>Ig</a:t>
            </a:r>
            <a:r>
              <a:rPr lang="en-US" sz="2000" dirty="0" smtClean="0">
                <a:latin typeface="Comic Sans MS" panose="030F0702030302020204" pitchFamily="66" charset="0"/>
              </a:rPr>
              <a:t>,</a:t>
            </a:r>
          </a:p>
          <a:p>
            <a:pPr algn="ctr"/>
            <a:r>
              <a:rPr lang="en-US" sz="2000" dirty="0" smtClean="0">
                <a:latin typeface="Comic Sans MS" panose="030F0702030302020204" pitchFamily="66" charset="0"/>
              </a:rPr>
              <a:t>Leaky</a:t>
            </a:r>
            <a:endParaRPr lang="en-US" sz="2000" dirty="0">
              <a:latin typeface="Comic Sans MS" panose="030F0702030302020204" pitchFamily="66" charset="0"/>
            </a:endParaRPr>
          </a:p>
        </p:txBody>
      </p:sp>
    </p:spTree>
    <p:extLst>
      <p:ext uri="{BB962C8B-B14F-4D97-AF65-F5344CB8AC3E}">
        <p14:creationId xmlns:p14="http://schemas.microsoft.com/office/powerpoint/2010/main" val="42370574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457200" y="228600"/>
            <a:ext cx="8229600" cy="1143000"/>
          </a:xfrm>
        </p:spPr>
        <p:txBody>
          <a:bodyPr>
            <a:normAutofit fontScale="90000"/>
          </a:bodyPr>
          <a:lstStyle/>
          <a:p>
            <a:r>
              <a:rPr lang="en-US" dirty="0" smtClean="0">
                <a:latin typeface="Comic Sans MS" pitchFamily="66" charset="0"/>
              </a:rPr>
              <a:t>Little-No Breast Changes in Pregnancy</a:t>
            </a:r>
            <a:endParaRPr lang="en-US" dirty="0">
              <a:latin typeface="Comic Sans MS" pitchFamily="66" charset="0"/>
            </a:endParaRPr>
          </a:p>
        </p:txBody>
      </p:sp>
      <p:graphicFrame>
        <p:nvGraphicFramePr>
          <p:cNvPr id="5" name="Diagram 4"/>
          <p:cNvGraphicFramePr/>
          <p:nvPr>
            <p:extLst>
              <p:ext uri="{D42A27DB-BD31-4B8C-83A1-F6EECF244321}">
                <p14:modId xmlns:p14="http://schemas.microsoft.com/office/powerpoint/2010/main" val="1586758317"/>
              </p:ext>
            </p:extLst>
          </p:nvPr>
        </p:nvGraphicFramePr>
        <p:xfrm>
          <a:off x="1030224" y="1633728"/>
          <a:ext cx="6894576" cy="4681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60457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descr="C:\Anne\Images\invertednipp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057400"/>
            <a:ext cx="3997327" cy="2997995"/>
          </a:xfrm>
          <a:prstGeom prst="rect">
            <a:avLst/>
          </a:prstGeom>
          <a:noFill/>
          <a:ln w="158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147" name="Picture 3" descr="C:\Anne\Images\hypoplastic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689890"/>
            <a:ext cx="3505200" cy="2281909"/>
          </a:xfrm>
          <a:prstGeom prst="rect">
            <a:avLst/>
          </a:prstGeom>
          <a:noFill/>
          <a:ln w="158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148" name="Picture 4" descr="C:\Anne\Images\hypoplastic breast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4191000"/>
            <a:ext cx="2847975" cy="2088515"/>
          </a:xfrm>
          <a:prstGeom prst="rect">
            <a:avLst/>
          </a:prstGeom>
          <a:noFill/>
          <a:ln w="158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8886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53717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53563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omic Sans MS" pitchFamily="66" charset="0"/>
              </a:rPr>
              <a:t>Insufficient Glandular Tissue</a:t>
            </a:r>
            <a:endParaRPr lang="en-US" dirty="0">
              <a:latin typeface="Comic Sans MS" pitchFamily="66" charset="0"/>
            </a:endParaRPr>
          </a:p>
        </p:txBody>
      </p:sp>
      <p:sp>
        <p:nvSpPr>
          <p:cNvPr id="3" name="Content Placeholder 2"/>
          <p:cNvSpPr>
            <a:spLocks noGrp="1"/>
          </p:cNvSpPr>
          <p:nvPr>
            <p:ph idx="1"/>
          </p:nvPr>
        </p:nvSpPr>
        <p:spPr>
          <a:xfrm>
            <a:off x="457200" y="1600200"/>
            <a:ext cx="4267200" cy="4525963"/>
          </a:xfrm>
        </p:spPr>
        <p:txBody>
          <a:bodyPr>
            <a:normAutofit lnSpcReduction="10000"/>
          </a:bodyPr>
          <a:lstStyle/>
          <a:p>
            <a:r>
              <a:rPr lang="en-US" dirty="0" smtClean="0">
                <a:latin typeface="Comic Sans MS" pitchFamily="66" charset="0"/>
              </a:rPr>
              <a:t>Small amount of glandular tissue</a:t>
            </a:r>
          </a:p>
          <a:p>
            <a:r>
              <a:rPr lang="en-US" dirty="0" smtClean="0">
                <a:latin typeface="Comic Sans MS" pitchFamily="66" charset="0"/>
              </a:rPr>
              <a:t>Trauma to the breast tissue as a child</a:t>
            </a:r>
          </a:p>
          <a:p>
            <a:r>
              <a:rPr lang="en-US" dirty="0" smtClean="0">
                <a:latin typeface="Comic Sans MS" pitchFamily="66" charset="0"/>
              </a:rPr>
              <a:t>Breast </a:t>
            </a:r>
            <a:r>
              <a:rPr lang="en-US" dirty="0" err="1" smtClean="0">
                <a:latin typeface="Comic Sans MS" pitchFamily="66" charset="0"/>
              </a:rPr>
              <a:t>Surgery;reduction</a:t>
            </a:r>
            <a:r>
              <a:rPr lang="en-US" dirty="0" smtClean="0">
                <a:latin typeface="Comic Sans MS" pitchFamily="66" charset="0"/>
              </a:rPr>
              <a:t>, lumpectomy</a:t>
            </a:r>
          </a:p>
          <a:p>
            <a:r>
              <a:rPr lang="en-US" dirty="0" smtClean="0">
                <a:latin typeface="Comic Sans MS" pitchFamily="66" charset="0"/>
              </a:rPr>
              <a:t>Breast radiation</a:t>
            </a:r>
          </a:p>
          <a:p>
            <a:pPr marL="0" indent="0">
              <a:buNone/>
            </a:pPr>
            <a:endParaRPr lang="en-US" dirty="0" smtClean="0">
              <a:latin typeface="Comic Sans MS" pitchFamily="66" charset="0"/>
            </a:endParaRPr>
          </a:p>
          <a:p>
            <a:endParaRPr lang="en-US" dirty="0" smtClean="0"/>
          </a:p>
        </p:txBody>
      </p:sp>
      <p:pic>
        <p:nvPicPr>
          <p:cNvPr id="1026" name="Picture 2" descr="C:\Anne\Images\breast anatomy\IGT_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2209800"/>
            <a:ext cx="4334933" cy="2438400"/>
          </a:xfrm>
          <a:prstGeom prst="rect">
            <a:avLst/>
          </a:prstGeom>
          <a:noFill/>
          <a:ln w="158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90693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000" kern="1200">
                <a:solidFill>
                  <a:schemeClr val="tx1"/>
                </a:solidFill>
                <a:latin typeface="Comic Sans MS" panose="030F0702030302020204" pitchFamily="66" charset="0"/>
                <a:ea typeface="+mj-ea"/>
                <a:cs typeface="+mj-cs"/>
              </a:defRPr>
            </a:lvl1pPr>
          </a:lstStyle>
          <a:p>
            <a:pPr algn="ctr" fontAlgn="auto">
              <a:spcAft>
                <a:spcPts val="0"/>
              </a:spcAft>
            </a:pPr>
            <a:r>
              <a:rPr lang="en-US" smtClean="0"/>
              <a:t>Conflict of Interest</a:t>
            </a:r>
            <a:endParaRPr lang="en-US" dirty="0"/>
          </a:p>
        </p:txBody>
      </p:sp>
      <p:sp>
        <p:nvSpPr>
          <p:cNvPr id="10" name="Content Placeholder 2"/>
          <p:cNvSpPr txBox="1">
            <a:spLocks/>
          </p:cNvSpPr>
          <p:nvPr/>
        </p:nvSpPr>
        <p:spPr>
          <a:xfrm>
            <a:off x="457200" y="1600200"/>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mic Sans MS" panose="030F0702030302020204" pitchFamily="66"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mic Sans MS" panose="030F0702030302020204" pitchFamily="66"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mic Sans MS" panose="030F0702030302020204" pitchFamily="66"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mic Sans MS" panose="030F0702030302020204" pitchFamily="66"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mic Sans MS" panose="030F07020303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smtClean="0"/>
              <a:t>None</a:t>
            </a:r>
            <a:endParaRPr lang="en-US" dirty="0"/>
          </a:p>
        </p:txBody>
      </p:sp>
    </p:spTree>
    <p:extLst>
      <p:ext uri="{BB962C8B-B14F-4D97-AF65-F5344CB8AC3E}">
        <p14:creationId xmlns:p14="http://schemas.microsoft.com/office/powerpoint/2010/main" val="27769520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Comic Sans MS" pitchFamily="66" charset="0"/>
              </a:rPr>
              <a:t>Normal Appearing Breasts but </a:t>
            </a:r>
            <a:r>
              <a:rPr lang="en-US" dirty="0">
                <a:latin typeface="Comic Sans MS" pitchFamily="66" charset="0"/>
              </a:rPr>
              <a:t>L</a:t>
            </a:r>
            <a:r>
              <a:rPr lang="en-US" dirty="0" smtClean="0">
                <a:latin typeface="Comic Sans MS" pitchFamily="66" charset="0"/>
              </a:rPr>
              <a:t>ack of Full </a:t>
            </a:r>
            <a:r>
              <a:rPr lang="en-US" dirty="0">
                <a:latin typeface="Comic Sans MS" pitchFamily="66" charset="0"/>
              </a:rPr>
              <a:t>G</a:t>
            </a:r>
            <a:r>
              <a:rPr lang="en-US" dirty="0" smtClean="0">
                <a:latin typeface="Comic Sans MS" pitchFamily="66" charset="0"/>
              </a:rPr>
              <a:t>rowth</a:t>
            </a:r>
            <a:endParaRPr lang="en-US" dirty="0">
              <a:latin typeface="Comic Sans MS" pitchFamily="66" charset="0"/>
            </a:endParaRPr>
          </a:p>
        </p:txBody>
      </p:sp>
      <p:sp>
        <p:nvSpPr>
          <p:cNvPr id="3" name="Content Placeholder 2"/>
          <p:cNvSpPr>
            <a:spLocks noGrp="1"/>
          </p:cNvSpPr>
          <p:nvPr>
            <p:ph idx="1"/>
          </p:nvPr>
        </p:nvSpPr>
        <p:spPr>
          <a:xfrm>
            <a:off x="609600" y="1600200"/>
            <a:ext cx="4267200" cy="4114800"/>
          </a:xfrm>
        </p:spPr>
        <p:txBody>
          <a:bodyPr/>
          <a:lstStyle/>
          <a:p>
            <a:r>
              <a:rPr lang="en-US" dirty="0" smtClean="0">
                <a:latin typeface="Comic Sans MS" pitchFamily="66" charset="0"/>
              </a:rPr>
              <a:t>High Androgen States</a:t>
            </a:r>
          </a:p>
          <a:p>
            <a:pPr lvl="1"/>
            <a:r>
              <a:rPr lang="en-US" dirty="0" smtClean="0">
                <a:latin typeface="Comic Sans MS" pitchFamily="66" charset="0"/>
              </a:rPr>
              <a:t>Obesity</a:t>
            </a:r>
          </a:p>
          <a:p>
            <a:pPr lvl="1"/>
            <a:r>
              <a:rPr lang="en-US" dirty="0" smtClean="0">
                <a:latin typeface="Comic Sans MS" pitchFamily="66" charset="0"/>
              </a:rPr>
              <a:t>Polycystic Ovarian Syndrome</a:t>
            </a:r>
          </a:p>
          <a:p>
            <a:pPr lvl="1"/>
            <a:r>
              <a:rPr lang="en-US" dirty="0" smtClean="0">
                <a:latin typeface="Comic Sans MS" pitchFamily="66" charset="0"/>
              </a:rPr>
              <a:t>Gestational Diabetes</a:t>
            </a:r>
          </a:p>
          <a:p>
            <a:pPr lvl="1"/>
            <a:r>
              <a:rPr lang="en-US" dirty="0" smtClean="0">
                <a:latin typeface="Comic Sans MS" pitchFamily="66" charset="0"/>
              </a:rPr>
              <a:t>Pre-</a:t>
            </a:r>
            <a:r>
              <a:rPr lang="en-US" dirty="0" err="1" smtClean="0">
                <a:latin typeface="Comic Sans MS" pitchFamily="66" charset="0"/>
              </a:rPr>
              <a:t>eclampsia</a:t>
            </a:r>
            <a:endParaRPr lang="en-US" dirty="0" smtClean="0">
              <a:latin typeface="Comic Sans MS" pitchFamily="66" charset="0"/>
            </a:endParaRPr>
          </a:p>
          <a:p>
            <a:pPr lvl="1"/>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0" y="1600200"/>
            <a:ext cx="3390900" cy="4509897"/>
          </a:xfrm>
          <a:prstGeom prst="rect">
            <a:avLst/>
          </a:prstGeom>
          <a:noFill/>
          <a:ln w="158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26435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normAutofit/>
          </a:bodyPr>
          <a:lstStyle/>
          <a:p>
            <a:pPr eaLnBrk="1" hangingPunct="1"/>
            <a:r>
              <a:rPr lang="en-US" smtClean="0"/>
              <a:t>Obesity and Breastmilk Supply</a:t>
            </a:r>
          </a:p>
        </p:txBody>
      </p:sp>
      <p:sp>
        <p:nvSpPr>
          <p:cNvPr id="76803" name="Rectangle 3"/>
          <p:cNvSpPr>
            <a:spLocks noGrp="1" noChangeArrowheads="1"/>
          </p:cNvSpPr>
          <p:nvPr>
            <p:ph idx="1"/>
          </p:nvPr>
        </p:nvSpPr>
        <p:spPr/>
        <p:txBody>
          <a:bodyPr>
            <a:normAutofit/>
          </a:bodyPr>
          <a:lstStyle/>
          <a:p>
            <a:pPr eaLnBrk="1" hangingPunct="1">
              <a:lnSpc>
                <a:spcPct val="90000"/>
              </a:lnSpc>
            </a:pPr>
            <a:r>
              <a:rPr lang="en-US" sz="2800" dirty="0" smtClean="0"/>
              <a:t>Rasmussen </a:t>
            </a:r>
            <a:r>
              <a:rPr lang="en-US" sz="2800" dirty="0" err="1" smtClean="0"/>
              <a:t>Peds</a:t>
            </a:r>
            <a:r>
              <a:rPr lang="en-US" sz="2800" dirty="0" smtClean="0"/>
              <a:t> 2004 May; 113(5): </a:t>
            </a:r>
          </a:p>
          <a:p>
            <a:pPr lvl="1">
              <a:lnSpc>
                <a:spcPct val="90000"/>
              </a:lnSpc>
            </a:pPr>
            <a:r>
              <a:rPr lang="en-US" sz="2400" dirty="0" smtClean="0">
                <a:solidFill>
                  <a:srgbClr val="FFFF00"/>
                </a:solidFill>
              </a:rPr>
              <a:t>e465-71-lower prolactin response to suckling at 48 </a:t>
            </a:r>
            <a:r>
              <a:rPr lang="en-US" sz="2400" dirty="0" err="1" smtClean="0">
                <a:solidFill>
                  <a:srgbClr val="FFFF00"/>
                </a:solidFill>
              </a:rPr>
              <a:t>hrs</a:t>
            </a:r>
            <a:r>
              <a:rPr lang="en-US" sz="2400" dirty="0" smtClean="0">
                <a:solidFill>
                  <a:srgbClr val="FFFF00"/>
                </a:solidFill>
              </a:rPr>
              <a:t> among high BMI moms</a:t>
            </a:r>
          </a:p>
          <a:p>
            <a:pPr eaLnBrk="1" hangingPunct="1">
              <a:lnSpc>
                <a:spcPct val="90000"/>
              </a:lnSpc>
            </a:pPr>
            <a:r>
              <a:rPr lang="en-US" sz="2800" dirty="0" smtClean="0"/>
              <a:t>Dewey </a:t>
            </a:r>
            <a:r>
              <a:rPr lang="en-US" sz="2800" dirty="0" err="1" smtClean="0"/>
              <a:t>Peds</a:t>
            </a:r>
            <a:r>
              <a:rPr lang="en-US" sz="2800" dirty="0" smtClean="0"/>
              <a:t> 2003;112 607-619. </a:t>
            </a:r>
          </a:p>
          <a:p>
            <a:pPr lvl="1">
              <a:lnSpc>
                <a:spcPct val="90000"/>
              </a:lnSpc>
            </a:pPr>
            <a:r>
              <a:rPr lang="en-US" sz="2400" dirty="0" smtClean="0">
                <a:solidFill>
                  <a:srgbClr val="FFFF00"/>
                </a:solidFill>
              </a:rPr>
              <a:t>BMI&gt;27 </a:t>
            </a:r>
            <a:r>
              <a:rPr lang="en-US" sz="2400" dirty="0" err="1" smtClean="0">
                <a:solidFill>
                  <a:srgbClr val="FFFF00"/>
                </a:solidFill>
              </a:rPr>
              <a:t>assoc</a:t>
            </a:r>
            <a:r>
              <a:rPr lang="en-US" sz="2400" dirty="0" smtClean="0">
                <a:solidFill>
                  <a:srgbClr val="FFFF00"/>
                </a:solidFill>
              </a:rPr>
              <a:t> with delayed lactation</a:t>
            </a:r>
          </a:p>
          <a:p>
            <a:pPr eaLnBrk="1" hangingPunct="1">
              <a:lnSpc>
                <a:spcPct val="90000"/>
              </a:lnSpc>
            </a:pPr>
            <a:r>
              <a:rPr lang="en-US" sz="2800" dirty="0" err="1" smtClean="0"/>
              <a:t>Hillson</a:t>
            </a:r>
            <a:r>
              <a:rPr lang="en-US" sz="2800" dirty="0" smtClean="0"/>
              <a:t> JHL 2004:20. 18-29 </a:t>
            </a:r>
            <a:endParaRPr lang="en-US" sz="2800" dirty="0"/>
          </a:p>
          <a:p>
            <a:pPr lvl="1">
              <a:lnSpc>
                <a:spcPct val="90000"/>
              </a:lnSpc>
            </a:pPr>
            <a:r>
              <a:rPr lang="en-US" sz="2400" dirty="0" smtClean="0">
                <a:solidFill>
                  <a:srgbClr val="FFFF00"/>
                </a:solidFill>
              </a:rPr>
              <a:t>RR of obesity for early termination of lactation=2.37 (CI 1.07-4.5)</a:t>
            </a:r>
          </a:p>
          <a:p>
            <a:pPr eaLnBrk="1" hangingPunct="1">
              <a:lnSpc>
                <a:spcPct val="90000"/>
              </a:lnSpc>
            </a:pPr>
            <a:r>
              <a:rPr lang="en-US" sz="2800" dirty="0" err="1" smtClean="0"/>
              <a:t>Donath</a:t>
            </a:r>
            <a:r>
              <a:rPr lang="en-US" sz="2800" dirty="0" smtClean="0"/>
              <a:t> J </a:t>
            </a:r>
            <a:r>
              <a:rPr lang="en-US" sz="2800" dirty="0" err="1" smtClean="0"/>
              <a:t>Paediatr</a:t>
            </a:r>
            <a:r>
              <a:rPr lang="en-US" sz="2800" dirty="0" smtClean="0"/>
              <a:t> Child Health 2000:36 482-86 	</a:t>
            </a:r>
            <a:r>
              <a:rPr lang="en-US" sz="2800" dirty="0" smtClean="0">
                <a:solidFill>
                  <a:srgbClr val="FFFF00"/>
                </a:solidFill>
              </a:rPr>
              <a:t>Lower rates of initiation and duration with BMI&gt;30</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hangingPunct="1"/>
            <a:r>
              <a:rPr lang="en-US" dirty="0" smtClean="0"/>
              <a:t>Red Flags for Breastfeeding Problems</a:t>
            </a:r>
          </a:p>
        </p:txBody>
      </p:sp>
      <p:sp>
        <p:nvSpPr>
          <p:cNvPr id="21507" name="Rectangle 3"/>
          <p:cNvSpPr>
            <a:spLocks noGrp="1" noChangeArrowheads="1"/>
          </p:cNvSpPr>
          <p:nvPr>
            <p:ph idx="1"/>
          </p:nvPr>
        </p:nvSpPr>
        <p:spPr/>
        <p:txBody>
          <a:bodyPr/>
          <a:lstStyle/>
          <a:p>
            <a:pPr eaLnBrk="1" hangingPunct="1">
              <a:lnSpc>
                <a:spcPct val="90000"/>
              </a:lnSpc>
            </a:pPr>
            <a:r>
              <a:rPr lang="en-US" dirty="0" smtClean="0"/>
              <a:t>Little or no breast growth in pregnancy, esp. if h/o PCO or infertility.</a:t>
            </a:r>
          </a:p>
          <a:p>
            <a:pPr eaLnBrk="1" hangingPunct="1">
              <a:lnSpc>
                <a:spcPct val="90000"/>
              </a:lnSpc>
            </a:pPr>
            <a:r>
              <a:rPr lang="en-US" dirty="0" smtClean="0"/>
              <a:t>Inverted nipples that don’t </a:t>
            </a:r>
            <a:r>
              <a:rPr lang="en-US" dirty="0" err="1" smtClean="0"/>
              <a:t>evert</a:t>
            </a:r>
            <a:r>
              <a:rPr lang="en-US" dirty="0" smtClean="0"/>
              <a:t>.</a:t>
            </a:r>
          </a:p>
          <a:p>
            <a:pPr eaLnBrk="1" hangingPunct="1">
              <a:lnSpc>
                <a:spcPct val="90000"/>
              </a:lnSpc>
            </a:pPr>
            <a:r>
              <a:rPr lang="en-US" dirty="0" smtClean="0"/>
              <a:t>History of breast radiation or surgery, esp. reduction.</a:t>
            </a:r>
          </a:p>
          <a:p>
            <a:pPr eaLnBrk="1" hangingPunct="1">
              <a:lnSpc>
                <a:spcPct val="90000"/>
              </a:lnSpc>
            </a:pPr>
            <a:r>
              <a:rPr lang="en-US" dirty="0" smtClean="0"/>
              <a:t>H/o low milk supply in past.</a:t>
            </a:r>
          </a:p>
          <a:p>
            <a:pPr eaLnBrk="1" hangingPunct="1">
              <a:lnSpc>
                <a:spcPct val="90000"/>
              </a:lnSpc>
            </a:pPr>
            <a:r>
              <a:rPr lang="en-US" dirty="0" smtClean="0"/>
              <a:t>Medications that inhibit letdown or decrease milk supply.</a:t>
            </a:r>
          </a:p>
        </p:txBody>
      </p:sp>
    </p:spTree>
    <p:extLst>
      <p:ext uri="{BB962C8B-B14F-4D97-AF65-F5344CB8AC3E}">
        <p14:creationId xmlns:p14="http://schemas.microsoft.com/office/powerpoint/2010/main" val="272637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5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1" end="1"/>
                                            </p:txEl>
                                          </p:spTgt>
                                        </p:tgtEl>
                                        <p:attrNameLst>
                                          <p:attrName>style.visibility</p:attrName>
                                        </p:attrNameLst>
                                      </p:cBhvr>
                                      <p:to>
                                        <p:strVal val="visible"/>
                                      </p:to>
                                    </p:set>
                                    <p:anim calcmode="lin" valueType="num">
                                      <p:cBhvr additive="base">
                                        <p:cTn id="13"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2" end="2"/>
                                            </p:txEl>
                                          </p:spTgt>
                                        </p:tgtEl>
                                        <p:attrNameLst>
                                          <p:attrName>style.visibility</p:attrName>
                                        </p:attrNameLst>
                                      </p:cBhvr>
                                      <p:to>
                                        <p:strVal val="visible"/>
                                      </p:to>
                                    </p:set>
                                    <p:anim calcmode="lin" valueType="num">
                                      <p:cBhvr additive="base">
                                        <p:cTn id="19"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507">
                                            <p:txEl>
                                              <p:pRg st="3" end="3"/>
                                            </p:txEl>
                                          </p:spTgt>
                                        </p:tgtEl>
                                        <p:attrNameLst>
                                          <p:attrName>style.visibility</p:attrName>
                                        </p:attrNameLst>
                                      </p:cBhvr>
                                      <p:to>
                                        <p:strVal val="visible"/>
                                      </p:to>
                                    </p:set>
                                    <p:anim calcmode="lin" valueType="num">
                                      <p:cBhvr additive="base">
                                        <p:cTn id="25"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507">
                                            <p:txEl>
                                              <p:pRg st="4" end="4"/>
                                            </p:txEl>
                                          </p:spTgt>
                                        </p:tgtEl>
                                        <p:attrNameLst>
                                          <p:attrName>style.visibility</p:attrName>
                                        </p:attrNameLst>
                                      </p:cBhvr>
                                      <p:to>
                                        <p:strVal val="visible"/>
                                      </p:to>
                                    </p:set>
                                    <p:anim calcmode="lin" valueType="num">
                                      <p:cBhvr additive="base">
                                        <p:cTn id="31"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150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Comic Sans MS" pitchFamily="66" charset="0"/>
              </a:rPr>
              <a:t>Lack of Sufficient Breast Development</a:t>
            </a:r>
            <a:endParaRPr lang="en-US" dirty="0">
              <a:latin typeface="Comic Sans MS" pitchFamily="66" charset="0"/>
            </a:endParaRPr>
          </a:p>
        </p:txBody>
      </p:sp>
      <p:sp>
        <p:nvSpPr>
          <p:cNvPr id="3" name="Content Placeholder 2"/>
          <p:cNvSpPr>
            <a:spLocks noGrp="1"/>
          </p:cNvSpPr>
          <p:nvPr>
            <p:ph idx="1"/>
          </p:nvPr>
        </p:nvSpPr>
        <p:spPr>
          <a:xfrm>
            <a:off x="457200" y="1600200"/>
            <a:ext cx="7772400" cy="3043237"/>
          </a:xfrm>
        </p:spPr>
        <p:txBody>
          <a:bodyPr/>
          <a:lstStyle/>
          <a:p>
            <a:r>
              <a:rPr lang="en-US" dirty="0" smtClean="0">
                <a:latin typeface="Comic Sans MS" pitchFamily="66" charset="0"/>
              </a:rPr>
              <a:t>Important to identify early pp</a:t>
            </a:r>
          </a:p>
          <a:p>
            <a:pPr lvl="1"/>
            <a:r>
              <a:rPr lang="en-US" dirty="0" smtClean="0">
                <a:latin typeface="Comic Sans MS" pitchFamily="66" charset="0"/>
              </a:rPr>
              <a:t>If little growth in </a:t>
            </a:r>
            <a:r>
              <a:rPr lang="en-US" dirty="0" err="1" smtClean="0">
                <a:latin typeface="Comic Sans MS" pitchFamily="66" charset="0"/>
              </a:rPr>
              <a:t>preg</a:t>
            </a:r>
            <a:r>
              <a:rPr lang="en-US" dirty="0" smtClean="0">
                <a:latin typeface="Comic Sans MS" pitchFamily="66" charset="0"/>
              </a:rPr>
              <a:t>, follow closely.</a:t>
            </a:r>
          </a:p>
          <a:p>
            <a:r>
              <a:rPr lang="en-US" dirty="0" smtClean="0">
                <a:latin typeface="Comic Sans MS" pitchFamily="66" charset="0"/>
              </a:rPr>
              <a:t>Hard to diagnose during pregnancy.</a:t>
            </a:r>
          </a:p>
          <a:p>
            <a:pPr lvl="1"/>
            <a:r>
              <a:rPr lang="en-US" dirty="0" smtClean="0">
                <a:latin typeface="Comic Sans MS" pitchFamily="66" charset="0"/>
              </a:rPr>
              <a:t>No good prospective studies.</a:t>
            </a:r>
          </a:p>
          <a:p>
            <a:endParaRPr lang="en-US" dirty="0" smtClean="0">
              <a:latin typeface="Comic Sans MS" pitchFamily="66" charset="0"/>
            </a:endParaRPr>
          </a:p>
          <a:p>
            <a:endParaRPr lang="en-US" dirty="0" smtClean="0"/>
          </a:p>
          <a:p>
            <a:endParaRPr lang="en-US" dirty="0"/>
          </a:p>
        </p:txBody>
      </p:sp>
      <p:pic>
        <p:nvPicPr>
          <p:cNvPr id="2050" name="Picture 2" descr="C:\Anne\ClipArt\OBJECTS\OBJECTS\OBJEC08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987742"/>
            <a:ext cx="7025967" cy="2864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7116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530" name="Rectangle 4"/>
          <p:cNvSpPr>
            <a:spLocks noGrp="1" noChangeArrowheads="1"/>
          </p:cNvSpPr>
          <p:nvPr>
            <p:ph type="title" idx="4294967295"/>
          </p:nvPr>
        </p:nvSpPr>
        <p:spPr>
          <a:xfrm>
            <a:off x="0" y="320675"/>
            <a:ext cx="4686300" cy="1143000"/>
          </a:xfrm>
        </p:spPr>
        <p:txBody>
          <a:bodyPr>
            <a:normAutofit fontScale="90000"/>
          </a:bodyPr>
          <a:lstStyle/>
          <a:p>
            <a:pPr eaLnBrk="1" hangingPunct="1"/>
            <a:r>
              <a:rPr lang="en-US" dirty="0" smtClean="0">
                <a:solidFill>
                  <a:schemeClr val="bg1"/>
                </a:solidFill>
                <a:latin typeface="Comic Sans MS" pitchFamily="66" charset="0"/>
              </a:rPr>
              <a:t>Getting off to a Great Start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0"/>
            <a:ext cx="9144000" cy="6096000"/>
          </a:xfrm>
          <a:prstGeom prst="rect">
            <a:avLst/>
          </a:prstGeom>
        </p:spPr>
      </p:pic>
      <p:sp>
        <p:nvSpPr>
          <p:cNvPr id="3" name="TextBox 2"/>
          <p:cNvSpPr txBox="1"/>
          <p:nvPr/>
        </p:nvSpPr>
        <p:spPr>
          <a:xfrm>
            <a:off x="1219200" y="76200"/>
            <a:ext cx="6809813" cy="707886"/>
          </a:xfrm>
          <a:prstGeom prst="rect">
            <a:avLst/>
          </a:prstGeom>
          <a:noFill/>
        </p:spPr>
        <p:txBody>
          <a:bodyPr wrap="none" rtlCol="0">
            <a:spAutoFit/>
          </a:bodyPr>
          <a:lstStyle/>
          <a:p>
            <a:pPr algn="ctr"/>
            <a:r>
              <a:rPr lang="en-US" sz="4000" dirty="0" smtClean="0"/>
              <a:t>The Newborn Who Won’t Latch</a:t>
            </a:r>
            <a:endParaRPr lang="en-US" sz="4000" dirty="0"/>
          </a:p>
        </p:txBody>
      </p:sp>
      <p:sp>
        <p:nvSpPr>
          <p:cNvPr id="5" name="Oval 4"/>
          <p:cNvSpPr/>
          <p:nvPr/>
        </p:nvSpPr>
        <p:spPr>
          <a:xfrm>
            <a:off x="112160" y="6405937"/>
            <a:ext cx="362918" cy="362918"/>
          </a:xfrm>
          <a:prstGeom prst="ellipse">
            <a:avLst/>
          </a:prstGeom>
          <a:blipFill dpi="0" rotWithShape="1">
            <a:blip r:embed="rId4">
              <a:alphaModFix amt="5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txBox="1">
            <a:spLocks/>
          </p:cNvSpPr>
          <p:nvPr/>
        </p:nvSpPr>
        <p:spPr>
          <a:xfrm>
            <a:off x="7383518" y="6500895"/>
            <a:ext cx="1692756" cy="303946"/>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marL="0" indent="0" algn="l" defTabSz="914400">
              <a:tabLst>
                <a:tab pos="5486400" algn="r"/>
              </a:tabLst>
              <a:defRPr/>
            </a:pPr>
            <a:r>
              <a:rPr lang="en-US" sz="1000" smtClean="0">
                <a:solidFill>
                  <a:schemeClr val="tx1"/>
                </a:solidFill>
                <a:latin typeface="Calibri "/>
              </a:rPr>
              <a:t>© </a:t>
            </a:r>
            <a:r>
              <a:rPr lang="en-US" sz="1000" smtClean="0">
                <a:solidFill>
                  <a:schemeClr val="tx1"/>
                </a:solidFill>
                <a:latin typeface="+mn-lt"/>
              </a:rPr>
              <a:t>2016  The Milk Mob.	</a:t>
            </a:r>
            <a:fld id="{C37CF8CA-702D-4A4B-9697-8DAA3D2B9194}" type="slidenum">
              <a:rPr lang="en-US" sz="1000" smtClean="0">
                <a:solidFill>
                  <a:schemeClr val="tx1"/>
                </a:solidFill>
                <a:latin typeface="+mn-lt"/>
              </a:rPr>
              <a:t>25</a:t>
            </a:fld>
            <a:endParaRPr lang="en-US" sz="1000">
              <a:solidFill>
                <a:schemeClr val="tx1"/>
              </a:solidFill>
              <a:latin typeface="+mn-lt"/>
            </a:endParaRPr>
          </a:p>
        </p:txBody>
      </p:sp>
    </p:spTree>
    <p:extLst>
      <p:ext uri="{BB962C8B-B14F-4D97-AF65-F5344CB8AC3E}">
        <p14:creationId xmlns:p14="http://schemas.microsoft.com/office/powerpoint/2010/main" val="17233103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04800"/>
            <a:ext cx="4572000" cy="1143000"/>
          </a:xfrm>
        </p:spPr>
        <p:txBody>
          <a:bodyPr>
            <a:noAutofit/>
          </a:bodyPr>
          <a:lstStyle/>
          <a:p>
            <a:r>
              <a:rPr lang="en-US" sz="3600" dirty="0" smtClean="0"/>
              <a:t>No Latch in the Hospital</a:t>
            </a:r>
            <a:endParaRPr lang="en-US" sz="3600" dirty="0"/>
          </a:p>
        </p:txBody>
      </p:sp>
      <p:sp>
        <p:nvSpPr>
          <p:cNvPr id="3" name="Content Placeholder 2"/>
          <p:cNvSpPr>
            <a:spLocks noGrp="1"/>
          </p:cNvSpPr>
          <p:nvPr>
            <p:ph idx="4294967295"/>
          </p:nvPr>
        </p:nvSpPr>
        <p:spPr>
          <a:xfrm>
            <a:off x="0" y="1981200"/>
            <a:ext cx="4419600" cy="4373563"/>
          </a:xfrm>
        </p:spPr>
        <p:txBody>
          <a:bodyPr>
            <a:normAutofit fontScale="92500" lnSpcReduction="10000"/>
          </a:bodyPr>
          <a:lstStyle/>
          <a:p>
            <a:r>
              <a:rPr lang="en-US" dirty="0" smtClean="0"/>
              <a:t>Variable nursing day 1</a:t>
            </a:r>
          </a:p>
          <a:p>
            <a:r>
              <a:rPr lang="en-US" dirty="0" smtClean="0"/>
              <a:t>Improved nursing skills by day 2</a:t>
            </a:r>
          </a:p>
          <a:p>
            <a:r>
              <a:rPr lang="en-US" dirty="0" smtClean="0"/>
              <a:t>Express milk by 24 hours if no latch</a:t>
            </a:r>
          </a:p>
          <a:p>
            <a:pPr lvl="1"/>
            <a:r>
              <a:rPr lang="en-US" dirty="0" smtClean="0"/>
              <a:t>Avoid a nipple shield</a:t>
            </a:r>
          </a:p>
          <a:p>
            <a:pPr lvl="1"/>
            <a:r>
              <a:rPr lang="en-US" dirty="0" smtClean="0"/>
              <a:t>Supplement with colostrum</a:t>
            </a:r>
          </a:p>
          <a:p>
            <a:pPr lvl="1"/>
            <a:r>
              <a:rPr lang="en-US" dirty="0" smtClean="0"/>
              <a:t>Keep baby skin-skin</a:t>
            </a:r>
            <a:endParaRPr lang="en-US" dirty="0"/>
          </a:p>
          <a:p>
            <a:endParaRPr lang="en-US" dirty="0"/>
          </a:p>
        </p:txBody>
      </p:sp>
      <p:pic>
        <p:nvPicPr>
          <p:cNvPr id="1026" name="Picture 2" descr="C:\Anne\Images\USBC Images\skintoskinlatin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3619" y="0"/>
            <a:ext cx="457342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494430" y="6581001"/>
            <a:ext cx="3143809" cy="276999"/>
          </a:xfrm>
          <a:prstGeom prst="rect">
            <a:avLst/>
          </a:prstGeom>
          <a:noFill/>
        </p:spPr>
        <p:txBody>
          <a:bodyPr wrap="none" rtlCol="0">
            <a:spAutoFit/>
          </a:bodyPr>
          <a:lstStyle/>
          <a:p>
            <a:r>
              <a:rPr lang="en-US" sz="1200" dirty="0"/>
              <a:t>Source: United States Breastfeeding Committee</a:t>
            </a:r>
          </a:p>
        </p:txBody>
      </p:sp>
      <p:sp>
        <p:nvSpPr>
          <p:cNvPr id="9" name="Slide Number Placeholder 5"/>
          <p:cNvSpPr txBox="1">
            <a:spLocks/>
          </p:cNvSpPr>
          <p:nvPr/>
        </p:nvSpPr>
        <p:spPr>
          <a:xfrm>
            <a:off x="7383518" y="6500895"/>
            <a:ext cx="1692756" cy="303946"/>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marL="0" indent="0" algn="l" defTabSz="914400">
              <a:tabLst>
                <a:tab pos="5486400" algn="r"/>
              </a:tabLst>
              <a:defRPr/>
            </a:pPr>
            <a:r>
              <a:rPr lang="en-US" sz="1000" smtClean="0">
                <a:solidFill>
                  <a:schemeClr val="bg1"/>
                </a:solidFill>
                <a:latin typeface="Calibri "/>
              </a:rPr>
              <a:t>© </a:t>
            </a:r>
            <a:r>
              <a:rPr lang="en-US" sz="1000" smtClean="0">
                <a:solidFill>
                  <a:schemeClr val="bg1"/>
                </a:solidFill>
                <a:latin typeface="+mn-lt"/>
              </a:rPr>
              <a:t>2016  The Milk Mob.	</a:t>
            </a:r>
            <a:fld id="{4A8AFEFA-8B5C-4A65-B614-EF948D32E33F}" type="slidenum">
              <a:rPr lang="en-US" sz="1000" smtClean="0">
                <a:solidFill>
                  <a:schemeClr val="bg1"/>
                </a:solidFill>
                <a:latin typeface="+mn-lt"/>
              </a:rPr>
              <a:t>26</a:t>
            </a:fld>
            <a:endParaRPr lang="en-US" sz="1000">
              <a:solidFill>
                <a:schemeClr val="bg1"/>
              </a:solidFill>
              <a:latin typeface="+mn-lt"/>
            </a:endParaRPr>
          </a:p>
        </p:txBody>
      </p:sp>
    </p:spTree>
    <p:extLst>
      <p:ext uri="{BB962C8B-B14F-4D97-AF65-F5344CB8AC3E}">
        <p14:creationId xmlns:p14="http://schemas.microsoft.com/office/powerpoint/2010/main" val="19006251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3585724646"/>
              </p:ext>
            </p:extLst>
          </p:nvPr>
        </p:nvGraphicFramePr>
        <p:xfrm>
          <a:off x="585216" y="207264"/>
          <a:ext cx="7973568" cy="6272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09273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28600"/>
            <a:ext cx="3832225" cy="1143000"/>
          </a:xfrm>
        </p:spPr>
        <p:txBody>
          <a:bodyPr>
            <a:noAutofit/>
          </a:bodyPr>
          <a:lstStyle/>
          <a:p>
            <a:r>
              <a:rPr lang="en-US" sz="3200" b="1" dirty="0" smtClean="0"/>
              <a:t>Sleepy/Premature </a:t>
            </a:r>
            <a:br>
              <a:rPr lang="en-US" sz="3200" b="1" dirty="0" smtClean="0"/>
            </a:br>
            <a:r>
              <a:rPr lang="en-US" sz="3200" b="1" dirty="0" smtClean="0"/>
              <a:t>Infant</a:t>
            </a:r>
            <a:endParaRPr lang="en-US" sz="3200" b="1" dirty="0"/>
          </a:p>
        </p:txBody>
      </p:sp>
      <p:sp>
        <p:nvSpPr>
          <p:cNvPr id="3" name="Content Placeholder 2"/>
          <p:cNvSpPr>
            <a:spLocks noGrp="1"/>
          </p:cNvSpPr>
          <p:nvPr>
            <p:ph idx="4294967295"/>
          </p:nvPr>
        </p:nvSpPr>
        <p:spPr>
          <a:xfrm>
            <a:off x="0" y="1905000"/>
            <a:ext cx="3679825" cy="4525963"/>
          </a:xfrm>
        </p:spPr>
        <p:txBody>
          <a:bodyPr>
            <a:normAutofit/>
          </a:bodyPr>
          <a:lstStyle/>
          <a:p>
            <a:r>
              <a:rPr lang="en-US" sz="2800" dirty="0" smtClean="0"/>
              <a:t>Falls asleep at the breast</a:t>
            </a:r>
          </a:p>
          <a:p>
            <a:r>
              <a:rPr lang="en-US" sz="2800" dirty="0" smtClean="0"/>
              <a:t>Sluggish suck/swallow reflex</a:t>
            </a:r>
          </a:p>
          <a:p>
            <a:r>
              <a:rPr lang="en-US" sz="2800" dirty="0" smtClean="0"/>
              <a:t>Often needs supplementation until nursing improves</a:t>
            </a:r>
            <a:endParaRPr lang="en-US" sz="2800"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2099" r="23804"/>
          <a:stretch/>
        </p:blipFill>
        <p:spPr>
          <a:xfrm>
            <a:off x="3831947" y="0"/>
            <a:ext cx="5312053" cy="6858000"/>
          </a:xfrm>
          <a:prstGeom prst="rect">
            <a:avLst/>
          </a:prstGeom>
          <a:noFill/>
          <a:ln w="15875">
            <a:solidFill>
              <a:schemeClr val="tx1"/>
            </a:solidFill>
          </a:ln>
          <a:effectLst/>
        </p:spPr>
      </p:pic>
      <p:sp>
        <p:nvSpPr>
          <p:cNvPr id="6" name="Slide Number Placeholder 5"/>
          <p:cNvSpPr txBox="1">
            <a:spLocks/>
          </p:cNvSpPr>
          <p:nvPr/>
        </p:nvSpPr>
        <p:spPr>
          <a:xfrm>
            <a:off x="7383518" y="6500895"/>
            <a:ext cx="1692756" cy="303946"/>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marL="0" indent="0" algn="l" defTabSz="914400">
              <a:tabLst>
                <a:tab pos="5486400" algn="r"/>
              </a:tabLst>
              <a:defRPr/>
            </a:pPr>
            <a:r>
              <a:rPr lang="en-US" sz="1000" smtClean="0">
                <a:solidFill>
                  <a:schemeClr val="tx1"/>
                </a:solidFill>
                <a:latin typeface="Calibri "/>
              </a:rPr>
              <a:t>© </a:t>
            </a:r>
            <a:r>
              <a:rPr lang="en-US" sz="1000" smtClean="0">
                <a:solidFill>
                  <a:schemeClr val="tx1"/>
                </a:solidFill>
                <a:latin typeface="+mn-lt"/>
              </a:rPr>
              <a:t>2016  The Milk Mob.	28</a:t>
            </a:r>
            <a:endParaRPr lang="en-US" sz="1000">
              <a:solidFill>
                <a:schemeClr val="tx1"/>
              </a:solidFill>
              <a:latin typeface="+mn-lt"/>
            </a:endParaRPr>
          </a:p>
        </p:txBody>
      </p:sp>
    </p:spTree>
    <p:extLst>
      <p:ext uri="{BB962C8B-B14F-4D97-AF65-F5344CB8AC3E}">
        <p14:creationId xmlns:p14="http://schemas.microsoft.com/office/powerpoint/2010/main" val="27863809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57300" y="0"/>
            <a:ext cx="6629400" cy="1143000"/>
          </a:xfrm>
        </p:spPr>
        <p:txBody>
          <a:bodyPr/>
          <a:lstStyle/>
          <a:p>
            <a:r>
              <a:rPr lang="en-US" dirty="0" smtClean="0"/>
              <a:t>Bottle Preference</a:t>
            </a:r>
            <a:endParaRPr lang="en-US" dirty="0"/>
          </a:p>
        </p:txBody>
      </p:sp>
      <p:sp>
        <p:nvSpPr>
          <p:cNvPr id="3" name="Content Placeholder 2"/>
          <p:cNvSpPr>
            <a:spLocks noGrp="1"/>
          </p:cNvSpPr>
          <p:nvPr>
            <p:ph idx="1"/>
          </p:nvPr>
        </p:nvSpPr>
        <p:spPr>
          <a:xfrm>
            <a:off x="3720552" y="1798638"/>
            <a:ext cx="5423448" cy="3276862"/>
          </a:xfrm>
        </p:spPr>
        <p:txBody>
          <a:bodyPr>
            <a:normAutofit/>
          </a:bodyPr>
          <a:lstStyle/>
          <a:p>
            <a:r>
              <a:rPr lang="en-US" dirty="0" smtClean="0"/>
              <a:t>Babies become imprinted</a:t>
            </a:r>
          </a:p>
          <a:p>
            <a:pPr marL="0" indent="0">
              <a:buNone/>
            </a:pPr>
            <a:r>
              <a:rPr lang="en-US" sz="1600" i="1" dirty="0" smtClean="0"/>
              <a:t>‘come </a:t>
            </a:r>
            <a:r>
              <a:rPr lang="en-US" sz="1600" i="1" dirty="0"/>
              <a:t>to recognize (another animal, person, or thing) as a parent or other object of habitual </a:t>
            </a:r>
            <a:r>
              <a:rPr lang="en-US" sz="1600" i="1" dirty="0" smtClean="0"/>
              <a:t>trust’</a:t>
            </a:r>
          </a:p>
          <a:p>
            <a:r>
              <a:rPr lang="en-US" dirty="0" smtClean="0"/>
              <a:t>A bottle has</a:t>
            </a:r>
          </a:p>
          <a:p>
            <a:pPr lvl="1"/>
            <a:r>
              <a:rPr lang="en-US" dirty="0" smtClean="0"/>
              <a:t> firm stimulus to palate</a:t>
            </a:r>
          </a:p>
          <a:p>
            <a:pPr lvl="1"/>
            <a:r>
              <a:rPr lang="en-US" dirty="0" smtClean="0"/>
              <a:t> immediate and low resistance milk flow</a:t>
            </a:r>
            <a:endParaRPr lang="en-US" dirty="0"/>
          </a:p>
        </p:txBody>
      </p:sp>
      <p:pic>
        <p:nvPicPr>
          <p:cNvPr id="4" name="Picture 2" descr="C:\Anne\Images\purchased stock photos\Breastfeeding\Bottle-SpilledMilk_thinkStock_9289336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10" r="40022"/>
          <a:stretch/>
        </p:blipFill>
        <p:spPr bwMode="auto">
          <a:xfrm>
            <a:off x="0" y="1277112"/>
            <a:ext cx="3720552" cy="4419600"/>
          </a:xfrm>
          <a:prstGeom prst="rect">
            <a:avLst/>
          </a:prstGeom>
          <a:noFill/>
          <a:ln w="158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2139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2"/>
          <p:cNvSpPr txBox="1">
            <a:spLocks noChangeArrowheads="1"/>
          </p:cNvSpPr>
          <p:nvPr/>
        </p:nvSpPr>
        <p:spPr>
          <a:xfrm>
            <a:off x="685800" y="152400"/>
            <a:ext cx="7772400" cy="762000"/>
          </a:xfrm>
          <a:prstGeom prst="rect">
            <a:avLst/>
          </a:prstGeom>
        </p:spPr>
        <p:txBody>
          <a:bodyPr/>
          <a:lstStyle>
            <a:lvl1pPr algn="l" defTabSz="914400" rtl="0" eaLnBrk="1" latinLnBrk="0" hangingPunct="1">
              <a:lnSpc>
                <a:spcPct val="90000"/>
              </a:lnSpc>
              <a:spcBef>
                <a:spcPct val="0"/>
              </a:spcBef>
              <a:buNone/>
              <a:defRPr sz="4000" kern="1200">
                <a:solidFill>
                  <a:schemeClr val="tx1"/>
                </a:solidFill>
                <a:latin typeface="Comic Sans MS" panose="030F0702030302020204" pitchFamily="66" charset="0"/>
                <a:ea typeface="+mj-ea"/>
                <a:cs typeface="+mj-cs"/>
              </a:defRPr>
            </a:lvl1pPr>
          </a:lstStyle>
          <a:p>
            <a:pPr algn="ctr" fontAlgn="auto">
              <a:spcAft>
                <a:spcPts val="0"/>
              </a:spcAft>
            </a:pPr>
            <a:r>
              <a:rPr lang="en-US" smtClean="0"/>
              <a:t>Objectives</a:t>
            </a:r>
            <a:endParaRPr lang="en-US" dirty="0" smtClean="0"/>
          </a:p>
        </p:txBody>
      </p:sp>
      <p:sp>
        <p:nvSpPr>
          <p:cNvPr id="8" name="Rectangle 3"/>
          <p:cNvSpPr txBox="1">
            <a:spLocks noChangeArrowheads="1"/>
          </p:cNvSpPr>
          <p:nvPr/>
        </p:nvSpPr>
        <p:spPr>
          <a:xfrm>
            <a:off x="685800" y="1143000"/>
            <a:ext cx="7772400" cy="27432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mic Sans MS" panose="030F0702030302020204" pitchFamily="66"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mic Sans MS" panose="030F0702030302020204" pitchFamily="66"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mic Sans MS" panose="030F0702030302020204" pitchFamily="66"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mic Sans MS" panose="030F0702030302020204" pitchFamily="66"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mic Sans MS" panose="030F07020303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smtClean="0"/>
              <a:t>Identify 3 prenatal risk factors for insufficient milk supply.</a:t>
            </a:r>
          </a:p>
          <a:p>
            <a:pPr fontAlgn="auto">
              <a:spcAft>
                <a:spcPts val="0"/>
              </a:spcAft>
            </a:pPr>
            <a:r>
              <a:rPr lang="en-US" smtClean="0"/>
              <a:t>List 3 strategies to support breastfeeding when a newborn won’t latch.</a:t>
            </a:r>
          </a:p>
          <a:p>
            <a:pPr fontAlgn="auto">
              <a:spcAft>
                <a:spcPts val="0"/>
              </a:spcAft>
            </a:pPr>
            <a:r>
              <a:rPr lang="en-US" smtClean="0"/>
              <a:t>Describe 3 strategies to help mothers who develop sore nipples in the hospital.</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0"/>
            <a:ext cx="8229600" cy="1143000"/>
          </a:xfrm>
          <a:prstGeom prst="rect">
            <a:avLst/>
          </a:prstGeom>
        </p:spPr>
        <p:txBody>
          <a:bodyPr/>
          <a:lstStyle/>
          <a:p>
            <a:r>
              <a:rPr lang="en-US" dirty="0" smtClean="0"/>
              <a:t>Low Milk Supply</a:t>
            </a:r>
            <a:endParaRPr lang="en-US" dirty="0"/>
          </a:p>
        </p:txBody>
      </p:sp>
      <p:sp>
        <p:nvSpPr>
          <p:cNvPr id="3" name="Content Placeholder 2"/>
          <p:cNvSpPr>
            <a:spLocks noGrp="1"/>
          </p:cNvSpPr>
          <p:nvPr>
            <p:ph idx="4294967295"/>
          </p:nvPr>
        </p:nvSpPr>
        <p:spPr>
          <a:xfrm>
            <a:off x="475488" y="1130808"/>
            <a:ext cx="8229600" cy="2471928"/>
          </a:xfrm>
          <a:prstGeom prst="rect">
            <a:avLst/>
          </a:prstGeom>
        </p:spPr>
        <p:txBody>
          <a:bodyPr>
            <a:normAutofit/>
          </a:bodyPr>
          <a:lstStyle/>
          <a:p>
            <a:r>
              <a:rPr lang="en-US" sz="2800" dirty="0" smtClean="0"/>
              <a:t>Baby stops latching due to frustration and hunger.</a:t>
            </a:r>
          </a:p>
          <a:p>
            <a:r>
              <a:rPr lang="en-US" sz="2800" dirty="0" smtClean="0"/>
              <a:t>Often has been given bottles or a finger feeder.</a:t>
            </a:r>
          </a:p>
          <a:p>
            <a:r>
              <a:rPr lang="en-US" sz="2800" dirty="0" err="1" smtClean="0"/>
              <a:t>Supplementer</a:t>
            </a:r>
            <a:r>
              <a:rPr lang="en-US" sz="2800" dirty="0" smtClean="0"/>
              <a:t> at the breast helps.</a:t>
            </a:r>
          </a:p>
          <a:p>
            <a:endParaRPr lang="en-US" sz="2800" dirty="0" smtClean="0"/>
          </a:p>
          <a:p>
            <a:endParaRPr lang="en-US" sz="2800" dirty="0" smtClean="0"/>
          </a:p>
        </p:txBody>
      </p:sp>
      <p:pic>
        <p:nvPicPr>
          <p:cNvPr id="1026" name="Picture 2" descr="\\PIXELMUNCHER\Projects\GoogleDrive\MilkMob\Media\Promo\Misc\Video Stills\TMM_0076.2313.CourtneySupplementer.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934" r="12800" b="25829"/>
          <a:stretch/>
        </p:blipFill>
        <p:spPr bwMode="auto">
          <a:xfrm>
            <a:off x="1545335" y="3764280"/>
            <a:ext cx="5694493" cy="2819400"/>
          </a:xfrm>
          <a:prstGeom prst="rect">
            <a:avLst/>
          </a:prstGeom>
          <a:noFill/>
          <a:ln w="158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7697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Anatomic and Motor </a:t>
            </a:r>
            <a:r>
              <a:rPr lang="en-US" dirty="0"/>
              <a:t>P</a:t>
            </a:r>
            <a:r>
              <a:rPr lang="en-US" dirty="0" smtClean="0"/>
              <a:t>roblems</a:t>
            </a:r>
            <a:endParaRPr lang="en-US" dirty="0"/>
          </a:p>
        </p:txBody>
      </p:sp>
      <p:sp>
        <p:nvSpPr>
          <p:cNvPr id="3" name="Content Placeholder 2"/>
          <p:cNvSpPr>
            <a:spLocks noGrp="1"/>
          </p:cNvSpPr>
          <p:nvPr>
            <p:ph idx="1"/>
          </p:nvPr>
        </p:nvSpPr>
        <p:spPr>
          <a:xfrm>
            <a:off x="173735" y="1752600"/>
            <a:ext cx="3505200" cy="4525963"/>
          </a:xfrm>
        </p:spPr>
        <p:txBody>
          <a:bodyPr>
            <a:normAutofit fontScale="92500" lnSpcReduction="20000"/>
          </a:bodyPr>
          <a:lstStyle/>
          <a:p>
            <a:r>
              <a:rPr lang="en-US" dirty="0" smtClean="0"/>
              <a:t>Tongue Tie</a:t>
            </a:r>
          </a:p>
          <a:p>
            <a:r>
              <a:rPr lang="en-US" dirty="0" smtClean="0"/>
              <a:t>Torticollis</a:t>
            </a:r>
          </a:p>
          <a:p>
            <a:pPr lvl="1"/>
            <a:r>
              <a:rPr lang="en-US" dirty="0" smtClean="0"/>
              <a:t>Won’t latch on one breast</a:t>
            </a:r>
          </a:p>
          <a:p>
            <a:r>
              <a:rPr lang="en-US" dirty="0" smtClean="0"/>
              <a:t>Nasal obstruction</a:t>
            </a:r>
          </a:p>
          <a:p>
            <a:r>
              <a:rPr lang="en-US" dirty="0" smtClean="0"/>
              <a:t>Pain</a:t>
            </a:r>
          </a:p>
          <a:p>
            <a:r>
              <a:rPr lang="en-US" dirty="0" smtClean="0"/>
              <a:t>Flat or inverted nipples</a:t>
            </a:r>
          </a:p>
          <a:p>
            <a:r>
              <a:rPr lang="en-US" dirty="0" smtClean="0"/>
              <a:t>ENGORGEMENT</a:t>
            </a:r>
            <a:endParaRPr lang="en-US" dirty="0"/>
          </a:p>
        </p:txBody>
      </p:sp>
      <p:pic>
        <p:nvPicPr>
          <p:cNvPr id="2050" name="Picture 2" descr="C:\Anne\Images\USBC Images\quiet alert.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271" r="8160"/>
          <a:stretch/>
        </p:blipFill>
        <p:spPr bwMode="auto">
          <a:xfrm>
            <a:off x="3602736" y="1258824"/>
            <a:ext cx="5310811" cy="4138927"/>
          </a:xfrm>
          <a:prstGeom prst="rect">
            <a:avLst/>
          </a:prstGeom>
          <a:noFill/>
          <a:ln w="158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88736" y="5392281"/>
            <a:ext cx="3143809" cy="276999"/>
          </a:xfrm>
          <a:prstGeom prst="rect">
            <a:avLst/>
          </a:prstGeom>
          <a:noFill/>
        </p:spPr>
        <p:txBody>
          <a:bodyPr wrap="none" rtlCol="0">
            <a:spAutoFit/>
          </a:bodyPr>
          <a:lstStyle/>
          <a:p>
            <a:r>
              <a:rPr lang="en-US" sz="1200" dirty="0"/>
              <a:t>Source: United States Breastfeeding Committee</a:t>
            </a:r>
          </a:p>
        </p:txBody>
      </p:sp>
    </p:spTree>
    <p:extLst>
      <p:ext uri="{BB962C8B-B14F-4D97-AF65-F5344CB8AC3E}">
        <p14:creationId xmlns:p14="http://schemas.microsoft.com/office/powerpoint/2010/main" val="6974295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411252" y="350335"/>
            <a:ext cx="5294376" cy="1143000"/>
          </a:xfrm>
        </p:spPr>
        <p:txBody>
          <a:bodyPr>
            <a:normAutofit fontScale="90000"/>
          </a:bodyPr>
          <a:lstStyle/>
          <a:p>
            <a:r>
              <a:rPr lang="en-US" smtClean="0"/>
              <a:t>Skin to Skin for the</a:t>
            </a:r>
            <a:br>
              <a:rPr lang="en-US" smtClean="0"/>
            </a:br>
            <a:r>
              <a:rPr lang="en-US" smtClean="0"/>
              <a:t>Non-Latching Baby</a:t>
            </a:r>
            <a:endParaRPr lang="en-US" dirty="0"/>
          </a:p>
        </p:txBody>
      </p:sp>
      <p:cxnSp>
        <p:nvCxnSpPr>
          <p:cNvPr id="5" name="Elbow Connector 4"/>
          <p:cNvCxnSpPr/>
          <p:nvPr/>
        </p:nvCxnSpPr>
        <p:spPr>
          <a:xfrm>
            <a:off x="1561804" y="2111026"/>
            <a:ext cx="742336" cy="444910"/>
          </a:xfrm>
          <a:prstGeom prst="bentConnector3">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Heart 5"/>
          <p:cNvSpPr/>
          <p:nvPr/>
        </p:nvSpPr>
        <p:spPr>
          <a:xfrm>
            <a:off x="104173" y="752945"/>
            <a:ext cx="1828799" cy="1676400"/>
          </a:xfrm>
          <a:prstGeom prst="heart">
            <a:avLst/>
          </a:prstGeom>
          <a:noFill/>
          <a:ln w="412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eart 6"/>
          <p:cNvSpPr/>
          <p:nvPr/>
        </p:nvSpPr>
        <p:spPr>
          <a:xfrm>
            <a:off x="2429500" y="2333481"/>
            <a:ext cx="1828799" cy="1676400"/>
          </a:xfrm>
          <a:prstGeom prst="heart">
            <a:avLst/>
          </a:prstGeom>
          <a:noFill/>
          <a:ln w="412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eart 8"/>
          <p:cNvSpPr/>
          <p:nvPr/>
        </p:nvSpPr>
        <p:spPr>
          <a:xfrm>
            <a:off x="4668797" y="3754240"/>
            <a:ext cx="1828799" cy="1676400"/>
          </a:xfrm>
          <a:prstGeom prst="heart">
            <a:avLst/>
          </a:prstGeom>
          <a:noFill/>
          <a:ln w="412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Elbow Connector 11"/>
          <p:cNvCxnSpPr/>
          <p:nvPr/>
        </p:nvCxnSpPr>
        <p:spPr>
          <a:xfrm>
            <a:off x="3887132" y="3648546"/>
            <a:ext cx="742336" cy="444910"/>
          </a:xfrm>
          <a:prstGeom prst="bentConnector3">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Elbow Connector 12"/>
          <p:cNvCxnSpPr/>
          <p:nvPr/>
        </p:nvCxnSpPr>
        <p:spPr>
          <a:xfrm>
            <a:off x="6200172" y="5050869"/>
            <a:ext cx="742336" cy="444910"/>
          </a:xfrm>
          <a:prstGeom prst="bentConnector3">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Heart 13"/>
          <p:cNvSpPr/>
          <p:nvPr/>
        </p:nvSpPr>
        <p:spPr>
          <a:xfrm>
            <a:off x="7114572" y="4824728"/>
            <a:ext cx="1828799" cy="1676400"/>
          </a:xfrm>
          <a:prstGeom prst="heart">
            <a:avLst/>
          </a:prstGeom>
          <a:noFill/>
          <a:ln w="412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11707" y="1175646"/>
            <a:ext cx="1213730" cy="830997"/>
          </a:xfrm>
          <a:prstGeom prst="rect">
            <a:avLst/>
          </a:prstGeom>
          <a:noFill/>
        </p:spPr>
        <p:txBody>
          <a:bodyPr wrap="none" rtlCol="0">
            <a:spAutoFit/>
          </a:bodyPr>
          <a:lstStyle/>
          <a:p>
            <a:pPr algn="ctr"/>
            <a:r>
              <a:rPr lang="en-US" sz="2400" dirty="0" smtClean="0"/>
              <a:t>Chest to</a:t>
            </a:r>
          </a:p>
          <a:p>
            <a:pPr algn="ctr"/>
            <a:r>
              <a:rPr lang="en-US" sz="2400" dirty="0" smtClean="0"/>
              <a:t> Chest</a:t>
            </a:r>
            <a:endParaRPr lang="en-US" sz="2400" dirty="0"/>
          </a:p>
        </p:txBody>
      </p:sp>
      <p:sp>
        <p:nvSpPr>
          <p:cNvPr id="16" name="TextBox 15"/>
          <p:cNvSpPr txBox="1"/>
          <p:nvPr/>
        </p:nvSpPr>
        <p:spPr>
          <a:xfrm>
            <a:off x="2618772" y="2694439"/>
            <a:ext cx="1529458" cy="954107"/>
          </a:xfrm>
          <a:prstGeom prst="rect">
            <a:avLst/>
          </a:prstGeom>
          <a:noFill/>
        </p:spPr>
        <p:txBody>
          <a:bodyPr wrap="none" rtlCol="0">
            <a:spAutoFit/>
          </a:bodyPr>
          <a:lstStyle/>
          <a:p>
            <a:pPr algn="ctr"/>
            <a:r>
              <a:rPr lang="en-US" sz="2800" dirty="0" smtClean="0"/>
              <a:t>Bobs and</a:t>
            </a:r>
          </a:p>
          <a:p>
            <a:pPr algn="ctr"/>
            <a:r>
              <a:rPr lang="en-US" sz="2800" dirty="0" smtClean="0"/>
              <a:t>Pecks</a:t>
            </a:r>
            <a:endParaRPr lang="en-US" sz="2800" dirty="0"/>
          </a:p>
        </p:txBody>
      </p:sp>
      <p:sp>
        <p:nvSpPr>
          <p:cNvPr id="17" name="TextBox 16"/>
          <p:cNvSpPr txBox="1"/>
          <p:nvPr/>
        </p:nvSpPr>
        <p:spPr>
          <a:xfrm>
            <a:off x="4599972" y="4093456"/>
            <a:ext cx="1887889" cy="830997"/>
          </a:xfrm>
          <a:prstGeom prst="rect">
            <a:avLst/>
          </a:prstGeom>
          <a:noFill/>
        </p:spPr>
        <p:txBody>
          <a:bodyPr wrap="none" rtlCol="0">
            <a:spAutoFit/>
          </a:bodyPr>
          <a:lstStyle/>
          <a:p>
            <a:pPr algn="ctr"/>
            <a:r>
              <a:rPr lang="en-US" sz="2400" dirty="0" smtClean="0"/>
              <a:t> Moves Down</a:t>
            </a:r>
          </a:p>
          <a:p>
            <a:pPr algn="ctr"/>
            <a:r>
              <a:rPr lang="en-US" sz="2400" dirty="0" smtClean="0"/>
              <a:t>To Breast</a:t>
            </a:r>
            <a:endParaRPr lang="en-US" sz="2400" dirty="0"/>
          </a:p>
        </p:txBody>
      </p:sp>
      <p:sp>
        <p:nvSpPr>
          <p:cNvPr id="18" name="TextBox 17"/>
          <p:cNvSpPr txBox="1"/>
          <p:nvPr/>
        </p:nvSpPr>
        <p:spPr>
          <a:xfrm>
            <a:off x="7223132" y="5116010"/>
            <a:ext cx="1644040" cy="954107"/>
          </a:xfrm>
          <a:prstGeom prst="rect">
            <a:avLst/>
          </a:prstGeom>
          <a:noFill/>
        </p:spPr>
        <p:txBody>
          <a:bodyPr wrap="none" rtlCol="0">
            <a:spAutoFit/>
          </a:bodyPr>
          <a:lstStyle/>
          <a:p>
            <a:pPr algn="ctr"/>
            <a:r>
              <a:rPr lang="en-US" sz="2800" dirty="0" smtClean="0"/>
              <a:t>Roots and</a:t>
            </a:r>
          </a:p>
          <a:p>
            <a:pPr algn="ctr"/>
            <a:r>
              <a:rPr lang="en-US" sz="2800" dirty="0" smtClean="0"/>
              <a:t>Latches</a:t>
            </a:r>
            <a:endParaRPr lang="en-US" sz="2800" dirty="0"/>
          </a:p>
        </p:txBody>
      </p:sp>
    </p:spTree>
    <p:extLst>
      <p:ext uri="{BB962C8B-B14F-4D97-AF65-F5344CB8AC3E}">
        <p14:creationId xmlns:p14="http://schemas.microsoft.com/office/powerpoint/2010/main" val="1186318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4" grpId="0" animBg="1"/>
      <p:bldP spid="15" grpId="0"/>
      <p:bldP spid="16" grpId="0"/>
      <p:bldP spid="17" grpId="0"/>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0"/>
            <a:ext cx="8229600" cy="1143000"/>
          </a:xfrm>
        </p:spPr>
        <p:txBody>
          <a:bodyPr/>
          <a:lstStyle/>
          <a:p>
            <a:r>
              <a:rPr lang="en-US" dirty="0" smtClean="0"/>
              <a:t>Why Not a Nipple Shield?</a:t>
            </a:r>
            <a:endParaRPr lang="en-US" dirty="0"/>
          </a:p>
        </p:txBody>
      </p:sp>
      <p:sp>
        <p:nvSpPr>
          <p:cNvPr id="3" name="Content Placeholder 2"/>
          <p:cNvSpPr>
            <a:spLocks noGrp="1"/>
          </p:cNvSpPr>
          <p:nvPr>
            <p:ph idx="4294967295"/>
          </p:nvPr>
        </p:nvSpPr>
        <p:spPr>
          <a:xfrm>
            <a:off x="390144" y="1502664"/>
            <a:ext cx="5029200" cy="4525963"/>
          </a:xfrm>
        </p:spPr>
        <p:txBody>
          <a:bodyPr>
            <a:normAutofit/>
          </a:bodyPr>
          <a:lstStyle/>
          <a:p>
            <a:pPr>
              <a:buFont typeface="Wingdings" panose="05000000000000000000" pitchFamily="2" charset="2"/>
              <a:buChar char="Ø"/>
            </a:pPr>
            <a:r>
              <a:rPr lang="en-US" dirty="0" smtClean="0"/>
              <a:t>An easy fix</a:t>
            </a:r>
          </a:p>
          <a:p>
            <a:pPr>
              <a:buFont typeface="Wingdings" panose="05000000000000000000" pitchFamily="2" charset="2"/>
              <a:buChar char="Ø"/>
            </a:pPr>
            <a:r>
              <a:rPr lang="en-US" dirty="0" smtClean="0"/>
              <a:t>Risks of decreased</a:t>
            </a:r>
          </a:p>
          <a:p>
            <a:pPr lvl="1">
              <a:buFont typeface="Wingdings" panose="05000000000000000000" pitchFamily="2" charset="2"/>
              <a:buChar char="Ø"/>
            </a:pPr>
            <a:r>
              <a:rPr lang="en-US" dirty="0" smtClean="0"/>
              <a:t>Milk supply</a:t>
            </a:r>
          </a:p>
          <a:p>
            <a:pPr lvl="1">
              <a:buFont typeface="Wingdings" panose="05000000000000000000" pitchFamily="2" charset="2"/>
              <a:buChar char="Ø"/>
            </a:pPr>
            <a:r>
              <a:rPr lang="en-US" dirty="0" smtClean="0"/>
              <a:t>Milk transfer</a:t>
            </a:r>
          </a:p>
          <a:p>
            <a:pPr>
              <a:buFont typeface="Wingdings" panose="05000000000000000000" pitchFamily="2" charset="2"/>
              <a:buChar char="Ø"/>
            </a:pPr>
            <a:r>
              <a:rPr lang="en-US" dirty="0" smtClean="0"/>
              <a:t>Need to pump after nursing</a:t>
            </a:r>
          </a:p>
          <a:p>
            <a:pPr>
              <a:buFont typeface="Wingdings" panose="05000000000000000000" pitchFamily="2" charset="2"/>
              <a:buChar char="Ø"/>
            </a:pPr>
            <a:r>
              <a:rPr lang="en-US" dirty="0" smtClean="0"/>
              <a:t>Does not teach nursing</a:t>
            </a:r>
          </a:p>
        </p:txBody>
      </p:sp>
      <p:pic>
        <p:nvPicPr>
          <p:cNvPr id="1026" name="Picture 2" descr="C:\Anne\Images\nipple shields\20mm-Contact-Nipple-Shield cut ou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8760" y="1423416"/>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09014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008" y="0"/>
            <a:ext cx="8229600" cy="1143000"/>
          </a:xfrm>
        </p:spPr>
        <p:txBody>
          <a:bodyPr/>
          <a:lstStyle/>
          <a:p>
            <a:r>
              <a:rPr lang="en-US" smtClean="0"/>
              <a:t>No Latch by Discharge</a:t>
            </a:r>
            <a:endParaRPr lang="en-US" dirty="0"/>
          </a:p>
        </p:txBody>
      </p:sp>
      <p:sp>
        <p:nvSpPr>
          <p:cNvPr id="3" name="Content Placeholder 2"/>
          <p:cNvSpPr>
            <a:spLocks noGrp="1"/>
          </p:cNvSpPr>
          <p:nvPr>
            <p:ph idx="1"/>
          </p:nvPr>
        </p:nvSpPr>
        <p:spPr>
          <a:xfrm>
            <a:off x="1" y="1600200"/>
            <a:ext cx="4190999" cy="4525963"/>
          </a:xfrm>
        </p:spPr>
        <p:txBody>
          <a:bodyPr/>
          <a:lstStyle/>
          <a:p>
            <a:r>
              <a:rPr lang="en-US" smtClean="0"/>
              <a:t>Hands on pumping q3 hours</a:t>
            </a:r>
          </a:p>
          <a:p>
            <a:r>
              <a:rPr lang="en-US" smtClean="0"/>
              <a:t>Skin-skin</a:t>
            </a:r>
          </a:p>
          <a:p>
            <a:pPr lvl="1"/>
            <a:r>
              <a:rPr lang="en-US" smtClean="0"/>
              <a:t>Infant-led latch</a:t>
            </a:r>
          </a:p>
          <a:p>
            <a:r>
              <a:rPr lang="en-US" smtClean="0"/>
              <a:t>Infant feeding</a:t>
            </a:r>
          </a:p>
          <a:p>
            <a:pPr lvl="1"/>
            <a:r>
              <a:rPr lang="en-US" smtClean="0"/>
              <a:t>Finger feeding</a:t>
            </a:r>
          </a:p>
          <a:p>
            <a:pPr lvl="1"/>
            <a:r>
              <a:rPr lang="en-US" smtClean="0"/>
              <a:t>Cup feeding</a:t>
            </a:r>
          </a:p>
          <a:p>
            <a:r>
              <a:rPr lang="en-US" smtClean="0"/>
              <a:t>Lactation referral</a:t>
            </a:r>
            <a:endParaRPr lang="en-US" dirty="0" smtClean="0"/>
          </a:p>
        </p:txBody>
      </p:sp>
      <p:pic>
        <p:nvPicPr>
          <p:cNvPr id="2050" name="Picture 2" descr="C:\Anne\Milk Mob\Pictures For Membership\manualexpwithpump4_TMM_0086.MOV_snapshot_00.48_[2015.02.28_13.28.34].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838" t="3420" r="35620"/>
          <a:stretch/>
        </p:blipFill>
        <p:spPr bwMode="auto">
          <a:xfrm>
            <a:off x="3971544" y="1226617"/>
            <a:ext cx="4953000" cy="5210759"/>
          </a:xfrm>
          <a:prstGeom prst="rect">
            <a:avLst/>
          </a:prstGeom>
          <a:noFill/>
          <a:ln w="158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3257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p:spPr>
        <p:txBody>
          <a:bodyPr/>
          <a:lstStyle/>
          <a:p>
            <a:r>
              <a:rPr lang="en-US" dirty="0" smtClean="0"/>
              <a:t>Sore Nipples</a:t>
            </a:r>
            <a:endParaRPr lang="en-US" dirty="0"/>
          </a:p>
        </p:txBody>
      </p:sp>
    </p:spTree>
    <p:extLst>
      <p:ext uri="{BB962C8B-B14F-4D97-AF65-F5344CB8AC3E}">
        <p14:creationId xmlns:p14="http://schemas.microsoft.com/office/powerpoint/2010/main" val="2435906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3337" y="152400"/>
            <a:ext cx="4191000" cy="1143000"/>
          </a:xfrm>
        </p:spPr>
        <p:txBody>
          <a:bodyPr>
            <a:normAutofit fontScale="90000"/>
          </a:bodyPr>
          <a:lstStyle/>
          <a:p>
            <a:pPr eaLnBrk="1" hangingPunct="1"/>
            <a:r>
              <a:rPr lang="en-US" dirty="0" smtClean="0"/>
              <a:t>Myths re Sore Nipples</a:t>
            </a:r>
          </a:p>
        </p:txBody>
      </p:sp>
      <p:sp>
        <p:nvSpPr>
          <p:cNvPr id="38915" name="Rectangle 3"/>
          <p:cNvSpPr>
            <a:spLocks noGrp="1" noChangeArrowheads="1"/>
          </p:cNvSpPr>
          <p:nvPr>
            <p:ph idx="1"/>
          </p:nvPr>
        </p:nvSpPr>
        <p:spPr>
          <a:xfrm>
            <a:off x="457200" y="1600200"/>
            <a:ext cx="3429000" cy="4525963"/>
          </a:xfrm>
        </p:spPr>
        <p:txBody>
          <a:bodyPr/>
          <a:lstStyle/>
          <a:p>
            <a:pPr eaLnBrk="1" hangingPunct="1"/>
            <a:r>
              <a:rPr lang="en-US" dirty="0" smtClean="0"/>
              <a:t>Having to ‘toughen up’</a:t>
            </a:r>
          </a:p>
          <a:p>
            <a:pPr eaLnBrk="1" hangingPunct="1"/>
            <a:r>
              <a:rPr lang="en-US" dirty="0" smtClean="0"/>
              <a:t>The baby having a strong suck</a:t>
            </a:r>
          </a:p>
          <a:p>
            <a:pPr eaLnBrk="1" hangingPunct="1"/>
            <a:r>
              <a:rPr lang="en-US" dirty="0" smtClean="0"/>
              <a:t>Nursing the baby too much or too long</a:t>
            </a:r>
          </a:p>
          <a:p>
            <a:pPr eaLnBrk="1" hangingPunct="1"/>
            <a:endParaRPr lang="en-US" dirty="0" smtClean="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7135" y="185362"/>
            <a:ext cx="4248913" cy="6294685"/>
          </a:xfrm>
          <a:prstGeom prst="rect">
            <a:avLst/>
          </a:prstGeom>
          <a:noFill/>
          <a:ln w="158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05254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28600" y="152400"/>
            <a:ext cx="3962400" cy="1143000"/>
          </a:xfrm>
        </p:spPr>
        <p:txBody>
          <a:bodyPr>
            <a:normAutofit fontScale="90000"/>
          </a:bodyPr>
          <a:lstStyle/>
          <a:p>
            <a:pPr eaLnBrk="1" hangingPunct="1">
              <a:defRPr/>
            </a:pPr>
            <a:r>
              <a:rPr lang="en-US" dirty="0" smtClean="0"/>
              <a:t>Nipple Pain Starts Early</a:t>
            </a:r>
          </a:p>
        </p:txBody>
      </p:sp>
      <p:sp>
        <p:nvSpPr>
          <p:cNvPr id="15363" name="Rectangle 3"/>
          <p:cNvSpPr>
            <a:spLocks noGrp="1" noChangeArrowheads="1"/>
          </p:cNvSpPr>
          <p:nvPr>
            <p:ph idx="1"/>
          </p:nvPr>
        </p:nvSpPr>
        <p:spPr>
          <a:xfrm>
            <a:off x="152400" y="1793875"/>
            <a:ext cx="4009604" cy="4530725"/>
          </a:xfrm>
        </p:spPr>
        <p:txBody>
          <a:bodyPr>
            <a:normAutofit fontScale="92500" lnSpcReduction="20000"/>
          </a:bodyPr>
          <a:lstStyle/>
          <a:p>
            <a:pPr lvl="1" eaLnBrk="1" hangingPunct="1">
              <a:defRPr/>
            </a:pPr>
            <a:r>
              <a:rPr lang="en-US" sz="3200" dirty="0" smtClean="0"/>
              <a:t>11-96% of have nipple pain at some point</a:t>
            </a:r>
          </a:p>
          <a:p>
            <a:pPr lvl="1" eaLnBrk="1" hangingPunct="1">
              <a:defRPr/>
            </a:pPr>
            <a:r>
              <a:rPr lang="en-US" sz="3200" dirty="0" smtClean="0"/>
              <a:t>43% with sore nipples at hospital D/C</a:t>
            </a:r>
          </a:p>
          <a:p>
            <a:pPr lvl="1" eaLnBrk="1" hangingPunct="1">
              <a:defRPr/>
            </a:pPr>
            <a:r>
              <a:rPr lang="en-US" sz="3200" dirty="0" smtClean="0"/>
              <a:t>73-76% with sore nipples at 3 days pp, with 19-26% having cracks</a:t>
            </a:r>
          </a:p>
          <a:p>
            <a:pPr marL="457200" lvl="1" indent="0" eaLnBrk="1" hangingPunct="1">
              <a:buNone/>
              <a:defRPr/>
            </a:pPr>
            <a:endParaRPr lang="en-US" dirty="0" smtClean="0"/>
          </a:p>
        </p:txBody>
      </p:sp>
      <p:pic>
        <p:nvPicPr>
          <p:cNvPr id="3074" name="Picture 2" descr="C:\Anne\Images\USBC Images\happymom8.jpg"/>
          <p:cNvPicPr>
            <a:picLocks noChangeAspect="1" noChangeArrowheads="1"/>
          </p:cNvPicPr>
          <p:nvPr/>
        </p:nvPicPr>
        <p:blipFill rotWithShape="1">
          <a:blip r:embed="rId3">
            <a:extLst>
              <a:ext uri="{28A0092B-C50C-407E-A947-70E740481C1C}">
                <a14:useLocalDpi xmlns:a14="http://schemas.microsoft.com/office/drawing/2010/main" val="0"/>
              </a:ext>
            </a:extLst>
          </a:blip>
          <a:srcRect l="19625" t="3343" r="33687"/>
          <a:stretch/>
        </p:blipFill>
        <p:spPr bwMode="auto">
          <a:xfrm>
            <a:off x="4125428" y="79248"/>
            <a:ext cx="4613280" cy="6370320"/>
          </a:xfrm>
          <a:prstGeom prst="rect">
            <a:avLst/>
          </a:prstGeom>
          <a:noFill/>
          <a:ln w="158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021796" y="6452985"/>
            <a:ext cx="3143809" cy="276999"/>
          </a:xfrm>
          <a:prstGeom prst="rect">
            <a:avLst/>
          </a:prstGeom>
          <a:noFill/>
        </p:spPr>
        <p:txBody>
          <a:bodyPr wrap="none" rtlCol="0">
            <a:spAutoFit/>
          </a:bodyPr>
          <a:lstStyle/>
          <a:p>
            <a:r>
              <a:rPr lang="en-US" sz="1200" dirty="0"/>
              <a:t>Source: United States Breastfeeding Committee</a:t>
            </a:r>
          </a:p>
        </p:txBody>
      </p:sp>
    </p:spTree>
    <p:extLst>
      <p:ext uri="{BB962C8B-B14F-4D97-AF65-F5344CB8AC3E}">
        <p14:creationId xmlns:p14="http://schemas.microsoft.com/office/powerpoint/2010/main" val="1595790388"/>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764286937"/>
              </p:ext>
            </p:extLst>
          </p:nvPr>
        </p:nvGraphicFramePr>
        <p:xfrm>
          <a:off x="371856" y="158496"/>
          <a:ext cx="8400288" cy="624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95419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097904401"/>
              </p:ext>
            </p:extLst>
          </p:nvPr>
        </p:nvGraphicFramePr>
        <p:xfrm>
          <a:off x="609600" y="304800"/>
          <a:ext cx="80772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13314" name="Rectangle 4"/>
          <p:cNvSpPr>
            <a:spLocks noGrp="1" noChangeArrowheads="1"/>
          </p:cNvSpPr>
          <p:nvPr>
            <p:ph type="title" idx="4294967295"/>
          </p:nvPr>
        </p:nvSpPr>
        <p:spPr>
          <a:xfrm>
            <a:off x="0" y="4686300"/>
            <a:ext cx="9050338" cy="2133600"/>
          </a:xfrm>
        </p:spPr>
        <p:txBody>
          <a:bodyPr/>
          <a:lstStyle/>
          <a:p>
            <a:pPr eaLnBrk="1" hangingPunct="1"/>
            <a:r>
              <a:rPr lang="en-US" smtClean="0">
                <a:latin typeface="Comic Sans MS" pitchFamily="66" charset="0"/>
              </a:rPr>
              <a:t>Prenatal Factors for</a:t>
            </a:r>
            <a:br>
              <a:rPr lang="en-US" smtClean="0">
                <a:latin typeface="Comic Sans MS" pitchFamily="66" charset="0"/>
              </a:rPr>
            </a:br>
            <a:r>
              <a:rPr lang="en-US" smtClean="0">
                <a:latin typeface="Comic Sans MS" pitchFamily="66" charset="0"/>
              </a:rPr>
              <a:t> Low Milk Supply</a:t>
            </a:r>
            <a:endParaRPr lang="en-US" dirty="0" smtClean="0">
              <a:latin typeface="Comic Sans MS" pitchFamily="66"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6704" y="188976"/>
            <a:ext cx="5613739" cy="6315456"/>
          </a:xfrm>
          <a:prstGeom prst="rect">
            <a:avLst/>
          </a:prstGeom>
          <a:noFill/>
          <a:ln w="15875">
            <a:solidFill>
              <a:schemeClr val="tx1"/>
            </a:solidFill>
          </a:ln>
          <a:effectLst>
            <a:outerShdw blurRad="50800" dist="38100" dir="2700000" algn="tl" rotWithShape="0">
              <a:prstClr val="black">
                <a:alpha val="40000"/>
              </a:prstClr>
            </a:outerShdw>
          </a:effectLst>
        </p:spPr>
      </p:pic>
      <p:sp>
        <p:nvSpPr>
          <p:cNvPr id="4" name="TextBox 3"/>
          <p:cNvSpPr txBox="1"/>
          <p:nvPr/>
        </p:nvSpPr>
        <p:spPr>
          <a:xfrm>
            <a:off x="181172" y="424106"/>
            <a:ext cx="2897307" cy="1077218"/>
          </a:xfrm>
          <a:prstGeom prst="rect">
            <a:avLst/>
          </a:prstGeom>
          <a:noFill/>
        </p:spPr>
        <p:txBody>
          <a:bodyPr wrap="square" rtlCol="0">
            <a:spAutoFit/>
          </a:bodyPr>
          <a:lstStyle/>
          <a:p>
            <a:pPr algn="ctr"/>
            <a:r>
              <a:rPr lang="en-US" sz="3200" dirty="0" smtClean="0"/>
              <a:t>Importance</a:t>
            </a:r>
          </a:p>
          <a:p>
            <a:pPr algn="ctr"/>
            <a:r>
              <a:rPr lang="en-US" sz="3200" dirty="0" smtClean="0"/>
              <a:t>Of Positioning</a:t>
            </a:r>
            <a:endParaRPr lang="en-US" sz="3200" dirty="0"/>
          </a:p>
        </p:txBody>
      </p:sp>
      <p:sp>
        <p:nvSpPr>
          <p:cNvPr id="5" name="TextBox 4"/>
          <p:cNvSpPr txBox="1"/>
          <p:nvPr/>
        </p:nvSpPr>
        <p:spPr>
          <a:xfrm>
            <a:off x="-19494" y="2690336"/>
            <a:ext cx="3372293" cy="3539430"/>
          </a:xfrm>
          <a:prstGeom prst="rect">
            <a:avLst/>
          </a:prstGeom>
          <a:noFill/>
        </p:spPr>
        <p:txBody>
          <a:bodyPr wrap="square" rtlCol="0">
            <a:spAutoFit/>
          </a:bodyPr>
          <a:lstStyle/>
          <a:p>
            <a:pPr marL="285750" indent="-285750">
              <a:buFont typeface="Wingdings" pitchFamily="2" charset="2"/>
              <a:buChar char="Ø"/>
            </a:pPr>
            <a:r>
              <a:rPr lang="en-US" sz="3200" dirty="0"/>
              <a:t>Deep </a:t>
            </a:r>
            <a:r>
              <a:rPr lang="en-US" sz="3200" dirty="0" smtClean="0"/>
              <a:t>Latch</a:t>
            </a:r>
          </a:p>
          <a:p>
            <a:pPr marL="285750" indent="-285750">
              <a:buFont typeface="Wingdings" pitchFamily="2" charset="2"/>
              <a:buChar char="Ø"/>
            </a:pPr>
            <a:endParaRPr lang="en-US" sz="3200" dirty="0"/>
          </a:p>
          <a:p>
            <a:pPr marL="285750" indent="-285750">
              <a:buFont typeface="Wingdings" pitchFamily="2" charset="2"/>
              <a:buChar char="Ø"/>
            </a:pPr>
            <a:r>
              <a:rPr lang="en-US" sz="3200" dirty="0" smtClean="0"/>
              <a:t>Maternal Comfort</a:t>
            </a:r>
          </a:p>
          <a:p>
            <a:endParaRPr lang="en-US" sz="3200" dirty="0"/>
          </a:p>
          <a:p>
            <a:pPr marL="285750" indent="-285750">
              <a:buFont typeface="Wingdings" pitchFamily="2" charset="2"/>
              <a:buChar char="Ø"/>
            </a:pPr>
            <a:r>
              <a:rPr lang="en-US" sz="3200" dirty="0" smtClean="0"/>
              <a:t>Effective Milk Transfer</a:t>
            </a:r>
            <a:endParaRPr lang="en-US" sz="3200" dirty="0"/>
          </a:p>
        </p:txBody>
      </p:sp>
    </p:spTree>
    <p:extLst>
      <p:ext uri="{BB962C8B-B14F-4D97-AF65-F5344CB8AC3E}">
        <p14:creationId xmlns:p14="http://schemas.microsoft.com/office/powerpoint/2010/main" val="41724584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Anne\Images\purchased stock photos\Breastfeeding\Breast Anatomy\sagittalsuckillustration_thinkstock_15095535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7904" y="109728"/>
            <a:ext cx="6004560" cy="6211614"/>
          </a:xfrm>
          <a:prstGeom prst="rect">
            <a:avLst/>
          </a:prstGeom>
          <a:noFill/>
          <a:ln w="158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12455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dirty="0" smtClean="0">
                <a:latin typeface="Comic Sans MS" pitchFamily="66" charset="0"/>
              </a:rPr>
              <a:t>Keys to Comfortable and A-traumatic Latch</a:t>
            </a:r>
            <a:endParaRPr lang="en-US" dirty="0">
              <a:latin typeface="Comic Sans MS" pitchFamily="66" charset="0"/>
            </a:endParaRPr>
          </a:p>
        </p:txBody>
      </p:sp>
      <p:sp>
        <p:nvSpPr>
          <p:cNvPr id="3" name="Content Placeholder 2"/>
          <p:cNvSpPr>
            <a:spLocks noGrp="1"/>
          </p:cNvSpPr>
          <p:nvPr>
            <p:ph idx="1"/>
          </p:nvPr>
        </p:nvSpPr>
        <p:spPr>
          <a:xfrm>
            <a:off x="457200" y="1905000"/>
            <a:ext cx="8229600" cy="4525963"/>
          </a:xfrm>
        </p:spPr>
        <p:txBody>
          <a:bodyPr>
            <a:normAutofit/>
          </a:bodyPr>
          <a:lstStyle/>
          <a:p>
            <a:r>
              <a:rPr lang="en-US" dirty="0" smtClean="0">
                <a:latin typeface="Comic Sans MS" pitchFamily="66" charset="0"/>
              </a:rPr>
              <a:t>Keep baby close</a:t>
            </a:r>
          </a:p>
          <a:p>
            <a:r>
              <a:rPr lang="en-US" dirty="0" smtClean="0">
                <a:latin typeface="Comic Sans MS" pitchFamily="66" charset="0"/>
              </a:rPr>
              <a:t>Baby is aligned properly </a:t>
            </a:r>
          </a:p>
          <a:p>
            <a:pPr lvl="1"/>
            <a:r>
              <a:rPr lang="en-US" dirty="0" smtClean="0">
                <a:latin typeface="Comic Sans MS" pitchFamily="66" charset="0"/>
              </a:rPr>
              <a:t>nose, bellybutton, knees</a:t>
            </a:r>
          </a:p>
          <a:p>
            <a:pPr lvl="1"/>
            <a:r>
              <a:rPr lang="en-US" dirty="0" smtClean="0">
                <a:latin typeface="Comic Sans MS" pitchFamily="66" charset="0"/>
              </a:rPr>
              <a:t>Facing Mom</a:t>
            </a:r>
          </a:p>
          <a:p>
            <a:r>
              <a:rPr lang="en-US" dirty="0" smtClean="0">
                <a:latin typeface="Comic Sans MS" pitchFamily="66" charset="0"/>
              </a:rPr>
              <a:t>Mouth is wide open</a:t>
            </a:r>
          </a:p>
          <a:p>
            <a:r>
              <a:rPr lang="en-US" dirty="0" smtClean="0">
                <a:latin typeface="Comic Sans MS" pitchFamily="66" charset="0"/>
              </a:rPr>
              <a:t>Mom’s body is well supported </a:t>
            </a:r>
          </a:p>
          <a:p>
            <a:pPr lvl="1"/>
            <a:r>
              <a:rPr lang="en-US" dirty="0" smtClean="0">
                <a:latin typeface="Comic Sans MS" pitchFamily="66" charset="0"/>
              </a:rPr>
              <a:t>Pillow in mom’s lap.</a:t>
            </a:r>
            <a:endParaRPr lang="en-US" dirty="0">
              <a:latin typeface="Comic Sans MS" pitchFamily="66" charset="0"/>
            </a:endParaRPr>
          </a:p>
        </p:txBody>
      </p:sp>
    </p:spTree>
    <p:extLst>
      <p:ext uri="{BB962C8B-B14F-4D97-AF65-F5344CB8AC3E}">
        <p14:creationId xmlns:p14="http://schemas.microsoft.com/office/powerpoint/2010/main" val="202391609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4034" name="Picture 2" descr="latching"/>
          <p:cNvPicPr>
            <a:picLocks noChangeAspect="1" noChangeArrowheads="1"/>
          </p:cNvPicPr>
          <p:nvPr/>
        </p:nvPicPr>
        <p:blipFill>
          <a:blip r:embed="rId2" cstate="print"/>
          <a:srcRect/>
          <a:stretch>
            <a:fillRect/>
          </a:stretch>
        </p:blipFill>
        <p:spPr bwMode="auto">
          <a:xfrm>
            <a:off x="990600" y="551663"/>
            <a:ext cx="7411884" cy="5696737"/>
          </a:xfrm>
          <a:prstGeom prst="rect">
            <a:avLst/>
          </a:prstGeom>
          <a:noFill/>
          <a:ln w="15875">
            <a:solidFill>
              <a:schemeClr val="tx1"/>
            </a:solidFill>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nice latch"/>
          <p:cNvPicPr>
            <a:picLocks noChangeAspect="1" noChangeArrowheads="1"/>
          </p:cNvPicPr>
          <p:nvPr/>
        </p:nvPicPr>
        <p:blipFill>
          <a:blip r:embed="rId2" cstate="print"/>
          <a:srcRect/>
          <a:stretch>
            <a:fillRect/>
          </a:stretch>
        </p:blipFill>
        <p:spPr bwMode="auto">
          <a:xfrm>
            <a:off x="3124200" y="762000"/>
            <a:ext cx="3043238" cy="5715000"/>
          </a:xfrm>
          <a:prstGeom prst="rect">
            <a:avLst/>
          </a:prstGeom>
          <a:noFill/>
          <a:ln w="15875">
            <a:solidFill>
              <a:schemeClr val="tx1"/>
            </a:solidFill>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4000" r="-4000"/>
          </a:stretch>
        </a:blipFill>
        <a:effectLst/>
      </p:bgPr>
    </p:bg>
    <p:spTree>
      <p:nvGrpSpPr>
        <p:cNvPr id="1" name=""/>
        <p:cNvGrpSpPr/>
        <p:nvPr/>
      </p:nvGrpSpPr>
      <p:grpSpPr>
        <a:xfrm>
          <a:off x="0" y="0"/>
          <a:ext cx="0" cy="0"/>
          <a:chOff x="0" y="0"/>
          <a:chExt cx="0" cy="0"/>
        </a:xfrm>
      </p:grpSpPr>
      <p:sp>
        <p:nvSpPr>
          <p:cNvPr id="2" name="TPQuestion"/>
          <p:cNvSpPr>
            <a:spLocks noGrp="1"/>
          </p:cNvSpPr>
          <p:nvPr>
            <p:ph type="title" idx="4294967295"/>
          </p:nvPr>
        </p:nvSpPr>
        <p:spPr>
          <a:xfrm>
            <a:off x="0" y="274638"/>
            <a:ext cx="8229600" cy="1143000"/>
          </a:xfrm>
        </p:spPr>
        <p:txBody>
          <a:bodyPr/>
          <a:lstStyle/>
          <a:p>
            <a:r>
              <a:rPr lang="en-US" dirty="0" smtClean="0"/>
              <a:t>Good Latch?</a:t>
            </a:r>
            <a:endParaRPr lang="en-US" dirty="0"/>
          </a:p>
        </p:txBody>
      </p:sp>
    </p:spTree>
    <p:custDataLst>
      <p:tags r:id="rId1"/>
    </p:custDataLst>
    <p:extLst>
      <p:ext uri="{BB962C8B-B14F-4D97-AF65-F5344CB8AC3E}">
        <p14:creationId xmlns:p14="http://schemas.microsoft.com/office/powerpoint/2010/main" val="359974391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6000" r="-6000"/>
          </a:stretch>
        </a:blipFill>
        <a:effectLst/>
      </p:bgPr>
    </p:bg>
    <p:spTree>
      <p:nvGrpSpPr>
        <p:cNvPr id="1" name=""/>
        <p:cNvGrpSpPr/>
        <p:nvPr/>
      </p:nvGrpSpPr>
      <p:grpSpPr>
        <a:xfrm>
          <a:off x="0" y="0"/>
          <a:ext cx="0" cy="0"/>
          <a:chOff x="0" y="0"/>
          <a:chExt cx="0" cy="0"/>
        </a:xfrm>
      </p:grpSpPr>
      <p:sp>
        <p:nvSpPr>
          <p:cNvPr id="2" name="TPQuestion"/>
          <p:cNvSpPr>
            <a:spLocks noGrp="1"/>
          </p:cNvSpPr>
          <p:nvPr>
            <p:ph type="title" idx="4294967295"/>
          </p:nvPr>
        </p:nvSpPr>
        <p:spPr>
          <a:xfrm>
            <a:off x="0" y="274638"/>
            <a:ext cx="8229600" cy="1143000"/>
          </a:xfrm>
        </p:spPr>
        <p:txBody>
          <a:bodyPr/>
          <a:lstStyle/>
          <a:p>
            <a:r>
              <a:rPr lang="en-US" dirty="0" smtClean="0"/>
              <a:t>Good Latch?</a:t>
            </a:r>
            <a:endParaRPr lang="en-US" dirty="0"/>
          </a:p>
        </p:txBody>
      </p:sp>
    </p:spTree>
    <p:custDataLst>
      <p:tags r:id="rId1"/>
    </p:custDataLst>
    <p:extLst>
      <p:ext uri="{BB962C8B-B14F-4D97-AF65-F5344CB8AC3E}">
        <p14:creationId xmlns:p14="http://schemas.microsoft.com/office/powerpoint/2010/main" val="39935831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6000" r="-6000"/>
          </a:stretch>
        </a:blipFill>
        <a:effectLst/>
      </p:bgPr>
    </p:bg>
    <p:spTree>
      <p:nvGrpSpPr>
        <p:cNvPr id="1" name=""/>
        <p:cNvGrpSpPr/>
        <p:nvPr/>
      </p:nvGrpSpPr>
      <p:grpSpPr>
        <a:xfrm>
          <a:off x="0" y="0"/>
          <a:ext cx="0" cy="0"/>
          <a:chOff x="0" y="0"/>
          <a:chExt cx="0" cy="0"/>
        </a:xfrm>
      </p:grpSpPr>
      <p:sp>
        <p:nvSpPr>
          <p:cNvPr id="2" name="TPQuestion"/>
          <p:cNvSpPr>
            <a:spLocks noGrp="1"/>
          </p:cNvSpPr>
          <p:nvPr>
            <p:ph type="title" idx="4294967295"/>
          </p:nvPr>
        </p:nvSpPr>
        <p:spPr>
          <a:xfrm>
            <a:off x="0" y="274638"/>
            <a:ext cx="8229600" cy="1143000"/>
          </a:xfrm>
        </p:spPr>
        <p:txBody>
          <a:bodyPr/>
          <a:lstStyle/>
          <a:p>
            <a:r>
              <a:rPr lang="en-US" dirty="0" smtClean="0"/>
              <a:t>Good Latch?</a:t>
            </a:r>
            <a:endParaRPr lang="en-US" dirty="0"/>
          </a:p>
        </p:txBody>
      </p:sp>
    </p:spTree>
    <p:custDataLst>
      <p:tags r:id="rId1"/>
    </p:custDataLst>
    <p:extLst>
      <p:ext uri="{BB962C8B-B14F-4D97-AF65-F5344CB8AC3E}">
        <p14:creationId xmlns:p14="http://schemas.microsoft.com/office/powerpoint/2010/main" val="40103492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2" name="TPQuestion"/>
          <p:cNvSpPr>
            <a:spLocks noGrp="1"/>
          </p:cNvSpPr>
          <p:nvPr>
            <p:ph type="title" idx="4294967295"/>
          </p:nvPr>
        </p:nvSpPr>
        <p:spPr>
          <a:xfrm>
            <a:off x="0" y="274638"/>
            <a:ext cx="8229600" cy="1143000"/>
          </a:xfrm>
        </p:spPr>
        <p:txBody>
          <a:bodyPr/>
          <a:lstStyle/>
          <a:p>
            <a:r>
              <a:rPr lang="en-US" dirty="0" smtClean="0"/>
              <a:t>Good Latch?</a:t>
            </a:r>
            <a:endParaRPr lang="en-US" dirty="0"/>
          </a:p>
        </p:txBody>
      </p:sp>
    </p:spTree>
    <p:custDataLst>
      <p:tags r:id="rId1"/>
    </p:custDataLst>
    <p:extLst>
      <p:ext uri="{BB962C8B-B14F-4D97-AF65-F5344CB8AC3E}">
        <p14:creationId xmlns:p14="http://schemas.microsoft.com/office/powerpoint/2010/main" val="346388312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6000" r="-6000"/>
          </a:stretch>
        </a:blipFill>
        <a:effectLst/>
      </p:bgPr>
    </p:bg>
    <p:spTree>
      <p:nvGrpSpPr>
        <p:cNvPr id="1" name=""/>
        <p:cNvGrpSpPr/>
        <p:nvPr/>
      </p:nvGrpSpPr>
      <p:grpSpPr>
        <a:xfrm>
          <a:off x="0" y="0"/>
          <a:ext cx="0" cy="0"/>
          <a:chOff x="0" y="0"/>
          <a:chExt cx="0" cy="0"/>
        </a:xfrm>
      </p:grpSpPr>
      <p:sp>
        <p:nvSpPr>
          <p:cNvPr id="2" name="TPQuestion"/>
          <p:cNvSpPr>
            <a:spLocks noGrp="1"/>
          </p:cNvSpPr>
          <p:nvPr>
            <p:ph type="title" idx="4294967295"/>
          </p:nvPr>
        </p:nvSpPr>
        <p:spPr>
          <a:xfrm>
            <a:off x="0" y="274638"/>
            <a:ext cx="8229600" cy="1143000"/>
          </a:xfrm>
        </p:spPr>
        <p:txBody>
          <a:bodyPr/>
          <a:lstStyle/>
          <a:p>
            <a:r>
              <a:rPr lang="en-US" dirty="0" smtClean="0"/>
              <a:t>Good Latch?</a:t>
            </a:r>
            <a:endParaRPr lang="en-US" dirty="0"/>
          </a:p>
        </p:txBody>
      </p:sp>
    </p:spTree>
    <p:custDataLst>
      <p:tags r:id="rId1"/>
    </p:custDataLst>
    <p:extLst>
      <p:ext uri="{BB962C8B-B14F-4D97-AF65-F5344CB8AC3E}">
        <p14:creationId xmlns:p14="http://schemas.microsoft.com/office/powerpoint/2010/main" val="13018955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C:\Anne\Images\purchased stock photos\CanStock\canstockphoto10226604_breastAnatomy.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0" y="381000"/>
            <a:ext cx="5867400" cy="6096000"/>
          </a:xfrm>
          <a:prstGeom prst="rect">
            <a:avLst/>
          </a:prstGeom>
          <a:noFill/>
          <a:ln>
            <a:noFill/>
          </a:ln>
        </p:spPr>
      </p:pic>
      <p:sp>
        <p:nvSpPr>
          <p:cNvPr id="2" name="TextBox 1"/>
          <p:cNvSpPr txBox="1"/>
          <p:nvPr/>
        </p:nvSpPr>
        <p:spPr>
          <a:xfrm>
            <a:off x="2057400" y="1600200"/>
            <a:ext cx="1021433" cy="369332"/>
          </a:xfrm>
          <a:prstGeom prst="rect">
            <a:avLst/>
          </a:prstGeom>
          <a:noFill/>
        </p:spPr>
        <p:txBody>
          <a:bodyPr wrap="none" rtlCol="0">
            <a:spAutoFit/>
          </a:bodyPr>
          <a:lstStyle/>
          <a:p>
            <a:r>
              <a:rPr lang="en-US" dirty="0" smtClean="0"/>
              <a:t>alveolus</a:t>
            </a:r>
            <a:endParaRPr lang="en-US" dirty="0"/>
          </a:p>
        </p:txBody>
      </p:sp>
      <p:cxnSp>
        <p:nvCxnSpPr>
          <p:cNvPr id="5" name="Straight Arrow Connector 4"/>
          <p:cNvCxnSpPr/>
          <p:nvPr/>
        </p:nvCxnSpPr>
        <p:spPr>
          <a:xfrm>
            <a:off x="2971800" y="1969532"/>
            <a:ext cx="838200" cy="1154668"/>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342843" y="2714959"/>
            <a:ext cx="814647" cy="369332"/>
          </a:xfrm>
          <a:prstGeom prst="rect">
            <a:avLst/>
          </a:prstGeom>
          <a:noFill/>
        </p:spPr>
        <p:txBody>
          <a:bodyPr wrap="none" rtlCol="0">
            <a:spAutoFit/>
          </a:bodyPr>
          <a:lstStyle/>
          <a:p>
            <a:r>
              <a:rPr lang="en-US" dirty="0" smtClean="0"/>
              <a:t>lobule</a:t>
            </a:r>
            <a:endParaRPr lang="en-US" dirty="0"/>
          </a:p>
        </p:txBody>
      </p:sp>
      <p:cxnSp>
        <p:nvCxnSpPr>
          <p:cNvPr id="8" name="Straight Arrow Connector 7"/>
          <p:cNvCxnSpPr/>
          <p:nvPr/>
        </p:nvCxnSpPr>
        <p:spPr>
          <a:xfrm flipH="1">
            <a:off x="4809372" y="2899625"/>
            <a:ext cx="571500" cy="762000"/>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181600" y="4800600"/>
            <a:ext cx="1983235" cy="369332"/>
          </a:xfrm>
          <a:prstGeom prst="rect">
            <a:avLst/>
          </a:prstGeom>
          <a:noFill/>
        </p:spPr>
        <p:txBody>
          <a:bodyPr wrap="none" rtlCol="0">
            <a:spAutoFit/>
          </a:bodyPr>
          <a:lstStyle/>
          <a:p>
            <a:r>
              <a:rPr lang="en-US" dirty="0" smtClean="0"/>
              <a:t>Lactiferous duct</a:t>
            </a:r>
            <a:endParaRPr lang="en-US" dirty="0"/>
          </a:p>
        </p:txBody>
      </p:sp>
      <p:cxnSp>
        <p:nvCxnSpPr>
          <p:cNvPr id="15" name="Straight Arrow Connector 14"/>
          <p:cNvCxnSpPr/>
          <p:nvPr/>
        </p:nvCxnSpPr>
        <p:spPr>
          <a:xfrm flipH="1" flipV="1">
            <a:off x="3962400" y="4343400"/>
            <a:ext cx="1219200" cy="457200"/>
          </a:xfrm>
          <a:prstGeom prst="straightConnector1">
            <a:avLst/>
          </a:prstGeom>
          <a:ln w="539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173217" y="3678198"/>
            <a:ext cx="529312" cy="369332"/>
          </a:xfrm>
          <a:prstGeom prst="rect">
            <a:avLst/>
          </a:prstGeom>
          <a:noFill/>
        </p:spPr>
        <p:txBody>
          <a:bodyPr wrap="none" rtlCol="0">
            <a:spAutoFit/>
          </a:bodyPr>
          <a:lstStyle/>
          <a:p>
            <a:r>
              <a:rPr lang="en-US" dirty="0" smtClean="0"/>
              <a:t>fat</a:t>
            </a:r>
            <a:endParaRPr lang="en-US" dirty="0"/>
          </a:p>
        </p:txBody>
      </p:sp>
      <p:cxnSp>
        <p:nvCxnSpPr>
          <p:cNvPr id="18" name="Straight Arrow Connector 17"/>
          <p:cNvCxnSpPr/>
          <p:nvPr/>
        </p:nvCxnSpPr>
        <p:spPr>
          <a:xfrm flipH="1">
            <a:off x="5009685" y="3862864"/>
            <a:ext cx="1100396" cy="184666"/>
          </a:xfrm>
          <a:prstGeom prst="straightConnector1">
            <a:avLst/>
          </a:prstGeom>
          <a:ln w="4762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191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1" grpId="0"/>
      <p:bldP spid="1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t>Engorgement</a:t>
            </a:r>
          </a:p>
        </p:txBody>
      </p:sp>
      <p:sp>
        <p:nvSpPr>
          <p:cNvPr id="51203" name="Rectangle 3"/>
          <p:cNvSpPr>
            <a:spLocks noGrp="1" noChangeArrowheads="1"/>
          </p:cNvSpPr>
          <p:nvPr>
            <p:ph idx="1"/>
          </p:nvPr>
        </p:nvSpPr>
        <p:spPr>
          <a:xfrm>
            <a:off x="228600" y="1905000"/>
            <a:ext cx="3657600" cy="4525963"/>
          </a:xfrm>
        </p:spPr>
        <p:txBody>
          <a:bodyPr>
            <a:normAutofit/>
          </a:bodyPr>
          <a:lstStyle/>
          <a:p>
            <a:pPr eaLnBrk="1" hangingPunct="1">
              <a:lnSpc>
                <a:spcPct val="90000"/>
              </a:lnSpc>
            </a:pPr>
            <a:r>
              <a:rPr lang="en-US" dirty="0" smtClean="0"/>
              <a:t>Days 3-5 pp</a:t>
            </a:r>
          </a:p>
          <a:p>
            <a:pPr eaLnBrk="1" hangingPunct="1">
              <a:lnSpc>
                <a:spcPct val="90000"/>
              </a:lnSpc>
            </a:pPr>
            <a:r>
              <a:rPr lang="en-US" dirty="0" smtClean="0"/>
              <a:t>Increased blood flow </a:t>
            </a:r>
          </a:p>
          <a:p>
            <a:pPr eaLnBrk="1" hangingPunct="1">
              <a:lnSpc>
                <a:spcPct val="90000"/>
              </a:lnSpc>
            </a:pPr>
            <a:r>
              <a:rPr lang="en-US" dirty="0" smtClean="0"/>
              <a:t>Edema</a:t>
            </a:r>
          </a:p>
          <a:p>
            <a:pPr eaLnBrk="1" hangingPunct="1">
              <a:lnSpc>
                <a:spcPct val="90000"/>
              </a:lnSpc>
            </a:pPr>
            <a:r>
              <a:rPr lang="en-US" dirty="0" smtClean="0"/>
              <a:t>Difficult to latch</a:t>
            </a:r>
          </a:p>
          <a:p>
            <a:pPr eaLnBrk="1" hangingPunct="1">
              <a:lnSpc>
                <a:spcPct val="90000"/>
              </a:lnSpc>
            </a:pPr>
            <a:r>
              <a:rPr lang="en-US" dirty="0" err="1" smtClean="0"/>
              <a:t>Freq</a:t>
            </a:r>
            <a:r>
              <a:rPr lang="en-US" dirty="0" smtClean="0"/>
              <a:t> feeding is preventive</a:t>
            </a:r>
          </a:p>
          <a:p>
            <a:pPr eaLnBrk="1" hangingPunct="1">
              <a:lnSpc>
                <a:spcPct val="90000"/>
              </a:lnSpc>
            </a:pPr>
            <a:endParaRPr lang="en-US" dirty="0" smtClean="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5285" y="1770185"/>
            <a:ext cx="5158715" cy="4267200"/>
          </a:xfrm>
          <a:prstGeom prst="rect">
            <a:avLst/>
          </a:prstGeom>
          <a:noFill/>
          <a:ln w="158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7825861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engorgement"/>
          <p:cNvPicPr>
            <a:picLocks noChangeAspect="1" noChangeArrowheads="1"/>
          </p:cNvPicPr>
          <p:nvPr/>
        </p:nvPicPr>
        <p:blipFill>
          <a:blip r:embed="rId2" cstate="print"/>
          <a:srcRect/>
          <a:stretch>
            <a:fillRect/>
          </a:stretch>
        </p:blipFill>
        <p:spPr bwMode="auto">
          <a:xfrm>
            <a:off x="1447800" y="1066800"/>
            <a:ext cx="6019800" cy="4648200"/>
          </a:xfrm>
          <a:prstGeom prst="rect">
            <a:avLst/>
          </a:prstGeom>
          <a:noFill/>
          <a:ln w="15875">
            <a:solidFill>
              <a:schemeClr val="tx1"/>
            </a:solidFill>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182283222"/>
              </p:ext>
            </p:extLst>
          </p:nvPr>
        </p:nvGraphicFramePr>
        <p:xfrm>
          <a:off x="0" y="3"/>
          <a:ext cx="9144000" cy="6353646"/>
        </p:xfrm>
        <a:graphic>
          <a:graphicData uri="http://schemas.openxmlformats.org/drawingml/2006/table">
            <a:tbl>
              <a:tblPr firstRow="1" bandRow="1">
                <a:effectLst>
                  <a:outerShdw blurRad="50800" dist="50800" dir="5400000" algn="t" rotWithShape="0">
                    <a:prstClr val="black">
                      <a:alpha val="40000"/>
                    </a:prstClr>
                  </a:outerShdw>
                </a:effectLst>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63383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sz="3200" dirty="0" smtClean="0">
                          <a:solidFill>
                            <a:schemeClr val="tx1"/>
                          </a:solidFill>
                          <a:latin typeface="Comic Sans MS" panose="030F0702030302020204" pitchFamily="66" charset="0"/>
                        </a:rPr>
                        <a:t>Underlying Problem</a:t>
                      </a:r>
                      <a:endParaRPr lang="en-US" sz="3200" dirty="0">
                        <a:solidFill>
                          <a:schemeClr val="tx1"/>
                        </a:solidFill>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8064A2">
                        <a:lumMod val="40000"/>
                        <a:lumOff val="60000"/>
                      </a:srgb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sz="3200" dirty="0" smtClean="0">
                          <a:solidFill>
                            <a:schemeClr val="tx1"/>
                          </a:solidFill>
                          <a:latin typeface="Comic Sans MS" panose="030F0702030302020204" pitchFamily="66" charset="0"/>
                        </a:rPr>
                        <a:t>Management Strategy</a:t>
                      </a:r>
                      <a:endParaRPr lang="en-US" sz="3200" dirty="0">
                        <a:solidFill>
                          <a:schemeClr val="tx1"/>
                        </a:solidFill>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8064A2">
                        <a:lumMod val="40000"/>
                        <a:lumOff val="60000"/>
                      </a:srgbClr>
                    </a:solidFill>
                  </a:tcPr>
                </a:tc>
                <a:extLst>
                  <a:ext uri="{0D108BD9-81ED-4DB2-BD59-A6C34878D82A}">
                    <a16:rowId xmlns:a16="http://schemas.microsoft.com/office/drawing/2014/main" val="10000"/>
                  </a:ext>
                </a:extLst>
              </a:tr>
              <a:tr h="64946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Infant</a:t>
                      </a:r>
                      <a:r>
                        <a:rPr lang="en-US" baseline="0" dirty="0" smtClean="0">
                          <a:latin typeface="Comic Sans MS" panose="030F0702030302020204" pitchFamily="66" charset="0"/>
                        </a:rPr>
                        <a:t> movement limitations due to torticollis, fractured clavicle, </a:t>
                      </a:r>
                      <a:r>
                        <a:rPr lang="en-US" baseline="0" dirty="0" err="1" smtClean="0">
                          <a:latin typeface="Comic Sans MS" panose="030F0702030302020204" pitchFamily="66" charset="0"/>
                        </a:rPr>
                        <a:t>etc</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Work on positioning</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lumMod val="60000"/>
                        <a:lumOff val="40000"/>
                      </a:srgbClr>
                    </a:solidFill>
                  </a:tcPr>
                </a:tc>
                <a:extLst>
                  <a:ext uri="{0D108BD9-81ED-4DB2-BD59-A6C34878D82A}">
                    <a16:rowId xmlns:a16="http://schemas.microsoft.com/office/drawing/2014/main" val="10001"/>
                  </a:ext>
                </a:extLst>
              </a:tr>
              <a:tr h="64946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Prematurity/Low tone/sleepiness</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lumMod val="40000"/>
                        <a:lumOff val="6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Limit time at breast, pump</a:t>
                      </a:r>
                      <a:r>
                        <a:rPr lang="en-US" baseline="0" dirty="0" smtClean="0">
                          <a:latin typeface="Comic Sans MS" panose="030F0702030302020204" pitchFamily="66" charset="0"/>
                        </a:rPr>
                        <a:t> to maintain supply, supplement infant</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lumMod val="40000"/>
                        <a:lumOff val="60000"/>
                      </a:srgbClr>
                    </a:solidFill>
                  </a:tcPr>
                </a:tc>
                <a:extLst>
                  <a:ext uri="{0D108BD9-81ED-4DB2-BD59-A6C34878D82A}">
                    <a16:rowId xmlns:a16="http://schemas.microsoft.com/office/drawing/2014/main" val="10002"/>
                  </a:ext>
                </a:extLst>
              </a:tr>
              <a:tr h="64946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Broad</a:t>
                      </a:r>
                      <a:r>
                        <a:rPr lang="en-US" baseline="0" dirty="0" smtClean="0">
                          <a:latin typeface="Comic Sans MS" panose="030F0702030302020204" pitchFamily="66" charset="0"/>
                        </a:rPr>
                        <a:t> flat nipples</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Roll</a:t>
                      </a:r>
                      <a:r>
                        <a:rPr lang="en-US" baseline="0" dirty="0" smtClean="0">
                          <a:latin typeface="Comic Sans MS" panose="030F0702030302020204" pitchFamily="66" charset="0"/>
                        </a:rPr>
                        <a:t> out or suction out nipples before latch, soften areola</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lumMod val="60000"/>
                        <a:lumOff val="40000"/>
                      </a:srgbClr>
                    </a:solidFill>
                  </a:tcPr>
                </a:tc>
                <a:extLst>
                  <a:ext uri="{0D108BD9-81ED-4DB2-BD59-A6C34878D82A}">
                    <a16:rowId xmlns:a16="http://schemas.microsoft.com/office/drawing/2014/main" val="10003"/>
                  </a:ext>
                </a:extLst>
              </a:tr>
              <a:tr h="62626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Overactive letdown</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lumMod val="40000"/>
                        <a:lumOff val="6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Change positioning, reduce</a:t>
                      </a:r>
                      <a:r>
                        <a:rPr lang="en-US" baseline="0" dirty="0" smtClean="0">
                          <a:latin typeface="Comic Sans MS" panose="030F0702030302020204" pitchFamily="66" charset="0"/>
                        </a:rPr>
                        <a:t> milk volume</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lumMod val="40000"/>
                        <a:lumOff val="60000"/>
                      </a:srgbClr>
                    </a:solidFill>
                  </a:tcPr>
                </a:tc>
                <a:extLst>
                  <a:ext uri="{0D108BD9-81ED-4DB2-BD59-A6C34878D82A}">
                    <a16:rowId xmlns:a16="http://schemas.microsoft.com/office/drawing/2014/main" val="10004"/>
                  </a:ext>
                </a:extLst>
              </a:tr>
              <a:tr h="62626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Infant disinterest due to low flow</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Supplement with a feeding tube at the breast</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lumMod val="60000"/>
                        <a:lumOff val="40000"/>
                      </a:srgbClr>
                    </a:solidFill>
                  </a:tcPr>
                </a:tc>
                <a:extLst>
                  <a:ext uri="{0D108BD9-81ED-4DB2-BD59-A6C34878D82A}">
                    <a16:rowId xmlns:a16="http://schemas.microsoft.com/office/drawing/2014/main" val="10005"/>
                  </a:ext>
                </a:extLst>
              </a:tr>
              <a:tr h="62626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Oral defensiveness</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lumMod val="40000"/>
                        <a:lumOff val="6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Bottle and</a:t>
                      </a:r>
                      <a:r>
                        <a:rPr lang="en-US" baseline="0" dirty="0" smtClean="0">
                          <a:latin typeface="Comic Sans MS" panose="030F0702030302020204" pitchFamily="66" charset="0"/>
                        </a:rPr>
                        <a:t> finger feeding, speech </a:t>
                      </a:r>
                      <a:r>
                        <a:rPr lang="en-US" baseline="0" dirty="0" err="1" smtClean="0">
                          <a:latin typeface="Comic Sans MS" panose="030F0702030302020204" pitchFamily="66" charset="0"/>
                        </a:rPr>
                        <a:t>eval</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lumMod val="40000"/>
                        <a:lumOff val="60000"/>
                      </a:srgbClr>
                    </a:solidFill>
                  </a:tcPr>
                </a:tc>
                <a:extLst>
                  <a:ext uri="{0D108BD9-81ED-4DB2-BD59-A6C34878D82A}">
                    <a16:rowId xmlns:a16="http://schemas.microsoft.com/office/drawing/2014/main" val="10006"/>
                  </a:ext>
                </a:extLst>
              </a:tr>
              <a:tr h="62626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Tight lingual frenulum</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Clip the tongue</a:t>
                      </a:r>
                      <a:r>
                        <a:rPr lang="en-US" baseline="0" dirty="0" smtClean="0">
                          <a:latin typeface="Comic Sans MS" panose="030F0702030302020204" pitchFamily="66" charset="0"/>
                        </a:rPr>
                        <a:t> tie</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lumMod val="60000"/>
                        <a:lumOff val="40000"/>
                      </a:srgbClr>
                    </a:solidFill>
                  </a:tcPr>
                </a:tc>
                <a:extLst>
                  <a:ext uri="{0D108BD9-81ED-4DB2-BD59-A6C34878D82A}">
                    <a16:rowId xmlns:a16="http://schemas.microsoft.com/office/drawing/2014/main" val="10007"/>
                  </a:ext>
                </a:extLst>
              </a:tr>
              <a:tr h="62626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err="1" smtClean="0">
                          <a:latin typeface="Comic Sans MS" panose="030F0702030302020204" pitchFamily="66" charset="0"/>
                        </a:rPr>
                        <a:t>Oromotor</a:t>
                      </a:r>
                      <a:r>
                        <a:rPr lang="en-US" baseline="0" dirty="0" smtClean="0">
                          <a:latin typeface="Comic Sans MS" panose="030F0702030302020204" pitchFamily="66" charset="0"/>
                        </a:rPr>
                        <a:t> dysfunction</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lumMod val="40000"/>
                        <a:lumOff val="6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Speech </a:t>
                      </a:r>
                      <a:r>
                        <a:rPr lang="en-US" dirty="0" err="1" smtClean="0">
                          <a:latin typeface="Comic Sans MS" panose="030F0702030302020204" pitchFamily="66" charset="0"/>
                        </a:rPr>
                        <a:t>eval</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lumMod val="40000"/>
                        <a:lumOff val="60000"/>
                      </a:srgbClr>
                    </a:solidFill>
                  </a:tcPr>
                </a:tc>
                <a:extLst>
                  <a:ext uri="{0D108BD9-81ED-4DB2-BD59-A6C34878D82A}">
                    <a16:rowId xmlns:a16="http://schemas.microsoft.com/office/drawing/2014/main" val="10008"/>
                  </a:ext>
                </a:extLst>
              </a:tr>
              <a:tr h="62626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Latch refusal</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smtClean="0">
                          <a:latin typeface="Comic Sans MS" panose="030F0702030302020204" pitchFamily="66" charset="0"/>
                        </a:rPr>
                        <a:t>Infant-led</a:t>
                      </a:r>
                      <a:r>
                        <a:rPr lang="en-US" baseline="0" dirty="0" smtClean="0">
                          <a:latin typeface="Comic Sans MS" panose="030F0702030302020204" pitchFamily="66" charset="0"/>
                        </a:rPr>
                        <a:t> latch</a:t>
                      </a:r>
                      <a:endParaRPr lang="en-US" dirty="0">
                        <a:latin typeface="Comic Sans MS" panose="030F0702030302020204" pitchFamily="66"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lumMod val="60000"/>
                        <a:lumOff val="40000"/>
                      </a:srgbClr>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62440679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886200" y="2286000"/>
            <a:ext cx="1371600" cy="2438400"/>
          </a:xfrm>
          <a:prstGeom prst="ellipse">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199" y="631824"/>
            <a:ext cx="7183967" cy="5387975"/>
          </a:xfrm>
          <a:prstGeom prst="rect">
            <a:avLst/>
          </a:prstGeom>
          <a:noFill/>
          <a:ln w="158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899026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pPr>
              <a:defRPr/>
            </a:pPr>
            <a:r>
              <a:rPr lang="en-US" dirty="0" smtClean="0"/>
              <a:t>Cracked Nipple Treatment</a:t>
            </a:r>
            <a:endParaRPr lang="en-US" dirty="0"/>
          </a:p>
        </p:txBody>
      </p:sp>
      <p:sp>
        <p:nvSpPr>
          <p:cNvPr id="5" name="Content Placeholder 4"/>
          <p:cNvSpPr>
            <a:spLocks noGrp="1"/>
          </p:cNvSpPr>
          <p:nvPr>
            <p:ph idx="1"/>
          </p:nvPr>
        </p:nvSpPr>
        <p:spPr/>
        <p:txBody>
          <a:bodyPr>
            <a:normAutofit fontScale="92500" lnSpcReduction="20000"/>
          </a:bodyPr>
          <a:lstStyle/>
          <a:p>
            <a:pPr>
              <a:defRPr/>
            </a:pPr>
            <a:r>
              <a:rPr lang="en-US" dirty="0" smtClean="0"/>
              <a:t>Moist Wound healing</a:t>
            </a:r>
          </a:p>
          <a:p>
            <a:pPr lvl="1">
              <a:defRPr/>
            </a:pPr>
            <a:r>
              <a:rPr lang="en-US" dirty="0" smtClean="0"/>
              <a:t>Don’t let nipple stick!!</a:t>
            </a:r>
          </a:p>
          <a:p>
            <a:pPr lvl="2">
              <a:defRPr/>
            </a:pPr>
            <a:r>
              <a:rPr lang="en-US" dirty="0" smtClean="0"/>
              <a:t>Antibacterial ointment</a:t>
            </a:r>
            <a:endParaRPr lang="en-US" dirty="0"/>
          </a:p>
          <a:p>
            <a:pPr lvl="2">
              <a:defRPr/>
            </a:pPr>
            <a:r>
              <a:rPr lang="en-US" dirty="0" smtClean="0"/>
              <a:t>Nonstick pad</a:t>
            </a:r>
          </a:p>
          <a:p>
            <a:pPr>
              <a:defRPr/>
            </a:pPr>
            <a:r>
              <a:rPr lang="en-US" dirty="0" smtClean="0"/>
              <a:t>Decrease trauma</a:t>
            </a:r>
          </a:p>
          <a:p>
            <a:pPr lvl="1">
              <a:defRPr/>
            </a:pPr>
            <a:r>
              <a:rPr lang="en-US" dirty="0" smtClean="0"/>
              <a:t> improve latch!!</a:t>
            </a:r>
          </a:p>
          <a:p>
            <a:pPr lvl="1">
              <a:defRPr/>
            </a:pPr>
            <a:r>
              <a:rPr lang="en-US" dirty="0"/>
              <a:t>Check for pump </a:t>
            </a:r>
            <a:r>
              <a:rPr lang="en-US" dirty="0" smtClean="0"/>
              <a:t>trauma</a:t>
            </a:r>
          </a:p>
          <a:p>
            <a:pPr lvl="1">
              <a:defRPr/>
            </a:pPr>
            <a:r>
              <a:rPr lang="en-US" dirty="0" smtClean="0"/>
              <a:t>Teach how to break seal</a:t>
            </a:r>
          </a:p>
          <a:p>
            <a:pPr lvl="1">
              <a:defRPr/>
            </a:pPr>
            <a:r>
              <a:rPr lang="en-US" dirty="0" smtClean="0"/>
              <a:t>Avoid prolonged nonnutritive sucking</a:t>
            </a:r>
          </a:p>
          <a:p>
            <a:pPr>
              <a:defRPr/>
            </a:pPr>
            <a:r>
              <a:rPr lang="en-US" dirty="0" smtClean="0"/>
              <a:t>Start with less sore nipple first</a:t>
            </a:r>
            <a:endParaRPr lang="en-US" dirty="0"/>
          </a:p>
          <a:p>
            <a:pPr>
              <a:defRPr/>
            </a:pPr>
            <a:r>
              <a:rPr lang="en-US" dirty="0" smtClean="0"/>
              <a:t>Hands on pumping if needed</a:t>
            </a:r>
          </a:p>
          <a:p>
            <a:pPr>
              <a:buFont typeface="Wingdings" pitchFamily="2" charset="2"/>
              <a:buNone/>
              <a:defRPr/>
            </a:pPr>
            <a:endParaRPr lang="en-US" dirty="0" smtClean="0"/>
          </a:p>
          <a:p>
            <a:pPr>
              <a:buFont typeface="Wingdings" pitchFamily="2" charset="2"/>
              <a:buNone/>
              <a:defRPr/>
            </a:pP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1024128"/>
            <a:ext cx="3962400" cy="2971800"/>
          </a:xfrm>
          <a:prstGeom prst="rect">
            <a:avLst/>
          </a:prstGeom>
          <a:noFill/>
          <a:ln w="158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4165933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25870"/>
            <a:ext cx="8229600" cy="1143000"/>
          </a:xfrm>
        </p:spPr>
        <p:txBody>
          <a:bodyPr/>
          <a:lstStyle/>
          <a:p>
            <a:r>
              <a:rPr lang="en-US" dirty="0" smtClean="0"/>
              <a:t>Conclusions</a:t>
            </a:r>
            <a:endParaRPr lang="en-US" dirty="0"/>
          </a:p>
        </p:txBody>
      </p:sp>
      <p:sp>
        <p:nvSpPr>
          <p:cNvPr id="3" name="Content Placeholder 2"/>
          <p:cNvSpPr>
            <a:spLocks noGrp="1"/>
          </p:cNvSpPr>
          <p:nvPr>
            <p:ph idx="4294967295"/>
          </p:nvPr>
        </p:nvSpPr>
        <p:spPr>
          <a:xfrm>
            <a:off x="457200" y="1600200"/>
            <a:ext cx="8229600" cy="4525963"/>
          </a:xfrm>
        </p:spPr>
        <p:txBody>
          <a:bodyPr>
            <a:normAutofit fontScale="92500"/>
          </a:bodyPr>
          <a:lstStyle/>
          <a:p>
            <a:r>
              <a:rPr lang="en-US" dirty="0" smtClean="0"/>
              <a:t>Mothers with red flags for insufficient breast development need close monitoring postpartum for infant weight gain.</a:t>
            </a:r>
          </a:p>
          <a:p>
            <a:r>
              <a:rPr lang="en-US" dirty="0" smtClean="0"/>
              <a:t>The main reason for nipple pain postpartum is trauma from latch and positioning.</a:t>
            </a:r>
          </a:p>
          <a:p>
            <a:r>
              <a:rPr lang="en-US" dirty="0" smtClean="0"/>
              <a:t>Families with a non-latching baby need lactation consultation. </a:t>
            </a:r>
            <a:r>
              <a:rPr lang="en-US" dirty="0" smtClean="0">
                <a:solidFill>
                  <a:srgbClr val="FF0000"/>
                </a:solidFill>
              </a:rPr>
              <a:t>They can latch later.</a:t>
            </a:r>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MilkLetDown01.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9878" y="0"/>
            <a:ext cx="6858000" cy="6858000"/>
          </a:xfrm>
          <a:prstGeom prst="rect">
            <a:avLst/>
          </a:prstGeom>
        </p:spPr>
      </p:pic>
    </p:spTree>
    <p:extLst>
      <p:ext uri="{BB962C8B-B14F-4D97-AF65-F5344CB8AC3E}">
        <p14:creationId xmlns:p14="http://schemas.microsoft.com/office/powerpoint/2010/main" val="17863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descr="C:\Anne\Images\gland_deve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494" y="762000"/>
            <a:ext cx="8837106" cy="5333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011293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IVECHARTING" val="False"/>
  <p:tag name="AUTOOPENPOLL" val="True"/>
  <p:tag name="TYPE" val="TrueFalse"/>
  <p:tag name="TPQUESTIONXML" val="﻿&lt;?xml version=&quot;1.0&quot; encoding=&quot;utf-8&quot;?&gt;&#10;&lt;questionlist&gt;&#10;    &lt;properties&gt;&#10;        &lt;guid&gt;6456BAF2757341D0A4F535979328EAA6&lt;/guid&gt;&#10;        &lt;description /&gt;&#10;        &lt;date&gt;3/17/2013 6:42:47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36D708EA02B043DF84498D888C7DCB46&lt;/guid&gt;&#10;            &lt;repollguid&gt;557FA43873AC4E9EA19748CCE104D65F&lt;/repollguid&gt;&#10;            &lt;sourceid&gt;C5DE2285D7C2479ABED6E51737299418&lt;/sourceid&gt;&#10;            &lt;questiontext&gt;Good Latch?&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truefalse&gt;True&lt;/truefalse&gt;&#10;            &lt;answers&gt;&#10;                &lt;answer&gt;&#10;                    &lt;guid&gt;A479B1179E08492CBE6457D01F400C5D&lt;/guid&gt;&#10;                    &lt;answertext&gt;True&lt;/answertext&gt;&#10;                    &lt;valuetype&gt;1&lt;/valuetype&gt;&#10;                &lt;/answer&gt;&#10;                &lt;answer&gt;&#10;                    &lt;guid&gt;6C8B8FD8031040FC9E19D2906E82385E&lt;/guid&gt;&#10;                    &lt;answertext&gt;False&lt;/answertext&gt;&#10;                    &lt;valuetype&gt;-1&lt;/valuetype&gt;&#10;                &lt;/answer&gt;&#10;            &lt;/answers&gt;&#10;        &lt;/multichoice&gt;&#10;    &lt;/questions&gt;&#10;&lt;/questionlist&gt;"/>
</p:tagLst>
</file>

<file path=ppt/tags/tag2.xml><?xml version="1.0" encoding="utf-8"?>
<p:tagLst xmlns:a="http://schemas.openxmlformats.org/drawingml/2006/main" xmlns:r="http://schemas.openxmlformats.org/officeDocument/2006/relationships" xmlns:p="http://schemas.openxmlformats.org/presentationml/2006/main">
  <p:tag name="LIVECHARTING" val="False"/>
  <p:tag name="AUTOOPENPOLL" val="True"/>
  <p:tag name="TYPE" val="TrueFalse"/>
  <p:tag name="TPQUESTIONXML" val="﻿&lt;?xml version=&quot;1.0&quot; encoding=&quot;utf-8&quot;?&gt;&#10;&lt;questionlist&gt;&#10;    &lt;properties&gt;&#10;        &lt;guid&gt;7ACBB135B76C453D8310A334A9C9A8B9&lt;/guid&gt;&#10;        &lt;description /&gt;&#10;        &lt;date&gt;3/17/2013 6:44:51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DD44CD50C68943EFA02E14D338841980&lt;/guid&gt;&#10;            &lt;repollguid&gt;41BEA1E3E4C0430290F4E62FBDF07021&lt;/repollguid&gt;&#10;            &lt;sourceid&gt;BA1D717103084DB7869D850E4803012B&lt;/sourceid&gt;&#10;            &lt;questiontext&gt;Good Latch?&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truefalse&gt;True&lt;/truefalse&gt;&#10;            &lt;answers&gt;&#10;                &lt;answer&gt;&#10;                    &lt;guid&gt;835F0883F07843BF925B026D11740887&lt;/guid&gt;&#10;                    &lt;answertext&gt;True&lt;/answertext&gt;&#10;                    &lt;valuetype&gt;-1&lt;/valuetype&gt;&#10;                &lt;/answer&gt;&#10;                &lt;answer&gt;&#10;                    &lt;guid&gt;CD1CA321832843E6B94C42A2BF971F75&lt;/guid&gt;&#10;                    &lt;answertext&gt;False&lt;/answertext&gt;&#10;                    &lt;valuetype&gt;1&lt;/valuetype&gt;&#10;                &lt;/answer&gt;&#10;            &lt;/answers&gt;&#10;        &lt;/multichoice&gt;&#10;    &lt;/questions&gt;&#10;&lt;/questionlist&gt;"/>
</p:tagLst>
</file>

<file path=ppt/tags/tag3.xml><?xml version="1.0" encoding="utf-8"?>
<p:tagLst xmlns:a="http://schemas.openxmlformats.org/drawingml/2006/main" xmlns:r="http://schemas.openxmlformats.org/officeDocument/2006/relationships" xmlns:p="http://schemas.openxmlformats.org/presentationml/2006/main">
  <p:tag name="LIVECHARTING" val="False"/>
  <p:tag name="AUTOOPENPOLL" val="True"/>
  <p:tag name="TYPE" val="TrueFalse"/>
  <p:tag name="TPQUESTIONXML" val="﻿&lt;?xml version=&quot;1.0&quot; encoding=&quot;utf-8&quot;?&gt;&#10;&lt;questionlist&gt;&#10;    &lt;properties&gt;&#10;        &lt;guid&gt;DAFB7B287E45415A8FFBE8DAB1F4CD7C&lt;/guid&gt;&#10;        &lt;description /&gt;&#10;        &lt;date&gt;3/17/2013 6:43:37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FAF2485AF14F4589CC49C21458430F&lt;/guid&gt;&#10;            &lt;repollguid&gt;3BB139E7F29646D59EE984FB0D19A109&lt;/repollguid&gt;&#10;            &lt;sourceid&gt;9AE3B26BACFA43C183B646C2A48448DF&lt;/sourceid&gt;&#10;            &lt;questiontext&gt;Good Latch?&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truefalse&gt;True&lt;/truefalse&gt;&#10;            &lt;answers&gt;&#10;                &lt;answer&gt;&#10;                    &lt;guid&gt;127940F55A284F6B8BC2D82D15AA11A9&lt;/guid&gt;&#10;                    &lt;answertext&gt;True&lt;/answertext&gt;&#10;                    &lt;valuetype&gt;-1&lt;/valuetype&gt;&#10;                &lt;/answer&gt;&#10;                &lt;answer&gt;&#10;                    &lt;guid&gt;9DDA3D0EBF04485AAEA6EE806BAA5A27&lt;/guid&gt;&#10;                    &lt;answertext&gt;False&lt;/answertext&gt;&#10;                    &lt;valuetype&gt;1&lt;/valuetype&gt;&#10;                &lt;/answer&gt;&#10;            &lt;/answers&gt;&#10;        &lt;/multichoice&gt;&#10;    &lt;/questions&gt;&#10;&lt;/questionlist&gt;"/>
</p:tagLst>
</file>

<file path=ppt/tags/tag4.xml><?xml version="1.0" encoding="utf-8"?>
<p:tagLst xmlns:a="http://schemas.openxmlformats.org/drawingml/2006/main" xmlns:r="http://schemas.openxmlformats.org/officeDocument/2006/relationships" xmlns:p="http://schemas.openxmlformats.org/presentationml/2006/main">
  <p:tag name="LIVECHARTING" val="False"/>
  <p:tag name="AUTOOPENPOLL" val="True"/>
  <p:tag name="TYPE" val="TrueFalse"/>
  <p:tag name="TPQUESTIONXML" val="﻿&lt;?xml version=&quot;1.0&quot; encoding=&quot;utf-8&quot;?&gt;&#10;&lt;questionlist&gt;&#10;    &lt;properties&gt;&#10;        &lt;guid&gt;D0DB031536E14FD28E76B82AD31F4E97&lt;/guid&gt;&#10;        &lt;description /&gt;&#10;        &lt;date&gt;3/17/2013 6:40:55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3B309AB7492745BBB00A001C936A8751&lt;/guid&gt;&#10;            &lt;repollguid&gt;14185CDA1CBF4B0AAA9ADED273AFD6C8&lt;/repollguid&gt;&#10;            &lt;sourceid&gt;3F91531176E449409192CC2B724BAA14&lt;/sourceid&gt;&#10;            &lt;questiontext&gt;Good Latch?&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truefalse&gt;True&lt;/truefalse&gt;&#10;            &lt;answers&gt;&#10;                &lt;answer&gt;&#10;                    &lt;guid&gt;F0AFAE0140FB43E0B341DD573FFEF570&lt;/guid&gt;&#10;                    &lt;answertext&gt;True&lt;/answertext&gt;&#10;                    &lt;valuetype&gt;1&lt;/valuetype&gt;&#10;                &lt;/answer&gt;&#10;                &lt;answer&gt;&#10;                    &lt;guid&gt;CA74C1EC586A40D48839A37390F06E28&lt;/guid&gt;&#10;                    &lt;answertext&gt;False&lt;/answertext&gt;&#10;                    &lt;valuetype&gt;-1&lt;/valuetype&gt;&#10;                &lt;/answer&gt;&#10;            &lt;/answers&gt;&#10;        &lt;/multichoice&gt;&#10;    &lt;/questions&gt;&#10;&lt;/questionlist&gt;"/>
</p:tagLst>
</file>

<file path=ppt/tags/tag5.xml><?xml version="1.0" encoding="utf-8"?>
<p:tagLst xmlns:a="http://schemas.openxmlformats.org/drawingml/2006/main" xmlns:r="http://schemas.openxmlformats.org/officeDocument/2006/relationships" xmlns:p="http://schemas.openxmlformats.org/presentationml/2006/main">
  <p:tag name="LIVECHARTING" val="False"/>
  <p:tag name="AUTOOPENPOLL" val="True"/>
  <p:tag name="TYPE" val="TrueFalse"/>
  <p:tag name="TPQUESTIONXML" val="﻿&lt;?xml version=&quot;1.0&quot; encoding=&quot;utf-8&quot;?&gt;&#10;&lt;questionlist&gt;&#10;    &lt;properties&gt;&#10;        &lt;guid&gt;77F2CCEC9A9A4784B0864E411D967C8F&lt;/guid&gt;&#10;        &lt;description /&gt;&#10;        &lt;date&gt;3/17/2013 6:46:15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050740C86D974DB29E1A8FDE2EE3CB46&lt;/guid&gt;&#10;            &lt;repollguid&gt;169D609F17C74E4DB9C912905BD1E45D&lt;/repollguid&gt;&#10;            &lt;sourceid&gt;D4E6B16BB75A4BE9BB2A7BBA9FFE4778&lt;/sourceid&gt;&#10;            &lt;questiontext&gt;Good Latch?&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truefalse&gt;True&lt;/truefalse&gt;&#10;            &lt;answers&gt;&#10;                &lt;answer&gt;&#10;                    &lt;guid&gt;1B1F0F0ECF784BC1856471292CA8D998&lt;/guid&gt;&#10;                    &lt;answertext&gt;True&lt;/answertext&gt;&#10;                    &lt;valuetype&gt;-1&lt;/valuetype&gt;&#10;                &lt;/answer&gt;&#10;                &lt;answer&gt;&#10;                    &lt;guid&gt;8F6EF92DF1FC4B6EA223CA0C576CFA29&lt;/guid&gt;&#10;                    &lt;answertext&gt;False&lt;/answertext&gt;&#10;                    &lt;valuetype&gt;1&lt;/valuetype&gt;&#10;                &lt;/answer&gt;&#10;            &lt;/answers&gt;&#10;        &lt;/multichoice&gt;&#10;    &lt;/questions&gt;&#10;&lt;/questionlist&gt;"/>
</p:tagLst>
</file>

<file path=ppt/theme/theme1.xml><?xml version="1.0" encoding="utf-8"?>
<a:theme xmlns:a="http://schemas.openxmlformats.org/drawingml/2006/main" name="Office Them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13911</TotalTime>
  <Words>3535</Words>
  <Application>Microsoft Office PowerPoint</Application>
  <PresentationFormat>On-screen Show (4:3)</PresentationFormat>
  <Paragraphs>406</Paragraphs>
  <Slides>55</Slides>
  <Notes>29</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Times New Roman</vt:lpstr>
      <vt:lpstr>Comic Sans MS</vt:lpstr>
      <vt:lpstr>Arial</vt:lpstr>
      <vt:lpstr>Calibri</vt:lpstr>
      <vt:lpstr>Calibri </vt:lpstr>
      <vt:lpstr>Wingdings</vt:lpstr>
      <vt:lpstr>Office Theme</vt:lpstr>
      <vt:lpstr>Breastfeeding Basics for Early Success</vt:lpstr>
      <vt:lpstr>PowerPoint Presentation</vt:lpstr>
      <vt:lpstr>PowerPoint Presentation</vt:lpstr>
      <vt:lpstr>Prenatal Factors for  Low Milk Supply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Little-No Breast Changes in Pregnancy</vt:lpstr>
      <vt:lpstr>PowerPoint Presentation</vt:lpstr>
      <vt:lpstr>PowerPoint Presentation</vt:lpstr>
      <vt:lpstr>PowerPoint Presentation</vt:lpstr>
      <vt:lpstr>Insufficient Glandular Tissue</vt:lpstr>
      <vt:lpstr>Normal Appearing Breasts but Lack of Full Growth</vt:lpstr>
      <vt:lpstr>Obesity and Breastmilk Supply</vt:lpstr>
      <vt:lpstr>Red Flags for Breastfeeding Problems</vt:lpstr>
      <vt:lpstr>Lack of Sufficient Breast Development</vt:lpstr>
      <vt:lpstr>Getting off to a Great Start</vt:lpstr>
      <vt:lpstr>PowerPoint Presentation</vt:lpstr>
      <vt:lpstr>No Latch in the Hospital</vt:lpstr>
      <vt:lpstr>PowerPoint Presentation</vt:lpstr>
      <vt:lpstr>Sleepy/Premature  Infant</vt:lpstr>
      <vt:lpstr>Bottle Preference</vt:lpstr>
      <vt:lpstr>Low Milk Supply</vt:lpstr>
      <vt:lpstr>Anatomic and Motor Problems</vt:lpstr>
      <vt:lpstr>Skin to Skin for the Non-Latching Baby</vt:lpstr>
      <vt:lpstr>Why Not a Nipple Shield?</vt:lpstr>
      <vt:lpstr>No Latch by Discharge</vt:lpstr>
      <vt:lpstr>Sore Nipples</vt:lpstr>
      <vt:lpstr>Myths re Sore Nipples</vt:lpstr>
      <vt:lpstr>Nipple Pain Starts Early</vt:lpstr>
      <vt:lpstr>PowerPoint Presentation</vt:lpstr>
      <vt:lpstr>PowerPoint Presentation</vt:lpstr>
      <vt:lpstr>PowerPoint Presentation</vt:lpstr>
      <vt:lpstr>PowerPoint Presentation</vt:lpstr>
      <vt:lpstr>Keys to Comfortable and A-traumatic Latch</vt:lpstr>
      <vt:lpstr>PowerPoint Presentation</vt:lpstr>
      <vt:lpstr>PowerPoint Presentation</vt:lpstr>
      <vt:lpstr>Good Latch?</vt:lpstr>
      <vt:lpstr>Good Latch?</vt:lpstr>
      <vt:lpstr>Good Latch?</vt:lpstr>
      <vt:lpstr>Good Latch?</vt:lpstr>
      <vt:lpstr>Good Latch?</vt:lpstr>
      <vt:lpstr>Engorgement</vt:lpstr>
      <vt:lpstr>PowerPoint Presentation</vt:lpstr>
      <vt:lpstr>PowerPoint Presentation</vt:lpstr>
      <vt:lpstr>PowerPoint Presentation</vt:lpstr>
      <vt:lpstr>Cracked Nipple Treatment</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dc:creator>
  <cp:lastModifiedBy>Mitch Rosefelt</cp:lastModifiedBy>
  <cp:revision>523</cp:revision>
  <dcterms:created xsi:type="dcterms:W3CDTF">1601-01-01T00:00:00Z</dcterms:created>
  <dcterms:modified xsi:type="dcterms:W3CDTF">2016-11-03T00:07:51Z</dcterms:modified>
</cp:coreProperties>
</file>