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74" r:id="rId1"/>
  </p:sldMasterIdLst>
  <p:notesMasterIdLst>
    <p:notesMasterId r:id="rId76"/>
  </p:notesMasterIdLst>
  <p:handoutMasterIdLst>
    <p:handoutMasterId r:id="rId77"/>
  </p:handoutMasterIdLst>
  <p:sldIdLst>
    <p:sldId id="256" r:id="rId2"/>
    <p:sldId id="553" r:id="rId3"/>
    <p:sldId id="768" r:id="rId4"/>
    <p:sldId id="472" r:id="rId5"/>
    <p:sldId id="761" r:id="rId6"/>
    <p:sldId id="760" r:id="rId7"/>
    <p:sldId id="736" r:id="rId8"/>
    <p:sldId id="629" r:id="rId9"/>
    <p:sldId id="750" r:id="rId10"/>
    <p:sldId id="763" r:id="rId11"/>
    <p:sldId id="762" r:id="rId12"/>
    <p:sldId id="714" r:id="rId13"/>
    <p:sldId id="811" r:id="rId14"/>
    <p:sldId id="634" r:id="rId15"/>
    <p:sldId id="628" r:id="rId16"/>
    <p:sldId id="697" r:id="rId17"/>
    <p:sldId id="737" r:id="rId18"/>
    <p:sldId id="738" r:id="rId19"/>
    <p:sldId id="739" r:id="rId20"/>
    <p:sldId id="752" r:id="rId21"/>
    <p:sldId id="751" r:id="rId22"/>
    <p:sldId id="740" r:id="rId23"/>
    <p:sldId id="802" r:id="rId24"/>
    <p:sldId id="798" r:id="rId25"/>
    <p:sldId id="799" r:id="rId26"/>
    <p:sldId id="764" r:id="rId27"/>
    <p:sldId id="745" r:id="rId28"/>
    <p:sldId id="698" r:id="rId29"/>
    <p:sldId id="797" r:id="rId30"/>
    <p:sldId id="765" r:id="rId31"/>
    <p:sldId id="766" r:id="rId32"/>
    <p:sldId id="767" r:id="rId33"/>
    <p:sldId id="633" r:id="rId34"/>
    <p:sldId id="473" r:id="rId35"/>
    <p:sldId id="639" r:id="rId36"/>
    <p:sldId id="390" r:id="rId37"/>
    <p:sldId id="781" r:id="rId38"/>
    <p:sldId id="782" r:id="rId39"/>
    <p:sldId id="780" r:id="rId40"/>
    <p:sldId id="741" r:id="rId41"/>
    <p:sldId id="783" r:id="rId42"/>
    <p:sldId id="732" r:id="rId43"/>
    <p:sldId id="648" r:id="rId44"/>
    <p:sldId id="530" r:id="rId45"/>
    <p:sldId id="747" r:id="rId46"/>
    <p:sldId id="540" r:id="rId47"/>
    <p:sldId id="784" r:id="rId48"/>
    <p:sldId id="785" r:id="rId49"/>
    <p:sldId id="813" r:id="rId50"/>
    <p:sldId id="801" r:id="rId51"/>
    <p:sldId id="786" r:id="rId52"/>
    <p:sldId id="787" r:id="rId53"/>
    <p:sldId id="788" r:id="rId54"/>
    <p:sldId id="789" r:id="rId55"/>
    <p:sldId id="812" r:id="rId56"/>
    <p:sldId id="814" r:id="rId57"/>
    <p:sldId id="793" r:id="rId58"/>
    <p:sldId id="803" r:id="rId59"/>
    <p:sldId id="753" r:id="rId60"/>
    <p:sldId id="754" r:id="rId61"/>
    <p:sldId id="804" r:id="rId62"/>
    <p:sldId id="805" r:id="rId63"/>
    <p:sldId id="806" r:id="rId64"/>
    <p:sldId id="807" r:id="rId65"/>
    <p:sldId id="756" r:id="rId66"/>
    <p:sldId id="810" r:id="rId67"/>
    <p:sldId id="546" r:id="rId68"/>
    <p:sldId id="547" r:id="rId69"/>
    <p:sldId id="808" r:id="rId70"/>
    <p:sldId id="809" r:id="rId71"/>
    <p:sldId id="550" r:id="rId72"/>
    <p:sldId id="549" r:id="rId73"/>
    <p:sldId id="748" r:id="rId74"/>
    <p:sldId id="733" r:id="rId75"/>
  </p:sldIdLst>
  <p:sldSz cx="9144000" cy="6858000" type="screen4x3"/>
  <p:notesSz cx="6858000" cy="9296400"/>
  <p:embeddedFontLst>
    <p:embeddedFont>
      <p:font typeface="Casper SF" pitchFamily="2" charset="0"/>
      <p:regular r:id="rId78"/>
      <p:bold r:id="rId79"/>
    </p:embeddedFont>
    <p:embeddedFont>
      <p:font typeface="Comic Sans MS" panose="030F0702030302020204" pitchFamily="66" charset="0"/>
      <p:regular r:id="rId80"/>
      <p:bold r:id="rId81"/>
      <p:italic r:id="rId82"/>
      <p:boldItalic r:id="rId83"/>
    </p:embeddedFont>
    <p:embeddedFont>
      <p:font typeface="Calibri" panose="020F0502020204030204" pitchFamily="34" charset="0"/>
      <p:regular r:id="rId84"/>
      <p:bold r:id="rId85"/>
      <p:italic r:id="rId86"/>
      <p:boldItalic r:id="rId87"/>
    </p:embeddedFont>
  </p:embeddedFontLst>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9E52"/>
    <a:srgbClr val="F62227"/>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96" autoAdjust="0"/>
    <p:restoredTop sz="82970" autoAdjust="0"/>
  </p:normalViewPr>
  <p:slideViewPr>
    <p:cSldViewPr>
      <p:cViewPr varScale="1">
        <p:scale>
          <a:sx n="150" d="100"/>
          <a:sy n="150" d="100"/>
        </p:scale>
        <p:origin x="2346"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84" Type="http://schemas.openxmlformats.org/officeDocument/2006/relationships/font" Target="fonts/font7.fntdata"/><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font" Target="fonts/font2.fntdata"/><Relationship Id="rId87" Type="http://schemas.openxmlformats.org/officeDocument/2006/relationships/font" Target="fonts/font10.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5.fntdata"/><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9077C8-0247-46E4-9186-DE9CB63E023B}" type="doc">
      <dgm:prSet loTypeId="urn:microsoft.com/office/officeart/2005/8/layout/hierarchy2" loCatId="hierarchy" qsTypeId="urn:microsoft.com/office/officeart/2005/8/quickstyle/simple5" qsCatId="simple" csTypeId="urn:microsoft.com/office/officeart/2005/8/colors/colorful1" csCatId="colorful" phldr="1"/>
      <dgm:spPr/>
      <dgm:t>
        <a:bodyPr/>
        <a:lstStyle/>
        <a:p>
          <a:endParaRPr lang="en-US"/>
        </a:p>
      </dgm:t>
    </dgm:pt>
    <dgm:pt modelId="{EF5E695F-C4EF-469D-8385-F82CC3E59AAB}">
      <dgm:prSet phldrT="[Text]"/>
      <dgm:spPr/>
      <dgm:t>
        <a:bodyPr/>
        <a:lstStyle/>
        <a:p>
          <a:r>
            <a:rPr lang="en-US" b="1" smtClean="0">
              <a:latin typeface="Casper SF" pitchFamily="2" charset="0"/>
            </a:rPr>
            <a:t>Low Milk Supply</a:t>
          </a:r>
          <a:endParaRPr lang="en-US" b="1" dirty="0">
            <a:latin typeface="Casper SF" pitchFamily="2" charset="0"/>
          </a:endParaRPr>
        </a:p>
      </dgm:t>
    </dgm:pt>
    <dgm:pt modelId="{4629BF92-01F4-4A7D-9221-466DC1CE4DE0}" type="parTrans" cxnId="{D4641A30-1711-4E66-A6C9-A93406ADF1F1}">
      <dgm:prSet/>
      <dgm:spPr/>
      <dgm:t>
        <a:bodyPr/>
        <a:lstStyle/>
        <a:p>
          <a:endParaRPr lang="en-US">
            <a:latin typeface="Casper SF" pitchFamily="2" charset="0"/>
          </a:endParaRPr>
        </a:p>
      </dgm:t>
    </dgm:pt>
    <dgm:pt modelId="{688BDCB9-AD54-4334-89DF-1D4F7BE9E147}" type="sibTrans" cxnId="{D4641A30-1711-4E66-A6C9-A93406ADF1F1}">
      <dgm:prSet/>
      <dgm:spPr/>
      <dgm:t>
        <a:bodyPr/>
        <a:lstStyle/>
        <a:p>
          <a:endParaRPr lang="en-US">
            <a:latin typeface="Casper SF" pitchFamily="2" charset="0"/>
          </a:endParaRPr>
        </a:p>
      </dgm:t>
    </dgm:pt>
    <dgm:pt modelId="{F9BE1398-24D0-4A24-A777-73094B852480}">
      <dgm:prSet phldrT="[Text]" custT="1"/>
      <dgm:spPr/>
      <dgm:t>
        <a:bodyPr/>
        <a:lstStyle/>
        <a:p>
          <a:r>
            <a:rPr lang="en-US" sz="2000" b="1" smtClean="0">
              <a:latin typeface="Casper SF" pitchFamily="2" charset="0"/>
            </a:rPr>
            <a:t>Insufficient breast development </a:t>
          </a:r>
          <a:endParaRPr lang="en-US" sz="2000" b="1" dirty="0">
            <a:latin typeface="Casper SF" pitchFamily="2" charset="0"/>
          </a:endParaRPr>
        </a:p>
      </dgm:t>
    </dgm:pt>
    <dgm:pt modelId="{A23AFA5B-D726-4FAB-A9DC-37510523A8E8}" type="parTrans" cxnId="{1639F617-D538-425E-BDAF-2FC43D11FF50}">
      <dgm:prSet/>
      <dgm:spPr/>
      <dgm:t>
        <a:bodyPr/>
        <a:lstStyle/>
        <a:p>
          <a:endParaRPr lang="en-US">
            <a:latin typeface="Casper SF" pitchFamily="2" charset="0"/>
          </a:endParaRPr>
        </a:p>
      </dgm:t>
    </dgm:pt>
    <dgm:pt modelId="{760ADD66-03DB-4CED-A84E-7B74388FC6FB}" type="sibTrans" cxnId="{1639F617-D538-425E-BDAF-2FC43D11FF50}">
      <dgm:prSet/>
      <dgm:spPr/>
      <dgm:t>
        <a:bodyPr/>
        <a:lstStyle/>
        <a:p>
          <a:endParaRPr lang="en-US">
            <a:latin typeface="Casper SF" pitchFamily="2" charset="0"/>
          </a:endParaRPr>
        </a:p>
      </dgm:t>
    </dgm:pt>
    <dgm:pt modelId="{EA5BFF64-6D56-4DEE-ADCA-BCC5DE5EB07B}">
      <dgm:prSet phldrT="[Text]" custT="1"/>
      <dgm:spPr/>
      <dgm:t>
        <a:bodyPr/>
        <a:lstStyle/>
        <a:p>
          <a:r>
            <a:rPr lang="en-US" sz="2000" b="1" smtClean="0">
              <a:latin typeface="Casper SF" pitchFamily="2" charset="0"/>
            </a:rPr>
            <a:t>Obesity, PCOS, DM, HBP, Infertility</a:t>
          </a:r>
          <a:endParaRPr lang="en-US" sz="2000" b="1" dirty="0">
            <a:latin typeface="Casper SF" pitchFamily="2" charset="0"/>
          </a:endParaRPr>
        </a:p>
      </dgm:t>
    </dgm:pt>
    <dgm:pt modelId="{57F4AD00-89DA-4294-BFC2-DE2077645A96}" type="parTrans" cxnId="{A63F8D11-9C85-4BD9-9A28-BEE51199498E}">
      <dgm:prSet/>
      <dgm:spPr/>
      <dgm:t>
        <a:bodyPr/>
        <a:lstStyle/>
        <a:p>
          <a:endParaRPr lang="en-US">
            <a:latin typeface="Casper SF" pitchFamily="2" charset="0"/>
          </a:endParaRPr>
        </a:p>
      </dgm:t>
    </dgm:pt>
    <dgm:pt modelId="{788B1E72-502D-438A-B2A8-1CD47214833D}" type="sibTrans" cxnId="{A63F8D11-9C85-4BD9-9A28-BEE51199498E}">
      <dgm:prSet/>
      <dgm:spPr/>
      <dgm:t>
        <a:bodyPr/>
        <a:lstStyle/>
        <a:p>
          <a:endParaRPr lang="en-US">
            <a:latin typeface="Casper SF" pitchFamily="2" charset="0"/>
          </a:endParaRPr>
        </a:p>
      </dgm:t>
    </dgm:pt>
    <dgm:pt modelId="{A003C1C7-F34F-4D42-A588-9CA16262B04C}">
      <dgm:prSet phldrT="[Text]" custT="1"/>
      <dgm:spPr/>
      <dgm:t>
        <a:bodyPr/>
        <a:lstStyle/>
        <a:p>
          <a:r>
            <a:rPr lang="en-US" sz="2400" b="1" smtClean="0">
              <a:latin typeface="Casper SF" pitchFamily="2" charset="0"/>
            </a:rPr>
            <a:t>Milk never came in postpartum</a:t>
          </a:r>
          <a:endParaRPr lang="en-US" sz="2400" b="1" dirty="0">
            <a:latin typeface="Casper SF" pitchFamily="2" charset="0"/>
          </a:endParaRPr>
        </a:p>
      </dgm:t>
    </dgm:pt>
    <dgm:pt modelId="{34F68A06-C82B-4F04-AB5A-E1D14CE17AC4}" type="parTrans" cxnId="{4914BE61-0A87-4AFF-AA28-723AFE9F0FC9}">
      <dgm:prSet/>
      <dgm:spPr/>
      <dgm:t>
        <a:bodyPr/>
        <a:lstStyle/>
        <a:p>
          <a:endParaRPr lang="en-US">
            <a:latin typeface="Casper SF" pitchFamily="2" charset="0"/>
          </a:endParaRPr>
        </a:p>
      </dgm:t>
    </dgm:pt>
    <dgm:pt modelId="{807D603D-9E13-434D-8844-CB90C4AE8EAA}" type="sibTrans" cxnId="{4914BE61-0A87-4AFF-AA28-723AFE9F0FC9}">
      <dgm:prSet/>
      <dgm:spPr/>
      <dgm:t>
        <a:bodyPr/>
        <a:lstStyle/>
        <a:p>
          <a:endParaRPr lang="en-US">
            <a:latin typeface="Casper SF" pitchFamily="2" charset="0"/>
          </a:endParaRPr>
        </a:p>
      </dgm:t>
    </dgm:pt>
    <dgm:pt modelId="{D8BC086E-F7E5-4B6B-B325-46FABE87C471}">
      <dgm:prSet phldrT="[Text]" custT="1"/>
      <dgm:spPr/>
      <dgm:t>
        <a:bodyPr/>
        <a:lstStyle/>
        <a:p>
          <a:r>
            <a:rPr lang="en-US" sz="2400" b="1" smtClean="0">
              <a:latin typeface="Casper SF" pitchFamily="2" charset="0"/>
            </a:rPr>
            <a:t>Milk came in but mom lost her milk</a:t>
          </a:r>
        </a:p>
        <a:p>
          <a:r>
            <a:rPr lang="en-US" sz="2400" b="1" smtClean="0">
              <a:latin typeface="Casper SF" pitchFamily="2" charset="0"/>
            </a:rPr>
            <a:t>MOST COMMON CAUSE</a:t>
          </a:r>
          <a:endParaRPr lang="en-US" sz="2400" b="1" dirty="0">
            <a:latin typeface="Casper SF" pitchFamily="2" charset="0"/>
          </a:endParaRPr>
        </a:p>
      </dgm:t>
    </dgm:pt>
    <dgm:pt modelId="{FDA20D00-BAA7-4F8B-935E-2C0CE2C54E6A}" type="parTrans" cxnId="{D5E13190-80C4-47F5-97C4-26306BD7E06A}">
      <dgm:prSet/>
      <dgm:spPr/>
      <dgm:t>
        <a:bodyPr/>
        <a:lstStyle/>
        <a:p>
          <a:endParaRPr lang="en-US">
            <a:latin typeface="Casper SF" pitchFamily="2" charset="0"/>
          </a:endParaRPr>
        </a:p>
      </dgm:t>
    </dgm:pt>
    <dgm:pt modelId="{5EA95464-B16E-45E6-9623-21075E1A230F}" type="sibTrans" cxnId="{D5E13190-80C4-47F5-97C4-26306BD7E06A}">
      <dgm:prSet/>
      <dgm:spPr/>
      <dgm:t>
        <a:bodyPr/>
        <a:lstStyle/>
        <a:p>
          <a:endParaRPr lang="en-US">
            <a:latin typeface="Casper SF" pitchFamily="2" charset="0"/>
          </a:endParaRPr>
        </a:p>
      </dgm:t>
    </dgm:pt>
    <dgm:pt modelId="{CE72061F-92D1-4AA6-A80F-ED58B19C56DA}">
      <dgm:prSet phldrT="[Text]" custT="1"/>
      <dgm:spPr/>
      <dgm:t>
        <a:bodyPr/>
        <a:lstStyle/>
        <a:p>
          <a:r>
            <a:rPr lang="en-US" sz="1800" b="1" smtClean="0">
              <a:latin typeface="Casper SF" pitchFamily="2" charset="0"/>
            </a:rPr>
            <a:t>PP bleed, morbid obesity, retained placenta</a:t>
          </a:r>
          <a:endParaRPr lang="en-US" sz="1800" b="1" dirty="0">
            <a:latin typeface="Casper SF" pitchFamily="2" charset="0"/>
          </a:endParaRPr>
        </a:p>
      </dgm:t>
    </dgm:pt>
    <dgm:pt modelId="{FCD9D096-31BD-444D-A4B7-E15B87B92AAB}" type="parTrans" cxnId="{33E9409A-FF1E-45A5-9C19-2C11B82E1F29}">
      <dgm:prSet/>
      <dgm:spPr/>
      <dgm:t>
        <a:bodyPr/>
        <a:lstStyle/>
        <a:p>
          <a:endParaRPr lang="en-US">
            <a:latin typeface="Casper SF" pitchFamily="2" charset="0"/>
          </a:endParaRPr>
        </a:p>
      </dgm:t>
    </dgm:pt>
    <dgm:pt modelId="{A1ACAFE3-F4E4-47CC-82C7-134F82FD8B4D}" type="sibTrans" cxnId="{33E9409A-FF1E-45A5-9C19-2C11B82E1F29}">
      <dgm:prSet/>
      <dgm:spPr/>
      <dgm:t>
        <a:bodyPr/>
        <a:lstStyle/>
        <a:p>
          <a:endParaRPr lang="en-US">
            <a:latin typeface="Casper SF" pitchFamily="2" charset="0"/>
          </a:endParaRPr>
        </a:p>
      </dgm:t>
    </dgm:pt>
    <dgm:pt modelId="{3F2BF691-4E1F-461C-87C6-61454B915E59}">
      <dgm:prSet phldrT="[Text]" custT="1"/>
      <dgm:spPr/>
      <dgm:t>
        <a:bodyPr/>
        <a:lstStyle/>
        <a:p>
          <a:r>
            <a:rPr lang="en-US" sz="2400" b="1" smtClean="0">
              <a:latin typeface="Casper SF" pitchFamily="2" charset="0"/>
            </a:rPr>
            <a:t>Lack of nipple stimulation</a:t>
          </a:r>
          <a:endParaRPr lang="en-US" sz="2400" b="1" dirty="0">
            <a:latin typeface="Casper SF" pitchFamily="2" charset="0"/>
          </a:endParaRPr>
        </a:p>
      </dgm:t>
    </dgm:pt>
    <dgm:pt modelId="{0EF01A06-256A-41FA-A3F3-46B323CF26FB}" type="parTrans" cxnId="{586B4784-4CF7-4921-8E32-B3123BCC8BC1}">
      <dgm:prSet/>
      <dgm:spPr/>
      <dgm:t>
        <a:bodyPr/>
        <a:lstStyle/>
        <a:p>
          <a:endParaRPr lang="en-US">
            <a:latin typeface="Casper SF" pitchFamily="2" charset="0"/>
          </a:endParaRPr>
        </a:p>
      </dgm:t>
    </dgm:pt>
    <dgm:pt modelId="{3ED332D7-C234-461B-BA2A-3E7EDF5BA9B1}" type="sibTrans" cxnId="{586B4784-4CF7-4921-8E32-B3123BCC8BC1}">
      <dgm:prSet/>
      <dgm:spPr/>
      <dgm:t>
        <a:bodyPr/>
        <a:lstStyle/>
        <a:p>
          <a:endParaRPr lang="en-US">
            <a:latin typeface="Casper SF" pitchFamily="2" charset="0"/>
          </a:endParaRPr>
        </a:p>
      </dgm:t>
    </dgm:pt>
    <dgm:pt modelId="{EA7C82DC-E1CC-4C6B-8E75-D67F57DB46C0}">
      <dgm:prSet phldrT="[Text]"/>
      <dgm:spPr/>
      <dgm:t>
        <a:bodyPr/>
        <a:lstStyle/>
        <a:p>
          <a:r>
            <a:rPr lang="en-US" b="1" smtClean="0">
              <a:latin typeface="Casper SF" pitchFamily="2" charset="0"/>
            </a:rPr>
            <a:t>Lack of breast emptying</a:t>
          </a:r>
          <a:endParaRPr lang="en-US" b="1" dirty="0">
            <a:latin typeface="Casper SF" pitchFamily="2" charset="0"/>
          </a:endParaRPr>
        </a:p>
      </dgm:t>
    </dgm:pt>
    <dgm:pt modelId="{191E98B1-1691-4D39-BB3C-37E7955FA728}" type="parTrans" cxnId="{27D36F5C-BD16-4BA6-A2AA-1039AE70675F}">
      <dgm:prSet/>
      <dgm:spPr/>
      <dgm:t>
        <a:bodyPr/>
        <a:lstStyle/>
        <a:p>
          <a:endParaRPr lang="en-US">
            <a:latin typeface="Casper SF" pitchFamily="2" charset="0"/>
          </a:endParaRPr>
        </a:p>
      </dgm:t>
    </dgm:pt>
    <dgm:pt modelId="{02EEC701-CD8C-455E-A1E3-95161AC82ED8}" type="sibTrans" cxnId="{27D36F5C-BD16-4BA6-A2AA-1039AE70675F}">
      <dgm:prSet/>
      <dgm:spPr/>
      <dgm:t>
        <a:bodyPr/>
        <a:lstStyle/>
        <a:p>
          <a:endParaRPr lang="en-US">
            <a:latin typeface="Casper SF" pitchFamily="2" charset="0"/>
          </a:endParaRPr>
        </a:p>
      </dgm:t>
    </dgm:pt>
    <dgm:pt modelId="{A7D29789-AAD0-4132-83B6-F4044E95128E}">
      <dgm:prSet phldrT="[Text]"/>
      <dgm:spPr/>
      <dgm:t>
        <a:bodyPr/>
        <a:lstStyle/>
        <a:p>
          <a:r>
            <a:rPr lang="en-US" b="1" smtClean="0">
              <a:latin typeface="Casper SF" pitchFamily="2" charset="0"/>
            </a:rPr>
            <a:t>Maternal illness, medication</a:t>
          </a:r>
          <a:endParaRPr lang="en-US" b="1" dirty="0">
            <a:latin typeface="Casper SF" pitchFamily="2" charset="0"/>
          </a:endParaRPr>
        </a:p>
      </dgm:t>
    </dgm:pt>
    <dgm:pt modelId="{CDA1BE02-FB65-4AFA-9F0E-F8EB3A2896F7}" type="parTrans" cxnId="{01381148-28BE-4233-B25F-C7E93C2DFC75}">
      <dgm:prSet/>
      <dgm:spPr/>
      <dgm:t>
        <a:bodyPr/>
        <a:lstStyle/>
        <a:p>
          <a:endParaRPr lang="en-US">
            <a:latin typeface="Casper SF" pitchFamily="2" charset="0"/>
          </a:endParaRPr>
        </a:p>
      </dgm:t>
    </dgm:pt>
    <dgm:pt modelId="{C13CD859-0043-4A7D-A731-83BBA5F0BFEA}" type="sibTrans" cxnId="{01381148-28BE-4233-B25F-C7E93C2DFC75}">
      <dgm:prSet/>
      <dgm:spPr/>
      <dgm:t>
        <a:bodyPr/>
        <a:lstStyle/>
        <a:p>
          <a:endParaRPr lang="en-US">
            <a:latin typeface="Casper SF" pitchFamily="2" charset="0"/>
          </a:endParaRPr>
        </a:p>
      </dgm:t>
    </dgm:pt>
    <dgm:pt modelId="{5EC55B22-AD56-44C9-AAF2-7FAADD3E1B32}" type="pres">
      <dgm:prSet presAssocID="{C39077C8-0247-46E4-9186-DE9CB63E023B}" presName="diagram" presStyleCnt="0">
        <dgm:presLayoutVars>
          <dgm:chPref val="1"/>
          <dgm:dir/>
          <dgm:animOne val="branch"/>
          <dgm:animLvl val="lvl"/>
          <dgm:resizeHandles val="exact"/>
        </dgm:presLayoutVars>
      </dgm:prSet>
      <dgm:spPr/>
      <dgm:t>
        <a:bodyPr/>
        <a:lstStyle/>
        <a:p>
          <a:endParaRPr lang="en-US"/>
        </a:p>
      </dgm:t>
    </dgm:pt>
    <dgm:pt modelId="{EC004E9D-E18F-48A9-A4CA-8E28B72CB30A}" type="pres">
      <dgm:prSet presAssocID="{EF5E695F-C4EF-469D-8385-F82CC3E59AAB}" presName="root1" presStyleCnt="0"/>
      <dgm:spPr/>
      <dgm:t>
        <a:bodyPr/>
        <a:lstStyle/>
        <a:p>
          <a:endParaRPr lang="en-US"/>
        </a:p>
      </dgm:t>
    </dgm:pt>
    <dgm:pt modelId="{F05A2C0A-BA84-472C-AFDB-0CDF95A18446}" type="pres">
      <dgm:prSet presAssocID="{EF5E695F-C4EF-469D-8385-F82CC3E59AAB}" presName="LevelOneTextNode" presStyleLbl="node0" presStyleIdx="0" presStyleCnt="1" custLinFactNeighborX="3635" custLinFactNeighborY="5743">
        <dgm:presLayoutVars>
          <dgm:chPref val="3"/>
        </dgm:presLayoutVars>
      </dgm:prSet>
      <dgm:spPr/>
      <dgm:t>
        <a:bodyPr/>
        <a:lstStyle/>
        <a:p>
          <a:endParaRPr lang="en-US"/>
        </a:p>
      </dgm:t>
    </dgm:pt>
    <dgm:pt modelId="{66195939-AAB7-4105-A4EC-F6A25404FA1C}" type="pres">
      <dgm:prSet presAssocID="{EF5E695F-C4EF-469D-8385-F82CC3E59AAB}" presName="level2hierChild" presStyleCnt="0"/>
      <dgm:spPr/>
      <dgm:t>
        <a:bodyPr/>
        <a:lstStyle/>
        <a:p>
          <a:endParaRPr lang="en-US"/>
        </a:p>
      </dgm:t>
    </dgm:pt>
    <dgm:pt modelId="{01A807D5-B25F-4693-96AE-45F227CC8C75}" type="pres">
      <dgm:prSet presAssocID="{A23AFA5B-D726-4FAB-A9DC-37510523A8E8}" presName="conn2-1" presStyleLbl="parChTrans1D2" presStyleIdx="0" presStyleCnt="3"/>
      <dgm:spPr/>
      <dgm:t>
        <a:bodyPr/>
        <a:lstStyle/>
        <a:p>
          <a:endParaRPr lang="en-US"/>
        </a:p>
      </dgm:t>
    </dgm:pt>
    <dgm:pt modelId="{7115D626-73FD-477D-B9F1-6BBB959C9946}" type="pres">
      <dgm:prSet presAssocID="{A23AFA5B-D726-4FAB-A9DC-37510523A8E8}" presName="connTx" presStyleLbl="parChTrans1D2" presStyleIdx="0" presStyleCnt="3"/>
      <dgm:spPr/>
      <dgm:t>
        <a:bodyPr/>
        <a:lstStyle/>
        <a:p>
          <a:endParaRPr lang="en-US"/>
        </a:p>
      </dgm:t>
    </dgm:pt>
    <dgm:pt modelId="{BE0C5A4B-628D-4896-987E-5470A4CBCBFC}" type="pres">
      <dgm:prSet presAssocID="{F9BE1398-24D0-4A24-A777-73094B852480}" presName="root2" presStyleCnt="0"/>
      <dgm:spPr/>
      <dgm:t>
        <a:bodyPr/>
        <a:lstStyle/>
        <a:p>
          <a:endParaRPr lang="en-US"/>
        </a:p>
      </dgm:t>
    </dgm:pt>
    <dgm:pt modelId="{14A4234B-AA1D-4E62-B6BE-CDE85F8EDE9D}" type="pres">
      <dgm:prSet presAssocID="{F9BE1398-24D0-4A24-A777-73094B852480}" presName="LevelTwoTextNode" presStyleLbl="node2" presStyleIdx="0" presStyleCnt="3">
        <dgm:presLayoutVars>
          <dgm:chPref val="3"/>
        </dgm:presLayoutVars>
      </dgm:prSet>
      <dgm:spPr/>
      <dgm:t>
        <a:bodyPr/>
        <a:lstStyle/>
        <a:p>
          <a:endParaRPr lang="en-US"/>
        </a:p>
      </dgm:t>
    </dgm:pt>
    <dgm:pt modelId="{EBA8A5DE-D133-4BDD-914A-DCDC496873B4}" type="pres">
      <dgm:prSet presAssocID="{F9BE1398-24D0-4A24-A777-73094B852480}" presName="level3hierChild" presStyleCnt="0"/>
      <dgm:spPr/>
      <dgm:t>
        <a:bodyPr/>
        <a:lstStyle/>
        <a:p>
          <a:endParaRPr lang="en-US"/>
        </a:p>
      </dgm:t>
    </dgm:pt>
    <dgm:pt modelId="{2B61469B-D7EF-488C-8CDC-E5623432A9AB}" type="pres">
      <dgm:prSet presAssocID="{57F4AD00-89DA-4294-BFC2-DE2077645A96}" presName="conn2-1" presStyleLbl="parChTrans1D3" presStyleIdx="0" presStyleCnt="5"/>
      <dgm:spPr/>
      <dgm:t>
        <a:bodyPr/>
        <a:lstStyle/>
        <a:p>
          <a:endParaRPr lang="en-US"/>
        </a:p>
      </dgm:t>
    </dgm:pt>
    <dgm:pt modelId="{76974A60-3421-4B65-8EA8-D1C0D465980C}" type="pres">
      <dgm:prSet presAssocID="{57F4AD00-89DA-4294-BFC2-DE2077645A96}" presName="connTx" presStyleLbl="parChTrans1D3" presStyleIdx="0" presStyleCnt="5"/>
      <dgm:spPr/>
      <dgm:t>
        <a:bodyPr/>
        <a:lstStyle/>
        <a:p>
          <a:endParaRPr lang="en-US"/>
        </a:p>
      </dgm:t>
    </dgm:pt>
    <dgm:pt modelId="{81B147D9-1E95-4BC4-9E46-A796EABE09EE}" type="pres">
      <dgm:prSet presAssocID="{EA5BFF64-6D56-4DEE-ADCA-BCC5DE5EB07B}" presName="root2" presStyleCnt="0"/>
      <dgm:spPr/>
      <dgm:t>
        <a:bodyPr/>
        <a:lstStyle/>
        <a:p>
          <a:endParaRPr lang="en-US"/>
        </a:p>
      </dgm:t>
    </dgm:pt>
    <dgm:pt modelId="{B3D884B1-1C3A-4F3D-A074-EBE40CCE7D51}" type="pres">
      <dgm:prSet presAssocID="{EA5BFF64-6D56-4DEE-ADCA-BCC5DE5EB07B}" presName="LevelTwoTextNode" presStyleLbl="node3" presStyleIdx="0" presStyleCnt="5">
        <dgm:presLayoutVars>
          <dgm:chPref val="3"/>
        </dgm:presLayoutVars>
      </dgm:prSet>
      <dgm:spPr/>
      <dgm:t>
        <a:bodyPr/>
        <a:lstStyle/>
        <a:p>
          <a:endParaRPr lang="en-US"/>
        </a:p>
      </dgm:t>
    </dgm:pt>
    <dgm:pt modelId="{C7226F43-6825-4A8B-9CE5-CEFD3C4F6683}" type="pres">
      <dgm:prSet presAssocID="{EA5BFF64-6D56-4DEE-ADCA-BCC5DE5EB07B}" presName="level3hierChild" presStyleCnt="0"/>
      <dgm:spPr/>
      <dgm:t>
        <a:bodyPr/>
        <a:lstStyle/>
        <a:p>
          <a:endParaRPr lang="en-US"/>
        </a:p>
      </dgm:t>
    </dgm:pt>
    <dgm:pt modelId="{1C86AB34-54C8-454D-8546-4F0DA47B62F0}" type="pres">
      <dgm:prSet presAssocID="{34F68A06-C82B-4F04-AB5A-E1D14CE17AC4}" presName="conn2-1" presStyleLbl="parChTrans1D2" presStyleIdx="1" presStyleCnt="3"/>
      <dgm:spPr/>
      <dgm:t>
        <a:bodyPr/>
        <a:lstStyle/>
        <a:p>
          <a:endParaRPr lang="en-US"/>
        </a:p>
      </dgm:t>
    </dgm:pt>
    <dgm:pt modelId="{E6720906-C156-4036-9D28-525DC4BE531F}" type="pres">
      <dgm:prSet presAssocID="{34F68A06-C82B-4F04-AB5A-E1D14CE17AC4}" presName="connTx" presStyleLbl="parChTrans1D2" presStyleIdx="1" presStyleCnt="3"/>
      <dgm:spPr/>
      <dgm:t>
        <a:bodyPr/>
        <a:lstStyle/>
        <a:p>
          <a:endParaRPr lang="en-US"/>
        </a:p>
      </dgm:t>
    </dgm:pt>
    <dgm:pt modelId="{7E62554F-63DC-4735-ADC7-0E443C249A9B}" type="pres">
      <dgm:prSet presAssocID="{A003C1C7-F34F-4D42-A588-9CA16262B04C}" presName="root2" presStyleCnt="0"/>
      <dgm:spPr/>
      <dgm:t>
        <a:bodyPr/>
        <a:lstStyle/>
        <a:p>
          <a:endParaRPr lang="en-US"/>
        </a:p>
      </dgm:t>
    </dgm:pt>
    <dgm:pt modelId="{F43CC8EB-0EC8-4633-907C-CF703E17DA9D}" type="pres">
      <dgm:prSet presAssocID="{A003C1C7-F34F-4D42-A588-9CA16262B04C}" presName="LevelTwoTextNode" presStyleLbl="node2" presStyleIdx="1" presStyleCnt="3" custScaleX="97760" custScaleY="182144">
        <dgm:presLayoutVars>
          <dgm:chPref val="3"/>
        </dgm:presLayoutVars>
      </dgm:prSet>
      <dgm:spPr/>
      <dgm:t>
        <a:bodyPr/>
        <a:lstStyle/>
        <a:p>
          <a:endParaRPr lang="en-US"/>
        </a:p>
      </dgm:t>
    </dgm:pt>
    <dgm:pt modelId="{28CBF343-DFCD-40AD-903D-B6FA9DE8BDE7}" type="pres">
      <dgm:prSet presAssocID="{A003C1C7-F34F-4D42-A588-9CA16262B04C}" presName="level3hierChild" presStyleCnt="0"/>
      <dgm:spPr/>
      <dgm:t>
        <a:bodyPr/>
        <a:lstStyle/>
        <a:p>
          <a:endParaRPr lang="en-US"/>
        </a:p>
      </dgm:t>
    </dgm:pt>
    <dgm:pt modelId="{946B455A-D95B-4C51-A221-5AEE566863AC}" type="pres">
      <dgm:prSet presAssocID="{FCD9D096-31BD-444D-A4B7-E15B87B92AAB}" presName="conn2-1" presStyleLbl="parChTrans1D3" presStyleIdx="1" presStyleCnt="5"/>
      <dgm:spPr/>
      <dgm:t>
        <a:bodyPr/>
        <a:lstStyle/>
        <a:p>
          <a:endParaRPr lang="en-US"/>
        </a:p>
      </dgm:t>
    </dgm:pt>
    <dgm:pt modelId="{7D198A06-B673-47B7-9B1C-8B608097FC5D}" type="pres">
      <dgm:prSet presAssocID="{FCD9D096-31BD-444D-A4B7-E15B87B92AAB}" presName="connTx" presStyleLbl="parChTrans1D3" presStyleIdx="1" presStyleCnt="5"/>
      <dgm:spPr/>
      <dgm:t>
        <a:bodyPr/>
        <a:lstStyle/>
        <a:p>
          <a:endParaRPr lang="en-US"/>
        </a:p>
      </dgm:t>
    </dgm:pt>
    <dgm:pt modelId="{52265BF9-D66E-4C8C-8AF6-B3D6CB6CEE2D}" type="pres">
      <dgm:prSet presAssocID="{CE72061F-92D1-4AA6-A80F-ED58B19C56DA}" presName="root2" presStyleCnt="0"/>
      <dgm:spPr/>
      <dgm:t>
        <a:bodyPr/>
        <a:lstStyle/>
        <a:p>
          <a:endParaRPr lang="en-US"/>
        </a:p>
      </dgm:t>
    </dgm:pt>
    <dgm:pt modelId="{6B717EF1-7C14-4772-A136-3E89262987C2}" type="pres">
      <dgm:prSet presAssocID="{CE72061F-92D1-4AA6-A80F-ED58B19C56DA}" presName="LevelTwoTextNode" presStyleLbl="node3" presStyleIdx="1" presStyleCnt="5">
        <dgm:presLayoutVars>
          <dgm:chPref val="3"/>
        </dgm:presLayoutVars>
      </dgm:prSet>
      <dgm:spPr/>
      <dgm:t>
        <a:bodyPr/>
        <a:lstStyle/>
        <a:p>
          <a:endParaRPr lang="en-US"/>
        </a:p>
      </dgm:t>
    </dgm:pt>
    <dgm:pt modelId="{793EFA64-7E55-47C8-B8E3-04F91C442CBF}" type="pres">
      <dgm:prSet presAssocID="{CE72061F-92D1-4AA6-A80F-ED58B19C56DA}" presName="level3hierChild" presStyleCnt="0"/>
      <dgm:spPr/>
      <dgm:t>
        <a:bodyPr/>
        <a:lstStyle/>
        <a:p>
          <a:endParaRPr lang="en-US"/>
        </a:p>
      </dgm:t>
    </dgm:pt>
    <dgm:pt modelId="{B414128C-6179-4C73-AAA6-3E4BD9293529}" type="pres">
      <dgm:prSet presAssocID="{FDA20D00-BAA7-4F8B-935E-2C0CE2C54E6A}" presName="conn2-1" presStyleLbl="parChTrans1D2" presStyleIdx="2" presStyleCnt="3"/>
      <dgm:spPr/>
      <dgm:t>
        <a:bodyPr/>
        <a:lstStyle/>
        <a:p>
          <a:endParaRPr lang="en-US"/>
        </a:p>
      </dgm:t>
    </dgm:pt>
    <dgm:pt modelId="{9561ACA3-224C-4A34-9C4C-E9A0DF4F3F0B}" type="pres">
      <dgm:prSet presAssocID="{FDA20D00-BAA7-4F8B-935E-2C0CE2C54E6A}" presName="connTx" presStyleLbl="parChTrans1D2" presStyleIdx="2" presStyleCnt="3"/>
      <dgm:spPr/>
      <dgm:t>
        <a:bodyPr/>
        <a:lstStyle/>
        <a:p>
          <a:endParaRPr lang="en-US"/>
        </a:p>
      </dgm:t>
    </dgm:pt>
    <dgm:pt modelId="{F0AF978B-7864-4965-82C3-0D1588E65777}" type="pres">
      <dgm:prSet presAssocID="{D8BC086E-F7E5-4B6B-B325-46FABE87C471}" presName="root2" presStyleCnt="0"/>
      <dgm:spPr/>
      <dgm:t>
        <a:bodyPr/>
        <a:lstStyle/>
        <a:p>
          <a:endParaRPr lang="en-US"/>
        </a:p>
      </dgm:t>
    </dgm:pt>
    <dgm:pt modelId="{77CCFF37-2BE9-4965-8EE7-1D0968375250}" type="pres">
      <dgm:prSet presAssocID="{D8BC086E-F7E5-4B6B-B325-46FABE87C471}" presName="LevelTwoTextNode" presStyleLbl="node2" presStyleIdx="2" presStyleCnt="3" custScaleX="145399" custScaleY="194407">
        <dgm:presLayoutVars>
          <dgm:chPref val="3"/>
        </dgm:presLayoutVars>
      </dgm:prSet>
      <dgm:spPr/>
      <dgm:t>
        <a:bodyPr/>
        <a:lstStyle/>
        <a:p>
          <a:endParaRPr lang="en-US"/>
        </a:p>
      </dgm:t>
    </dgm:pt>
    <dgm:pt modelId="{1D1D4CB1-887C-4AED-AA2B-FE7A10BE804F}" type="pres">
      <dgm:prSet presAssocID="{D8BC086E-F7E5-4B6B-B325-46FABE87C471}" presName="level3hierChild" presStyleCnt="0"/>
      <dgm:spPr/>
      <dgm:t>
        <a:bodyPr/>
        <a:lstStyle/>
        <a:p>
          <a:endParaRPr lang="en-US"/>
        </a:p>
      </dgm:t>
    </dgm:pt>
    <dgm:pt modelId="{659EF75A-02F0-4766-B829-9B8EFAA9A65A}" type="pres">
      <dgm:prSet presAssocID="{0EF01A06-256A-41FA-A3F3-46B323CF26FB}" presName="conn2-1" presStyleLbl="parChTrans1D3" presStyleIdx="2" presStyleCnt="5"/>
      <dgm:spPr/>
      <dgm:t>
        <a:bodyPr/>
        <a:lstStyle/>
        <a:p>
          <a:endParaRPr lang="en-US"/>
        </a:p>
      </dgm:t>
    </dgm:pt>
    <dgm:pt modelId="{5827DE4F-A3DE-49CE-8F20-FBDDF889233B}" type="pres">
      <dgm:prSet presAssocID="{0EF01A06-256A-41FA-A3F3-46B323CF26FB}" presName="connTx" presStyleLbl="parChTrans1D3" presStyleIdx="2" presStyleCnt="5"/>
      <dgm:spPr/>
      <dgm:t>
        <a:bodyPr/>
        <a:lstStyle/>
        <a:p>
          <a:endParaRPr lang="en-US"/>
        </a:p>
      </dgm:t>
    </dgm:pt>
    <dgm:pt modelId="{8D10660A-3DB4-400B-80B3-49F8B6F0B14B}" type="pres">
      <dgm:prSet presAssocID="{3F2BF691-4E1F-461C-87C6-61454B915E59}" presName="root2" presStyleCnt="0"/>
      <dgm:spPr/>
      <dgm:t>
        <a:bodyPr/>
        <a:lstStyle/>
        <a:p>
          <a:endParaRPr lang="en-US"/>
        </a:p>
      </dgm:t>
    </dgm:pt>
    <dgm:pt modelId="{8E7B29D4-15FA-4918-9F5D-1D1077150767}" type="pres">
      <dgm:prSet presAssocID="{3F2BF691-4E1F-461C-87C6-61454B915E59}" presName="LevelTwoTextNode" presStyleLbl="node3" presStyleIdx="2" presStyleCnt="5">
        <dgm:presLayoutVars>
          <dgm:chPref val="3"/>
        </dgm:presLayoutVars>
      </dgm:prSet>
      <dgm:spPr/>
      <dgm:t>
        <a:bodyPr/>
        <a:lstStyle/>
        <a:p>
          <a:endParaRPr lang="en-US"/>
        </a:p>
      </dgm:t>
    </dgm:pt>
    <dgm:pt modelId="{0926556D-B7DF-4B79-93DA-712A338BC923}" type="pres">
      <dgm:prSet presAssocID="{3F2BF691-4E1F-461C-87C6-61454B915E59}" presName="level3hierChild" presStyleCnt="0"/>
      <dgm:spPr/>
      <dgm:t>
        <a:bodyPr/>
        <a:lstStyle/>
        <a:p>
          <a:endParaRPr lang="en-US"/>
        </a:p>
      </dgm:t>
    </dgm:pt>
    <dgm:pt modelId="{E4DD3C35-65ED-415F-81BA-105888CBB977}" type="pres">
      <dgm:prSet presAssocID="{191E98B1-1691-4D39-BB3C-37E7955FA728}" presName="conn2-1" presStyleLbl="parChTrans1D3" presStyleIdx="3" presStyleCnt="5"/>
      <dgm:spPr/>
      <dgm:t>
        <a:bodyPr/>
        <a:lstStyle/>
        <a:p>
          <a:endParaRPr lang="en-US"/>
        </a:p>
      </dgm:t>
    </dgm:pt>
    <dgm:pt modelId="{056D5E49-3813-4922-AA22-1705D673CBBE}" type="pres">
      <dgm:prSet presAssocID="{191E98B1-1691-4D39-BB3C-37E7955FA728}" presName="connTx" presStyleLbl="parChTrans1D3" presStyleIdx="3" presStyleCnt="5"/>
      <dgm:spPr/>
      <dgm:t>
        <a:bodyPr/>
        <a:lstStyle/>
        <a:p>
          <a:endParaRPr lang="en-US"/>
        </a:p>
      </dgm:t>
    </dgm:pt>
    <dgm:pt modelId="{4737277C-DBAD-41F5-A02C-531E897744FE}" type="pres">
      <dgm:prSet presAssocID="{EA7C82DC-E1CC-4C6B-8E75-D67F57DB46C0}" presName="root2" presStyleCnt="0"/>
      <dgm:spPr/>
      <dgm:t>
        <a:bodyPr/>
        <a:lstStyle/>
        <a:p>
          <a:endParaRPr lang="en-US"/>
        </a:p>
      </dgm:t>
    </dgm:pt>
    <dgm:pt modelId="{BE8D3B18-A260-4AE9-BDEB-550A0770C1FF}" type="pres">
      <dgm:prSet presAssocID="{EA7C82DC-E1CC-4C6B-8E75-D67F57DB46C0}" presName="LevelTwoTextNode" presStyleLbl="node3" presStyleIdx="3" presStyleCnt="5">
        <dgm:presLayoutVars>
          <dgm:chPref val="3"/>
        </dgm:presLayoutVars>
      </dgm:prSet>
      <dgm:spPr/>
      <dgm:t>
        <a:bodyPr/>
        <a:lstStyle/>
        <a:p>
          <a:endParaRPr lang="en-US"/>
        </a:p>
      </dgm:t>
    </dgm:pt>
    <dgm:pt modelId="{67776FA0-34DF-4E28-8A1A-85687B32B073}" type="pres">
      <dgm:prSet presAssocID="{EA7C82DC-E1CC-4C6B-8E75-D67F57DB46C0}" presName="level3hierChild" presStyleCnt="0"/>
      <dgm:spPr/>
      <dgm:t>
        <a:bodyPr/>
        <a:lstStyle/>
        <a:p>
          <a:endParaRPr lang="en-US"/>
        </a:p>
      </dgm:t>
    </dgm:pt>
    <dgm:pt modelId="{A6C0A200-46FC-4160-8C63-1DFF63826E5E}" type="pres">
      <dgm:prSet presAssocID="{CDA1BE02-FB65-4AFA-9F0E-F8EB3A2896F7}" presName="conn2-1" presStyleLbl="parChTrans1D3" presStyleIdx="4" presStyleCnt="5"/>
      <dgm:spPr/>
      <dgm:t>
        <a:bodyPr/>
        <a:lstStyle/>
        <a:p>
          <a:endParaRPr lang="en-US"/>
        </a:p>
      </dgm:t>
    </dgm:pt>
    <dgm:pt modelId="{0A16E1A6-3BA6-47FE-AB58-6C60C30FF13A}" type="pres">
      <dgm:prSet presAssocID="{CDA1BE02-FB65-4AFA-9F0E-F8EB3A2896F7}" presName="connTx" presStyleLbl="parChTrans1D3" presStyleIdx="4" presStyleCnt="5"/>
      <dgm:spPr/>
      <dgm:t>
        <a:bodyPr/>
        <a:lstStyle/>
        <a:p>
          <a:endParaRPr lang="en-US"/>
        </a:p>
      </dgm:t>
    </dgm:pt>
    <dgm:pt modelId="{322D74E9-40E8-41C2-A925-920FC45FB3CF}" type="pres">
      <dgm:prSet presAssocID="{A7D29789-AAD0-4132-83B6-F4044E95128E}" presName="root2" presStyleCnt="0"/>
      <dgm:spPr/>
      <dgm:t>
        <a:bodyPr/>
        <a:lstStyle/>
        <a:p>
          <a:endParaRPr lang="en-US"/>
        </a:p>
      </dgm:t>
    </dgm:pt>
    <dgm:pt modelId="{8B8F3DF4-56C3-422C-86AE-9DFFF20BF6EF}" type="pres">
      <dgm:prSet presAssocID="{A7D29789-AAD0-4132-83B6-F4044E95128E}" presName="LevelTwoTextNode" presStyleLbl="node3" presStyleIdx="4" presStyleCnt="5">
        <dgm:presLayoutVars>
          <dgm:chPref val="3"/>
        </dgm:presLayoutVars>
      </dgm:prSet>
      <dgm:spPr/>
      <dgm:t>
        <a:bodyPr/>
        <a:lstStyle/>
        <a:p>
          <a:endParaRPr lang="en-US"/>
        </a:p>
      </dgm:t>
    </dgm:pt>
    <dgm:pt modelId="{EC5F52CA-BB84-4EEE-9E84-3591DE7E354A}" type="pres">
      <dgm:prSet presAssocID="{A7D29789-AAD0-4132-83B6-F4044E95128E}" presName="level3hierChild" presStyleCnt="0"/>
      <dgm:spPr/>
      <dgm:t>
        <a:bodyPr/>
        <a:lstStyle/>
        <a:p>
          <a:endParaRPr lang="en-US"/>
        </a:p>
      </dgm:t>
    </dgm:pt>
  </dgm:ptLst>
  <dgm:cxnLst>
    <dgm:cxn modelId="{27D36F5C-BD16-4BA6-A2AA-1039AE70675F}" srcId="{D8BC086E-F7E5-4B6B-B325-46FABE87C471}" destId="{EA7C82DC-E1CC-4C6B-8E75-D67F57DB46C0}" srcOrd="1" destOrd="0" parTransId="{191E98B1-1691-4D39-BB3C-37E7955FA728}" sibTransId="{02EEC701-CD8C-455E-A1E3-95161AC82ED8}"/>
    <dgm:cxn modelId="{738851C7-F010-4296-A20C-82AAF5E46961}" type="presOf" srcId="{CE72061F-92D1-4AA6-A80F-ED58B19C56DA}" destId="{6B717EF1-7C14-4772-A136-3E89262987C2}" srcOrd="0" destOrd="0" presId="urn:microsoft.com/office/officeart/2005/8/layout/hierarchy2"/>
    <dgm:cxn modelId="{D79E4840-3AB8-47B0-A5D8-36819CDC1098}" type="presOf" srcId="{A23AFA5B-D726-4FAB-A9DC-37510523A8E8}" destId="{01A807D5-B25F-4693-96AE-45F227CC8C75}" srcOrd="0" destOrd="0" presId="urn:microsoft.com/office/officeart/2005/8/layout/hierarchy2"/>
    <dgm:cxn modelId="{C0A03683-D0EA-4290-8B02-73E3288A7B1E}" type="presOf" srcId="{A003C1C7-F34F-4D42-A588-9CA16262B04C}" destId="{F43CC8EB-0EC8-4633-907C-CF703E17DA9D}" srcOrd="0" destOrd="0" presId="urn:microsoft.com/office/officeart/2005/8/layout/hierarchy2"/>
    <dgm:cxn modelId="{76BAA4C9-B17B-4225-BB36-C11005932E8B}" type="presOf" srcId="{0EF01A06-256A-41FA-A3F3-46B323CF26FB}" destId="{5827DE4F-A3DE-49CE-8F20-FBDDF889233B}" srcOrd="1" destOrd="0" presId="urn:microsoft.com/office/officeart/2005/8/layout/hierarchy2"/>
    <dgm:cxn modelId="{D7686C5C-64CE-4E51-B73F-D3B054A8BF04}" type="presOf" srcId="{EF5E695F-C4EF-469D-8385-F82CC3E59AAB}" destId="{F05A2C0A-BA84-472C-AFDB-0CDF95A18446}" srcOrd="0" destOrd="0" presId="urn:microsoft.com/office/officeart/2005/8/layout/hierarchy2"/>
    <dgm:cxn modelId="{D45BE6A4-E96C-40AD-B7C6-C36522B4FA0D}" type="presOf" srcId="{3F2BF691-4E1F-461C-87C6-61454B915E59}" destId="{8E7B29D4-15FA-4918-9F5D-1D1077150767}" srcOrd="0" destOrd="0" presId="urn:microsoft.com/office/officeart/2005/8/layout/hierarchy2"/>
    <dgm:cxn modelId="{4914BE61-0A87-4AFF-AA28-723AFE9F0FC9}" srcId="{EF5E695F-C4EF-469D-8385-F82CC3E59AAB}" destId="{A003C1C7-F34F-4D42-A588-9CA16262B04C}" srcOrd="1" destOrd="0" parTransId="{34F68A06-C82B-4F04-AB5A-E1D14CE17AC4}" sibTransId="{807D603D-9E13-434D-8844-CB90C4AE8EAA}"/>
    <dgm:cxn modelId="{CA249D71-4965-43A0-99ED-A612B8A2437F}" type="presOf" srcId="{34F68A06-C82B-4F04-AB5A-E1D14CE17AC4}" destId="{1C86AB34-54C8-454D-8546-4F0DA47B62F0}" srcOrd="0" destOrd="0" presId="urn:microsoft.com/office/officeart/2005/8/layout/hierarchy2"/>
    <dgm:cxn modelId="{3C7EFF85-72B1-4F3C-8B90-04986FF0E82F}" type="presOf" srcId="{57F4AD00-89DA-4294-BFC2-DE2077645A96}" destId="{2B61469B-D7EF-488C-8CDC-E5623432A9AB}" srcOrd="0" destOrd="0" presId="urn:microsoft.com/office/officeart/2005/8/layout/hierarchy2"/>
    <dgm:cxn modelId="{F5604980-C3CA-4459-927F-66ABF1FE8A53}" type="presOf" srcId="{191E98B1-1691-4D39-BB3C-37E7955FA728}" destId="{056D5E49-3813-4922-AA22-1705D673CBBE}" srcOrd="1" destOrd="0" presId="urn:microsoft.com/office/officeart/2005/8/layout/hierarchy2"/>
    <dgm:cxn modelId="{51949F44-CA4E-45E3-91C8-23EDFD0BC581}" type="presOf" srcId="{A7D29789-AAD0-4132-83B6-F4044E95128E}" destId="{8B8F3DF4-56C3-422C-86AE-9DFFF20BF6EF}" srcOrd="0" destOrd="0" presId="urn:microsoft.com/office/officeart/2005/8/layout/hierarchy2"/>
    <dgm:cxn modelId="{586B4784-4CF7-4921-8E32-B3123BCC8BC1}" srcId="{D8BC086E-F7E5-4B6B-B325-46FABE87C471}" destId="{3F2BF691-4E1F-461C-87C6-61454B915E59}" srcOrd="0" destOrd="0" parTransId="{0EF01A06-256A-41FA-A3F3-46B323CF26FB}" sibTransId="{3ED332D7-C234-461B-BA2A-3E7EDF5BA9B1}"/>
    <dgm:cxn modelId="{9AB40618-766E-4211-8D1C-8263BA6F6DC6}" type="presOf" srcId="{A23AFA5B-D726-4FAB-A9DC-37510523A8E8}" destId="{7115D626-73FD-477D-B9F1-6BBB959C9946}" srcOrd="1" destOrd="0" presId="urn:microsoft.com/office/officeart/2005/8/layout/hierarchy2"/>
    <dgm:cxn modelId="{A63F8D11-9C85-4BD9-9A28-BEE51199498E}" srcId="{F9BE1398-24D0-4A24-A777-73094B852480}" destId="{EA5BFF64-6D56-4DEE-ADCA-BCC5DE5EB07B}" srcOrd="0" destOrd="0" parTransId="{57F4AD00-89DA-4294-BFC2-DE2077645A96}" sibTransId="{788B1E72-502D-438A-B2A8-1CD47214833D}"/>
    <dgm:cxn modelId="{7D757297-116A-46B9-A331-482C48176018}" type="presOf" srcId="{FDA20D00-BAA7-4F8B-935E-2C0CE2C54E6A}" destId="{9561ACA3-224C-4A34-9C4C-E9A0DF4F3F0B}" srcOrd="1" destOrd="0" presId="urn:microsoft.com/office/officeart/2005/8/layout/hierarchy2"/>
    <dgm:cxn modelId="{D4641A30-1711-4E66-A6C9-A93406ADF1F1}" srcId="{C39077C8-0247-46E4-9186-DE9CB63E023B}" destId="{EF5E695F-C4EF-469D-8385-F82CC3E59AAB}" srcOrd="0" destOrd="0" parTransId="{4629BF92-01F4-4A7D-9221-466DC1CE4DE0}" sibTransId="{688BDCB9-AD54-4334-89DF-1D4F7BE9E147}"/>
    <dgm:cxn modelId="{DB509F0B-D132-41FF-8865-CD2634A05EAD}" type="presOf" srcId="{34F68A06-C82B-4F04-AB5A-E1D14CE17AC4}" destId="{E6720906-C156-4036-9D28-525DC4BE531F}" srcOrd="1" destOrd="0" presId="urn:microsoft.com/office/officeart/2005/8/layout/hierarchy2"/>
    <dgm:cxn modelId="{D9BEB5C5-A4DF-4B88-B823-686D624969AB}" type="presOf" srcId="{CDA1BE02-FB65-4AFA-9F0E-F8EB3A2896F7}" destId="{A6C0A200-46FC-4160-8C63-1DFF63826E5E}" srcOrd="0" destOrd="0" presId="urn:microsoft.com/office/officeart/2005/8/layout/hierarchy2"/>
    <dgm:cxn modelId="{C3FDEA36-E02D-4A56-8C97-FCEAB17CAD09}" type="presOf" srcId="{C39077C8-0247-46E4-9186-DE9CB63E023B}" destId="{5EC55B22-AD56-44C9-AAF2-7FAADD3E1B32}" srcOrd="0" destOrd="0" presId="urn:microsoft.com/office/officeart/2005/8/layout/hierarchy2"/>
    <dgm:cxn modelId="{11F75F15-517F-4B6A-8290-AA4B3EDBFD0F}" type="presOf" srcId="{D8BC086E-F7E5-4B6B-B325-46FABE87C471}" destId="{77CCFF37-2BE9-4965-8EE7-1D0968375250}" srcOrd="0" destOrd="0" presId="urn:microsoft.com/office/officeart/2005/8/layout/hierarchy2"/>
    <dgm:cxn modelId="{D5E13190-80C4-47F5-97C4-26306BD7E06A}" srcId="{EF5E695F-C4EF-469D-8385-F82CC3E59AAB}" destId="{D8BC086E-F7E5-4B6B-B325-46FABE87C471}" srcOrd="2" destOrd="0" parTransId="{FDA20D00-BAA7-4F8B-935E-2C0CE2C54E6A}" sibTransId="{5EA95464-B16E-45E6-9623-21075E1A230F}"/>
    <dgm:cxn modelId="{1639F617-D538-425E-BDAF-2FC43D11FF50}" srcId="{EF5E695F-C4EF-469D-8385-F82CC3E59AAB}" destId="{F9BE1398-24D0-4A24-A777-73094B852480}" srcOrd="0" destOrd="0" parTransId="{A23AFA5B-D726-4FAB-A9DC-37510523A8E8}" sibTransId="{760ADD66-03DB-4CED-A84E-7B74388FC6FB}"/>
    <dgm:cxn modelId="{1080294F-66E5-4125-83A3-43D5F4EF2E8F}" type="presOf" srcId="{57F4AD00-89DA-4294-BFC2-DE2077645A96}" destId="{76974A60-3421-4B65-8EA8-D1C0D465980C}" srcOrd="1" destOrd="0" presId="urn:microsoft.com/office/officeart/2005/8/layout/hierarchy2"/>
    <dgm:cxn modelId="{D3DEDF30-4C47-4A73-9658-5DDC78B2913C}" type="presOf" srcId="{EA7C82DC-E1CC-4C6B-8E75-D67F57DB46C0}" destId="{BE8D3B18-A260-4AE9-BDEB-550A0770C1FF}" srcOrd="0" destOrd="0" presId="urn:microsoft.com/office/officeart/2005/8/layout/hierarchy2"/>
    <dgm:cxn modelId="{62AD3249-FC15-4EEA-A316-1AECB9EADCB8}" type="presOf" srcId="{EA5BFF64-6D56-4DEE-ADCA-BCC5DE5EB07B}" destId="{B3D884B1-1C3A-4F3D-A074-EBE40CCE7D51}" srcOrd="0" destOrd="0" presId="urn:microsoft.com/office/officeart/2005/8/layout/hierarchy2"/>
    <dgm:cxn modelId="{C3AD4B6C-7C51-43AC-B793-38A326E10271}" type="presOf" srcId="{FCD9D096-31BD-444D-A4B7-E15B87B92AAB}" destId="{946B455A-D95B-4C51-A221-5AEE566863AC}" srcOrd="0" destOrd="0" presId="urn:microsoft.com/office/officeart/2005/8/layout/hierarchy2"/>
    <dgm:cxn modelId="{FBF2665C-6CDA-4F08-B99B-5FBA39FA0326}" type="presOf" srcId="{0EF01A06-256A-41FA-A3F3-46B323CF26FB}" destId="{659EF75A-02F0-4766-B829-9B8EFAA9A65A}" srcOrd="0" destOrd="0" presId="urn:microsoft.com/office/officeart/2005/8/layout/hierarchy2"/>
    <dgm:cxn modelId="{CBEB82DB-1377-444D-ACA3-70350094631B}" type="presOf" srcId="{FCD9D096-31BD-444D-A4B7-E15B87B92AAB}" destId="{7D198A06-B673-47B7-9B1C-8B608097FC5D}" srcOrd="1" destOrd="0" presId="urn:microsoft.com/office/officeart/2005/8/layout/hierarchy2"/>
    <dgm:cxn modelId="{33E9409A-FF1E-45A5-9C19-2C11B82E1F29}" srcId="{A003C1C7-F34F-4D42-A588-9CA16262B04C}" destId="{CE72061F-92D1-4AA6-A80F-ED58B19C56DA}" srcOrd="0" destOrd="0" parTransId="{FCD9D096-31BD-444D-A4B7-E15B87B92AAB}" sibTransId="{A1ACAFE3-F4E4-47CC-82C7-134F82FD8B4D}"/>
    <dgm:cxn modelId="{50E2C629-DE58-47F2-A128-260BB073EC82}" type="presOf" srcId="{FDA20D00-BAA7-4F8B-935E-2C0CE2C54E6A}" destId="{B414128C-6179-4C73-AAA6-3E4BD9293529}" srcOrd="0" destOrd="0" presId="urn:microsoft.com/office/officeart/2005/8/layout/hierarchy2"/>
    <dgm:cxn modelId="{01291D79-0C44-45E6-9C83-5D5E01E8F86A}" type="presOf" srcId="{F9BE1398-24D0-4A24-A777-73094B852480}" destId="{14A4234B-AA1D-4E62-B6BE-CDE85F8EDE9D}" srcOrd="0" destOrd="0" presId="urn:microsoft.com/office/officeart/2005/8/layout/hierarchy2"/>
    <dgm:cxn modelId="{971EDB8C-5182-47BD-AAD1-068109EF1E10}" type="presOf" srcId="{191E98B1-1691-4D39-BB3C-37E7955FA728}" destId="{E4DD3C35-65ED-415F-81BA-105888CBB977}" srcOrd="0" destOrd="0" presId="urn:microsoft.com/office/officeart/2005/8/layout/hierarchy2"/>
    <dgm:cxn modelId="{01381148-28BE-4233-B25F-C7E93C2DFC75}" srcId="{D8BC086E-F7E5-4B6B-B325-46FABE87C471}" destId="{A7D29789-AAD0-4132-83B6-F4044E95128E}" srcOrd="2" destOrd="0" parTransId="{CDA1BE02-FB65-4AFA-9F0E-F8EB3A2896F7}" sibTransId="{C13CD859-0043-4A7D-A731-83BBA5F0BFEA}"/>
    <dgm:cxn modelId="{A06E15A0-7C07-474C-880E-601AE2CFF5E6}" type="presOf" srcId="{CDA1BE02-FB65-4AFA-9F0E-F8EB3A2896F7}" destId="{0A16E1A6-3BA6-47FE-AB58-6C60C30FF13A}" srcOrd="1" destOrd="0" presId="urn:microsoft.com/office/officeart/2005/8/layout/hierarchy2"/>
    <dgm:cxn modelId="{A8EF8B28-CDBE-4F43-8CCE-5B98C823ED5A}" type="presParOf" srcId="{5EC55B22-AD56-44C9-AAF2-7FAADD3E1B32}" destId="{EC004E9D-E18F-48A9-A4CA-8E28B72CB30A}" srcOrd="0" destOrd="0" presId="urn:microsoft.com/office/officeart/2005/8/layout/hierarchy2"/>
    <dgm:cxn modelId="{F046AF71-7C9F-4392-96BC-B1BEF82062B5}" type="presParOf" srcId="{EC004E9D-E18F-48A9-A4CA-8E28B72CB30A}" destId="{F05A2C0A-BA84-472C-AFDB-0CDF95A18446}" srcOrd="0" destOrd="0" presId="urn:microsoft.com/office/officeart/2005/8/layout/hierarchy2"/>
    <dgm:cxn modelId="{B8FC1737-2083-4946-ACBF-D3A1ACD969B7}" type="presParOf" srcId="{EC004E9D-E18F-48A9-A4CA-8E28B72CB30A}" destId="{66195939-AAB7-4105-A4EC-F6A25404FA1C}" srcOrd="1" destOrd="0" presId="urn:microsoft.com/office/officeart/2005/8/layout/hierarchy2"/>
    <dgm:cxn modelId="{E9AB3960-1EE1-48D0-B520-7E82162D242B}" type="presParOf" srcId="{66195939-AAB7-4105-A4EC-F6A25404FA1C}" destId="{01A807D5-B25F-4693-96AE-45F227CC8C75}" srcOrd="0" destOrd="0" presId="urn:microsoft.com/office/officeart/2005/8/layout/hierarchy2"/>
    <dgm:cxn modelId="{912B99B8-AB2F-4B6F-B6F3-FD1334A846F2}" type="presParOf" srcId="{01A807D5-B25F-4693-96AE-45F227CC8C75}" destId="{7115D626-73FD-477D-B9F1-6BBB959C9946}" srcOrd="0" destOrd="0" presId="urn:microsoft.com/office/officeart/2005/8/layout/hierarchy2"/>
    <dgm:cxn modelId="{049E3D7A-5372-4774-9065-F7F22244A302}" type="presParOf" srcId="{66195939-AAB7-4105-A4EC-F6A25404FA1C}" destId="{BE0C5A4B-628D-4896-987E-5470A4CBCBFC}" srcOrd="1" destOrd="0" presId="urn:microsoft.com/office/officeart/2005/8/layout/hierarchy2"/>
    <dgm:cxn modelId="{05199856-3543-41B9-9701-2971D6308121}" type="presParOf" srcId="{BE0C5A4B-628D-4896-987E-5470A4CBCBFC}" destId="{14A4234B-AA1D-4E62-B6BE-CDE85F8EDE9D}" srcOrd="0" destOrd="0" presId="urn:microsoft.com/office/officeart/2005/8/layout/hierarchy2"/>
    <dgm:cxn modelId="{E7B31E27-AA2B-484A-B62C-D50C1512C291}" type="presParOf" srcId="{BE0C5A4B-628D-4896-987E-5470A4CBCBFC}" destId="{EBA8A5DE-D133-4BDD-914A-DCDC496873B4}" srcOrd="1" destOrd="0" presId="urn:microsoft.com/office/officeart/2005/8/layout/hierarchy2"/>
    <dgm:cxn modelId="{6157BCD5-1754-45B5-B8AC-CB810FBA8359}" type="presParOf" srcId="{EBA8A5DE-D133-4BDD-914A-DCDC496873B4}" destId="{2B61469B-D7EF-488C-8CDC-E5623432A9AB}" srcOrd="0" destOrd="0" presId="urn:microsoft.com/office/officeart/2005/8/layout/hierarchy2"/>
    <dgm:cxn modelId="{D9BFDF97-89CF-45A3-A043-93F20E99270C}" type="presParOf" srcId="{2B61469B-D7EF-488C-8CDC-E5623432A9AB}" destId="{76974A60-3421-4B65-8EA8-D1C0D465980C}" srcOrd="0" destOrd="0" presId="urn:microsoft.com/office/officeart/2005/8/layout/hierarchy2"/>
    <dgm:cxn modelId="{0D9615F6-2D7F-48BD-AAAD-B8E1C352914B}" type="presParOf" srcId="{EBA8A5DE-D133-4BDD-914A-DCDC496873B4}" destId="{81B147D9-1E95-4BC4-9E46-A796EABE09EE}" srcOrd="1" destOrd="0" presId="urn:microsoft.com/office/officeart/2005/8/layout/hierarchy2"/>
    <dgm:cxn modelId="{518EB153-FE3B-4C67-B5AD-BECF5814DB5C}" type="presParOf" srcId="{81B147D9-1E95-4BC4-9E46-A796EABE09EE}" destId="{B3D884B1-1C3A-4F3D-A074-EBE40CCE7D51}" srcOrd="0" destOrd="0" presId="urn:microsoft.com/office/officeart/2005/8/layout/hierarchy2"/>
    <dgm:cxn modelId="{B7B108E6-7099-4E4E-8B1C-168659B316A5}" type="presParOf" srcId="{81B147D9-1E95-4BC4-9E46-A796EABE09EE}" destId="{C7226F43-6825-4A8B-9CE5-CEFD3C4F6683}" srcOrd="1" destOrd="0" presId="urn:microsoft.com/office/officeart/2005/8/layout/hierarchy2"/>
    <dgm:cxn modelId="{D311D278-2DD1-4D90-B801-F2C2E7D68FFD}" type="presParOf" srcId="{66195939-AAB7-4105-A4EC-F6A25404FA1C}" destId="{1C86AB34-54C8-454D-8546-4F0DA47B62F0}" srcOrd="2" destOrd="0" presId="urn:microsoft.com/office/officeart/2005/8/layout/hierarchy2"/>
    <dgm:cxn modelId="{B8AFD2DA-D159-4781-8108-D36CC17CDC00}" type="presParOf" srcId="{1C86AB34-54C8-454D-8546-4F0DA47B62F0}" destId="{E6720906-C156-4036-9D28-525DC4BE531F}" srcOrd="0" destOrd="0" presId="urn:microsoft.com/office/officeart/2005/8/layout/hierarchy2"/>
    <dgm:cxn modelId="{1195B260-3C73-48B1-B182-2D3A7F44CBEB}" type="presParOf" srcId="{66195939-AAB7-4105-A4EC-F6A25404FA1C}" destId="{7E62554F-63DC-4735-ADC7-0E443C249A9B}" srcOrd="3" destOrd="0" presId="urn:microsoft.com/office/officeart/2005/8/layout/hierarchy2"/>
    <dgm:cxn modelId="{E5F67DBF-E2A1-4A22-BB93-9B9EBFE88DE6}" type="presParOf" srcId="{7E62554F-63DC-4735-ADC7-0E443C249A9B}" destId="{F43CC8EB-0EC8-4633-907C-CF703E17DA9D}" srcOrd="0" destOrd="0" presId="urn:microsoft.com/office/officeart/2005/8/layout/hierarchy2"/>
    <dgm:cxn modelId="{A0CA2FEF-2195-4CB7-8253-44E3041F575A}" type="presParOf" srcId="{7E62554F-63DC-4735-ADC7-0E443C249A9B}" destId="{28CBF343-DFCD-40AD-903D-B6FA9DE8BDE7}" srcOrd="1" destOrd="0" presId="urn:microsoft.com/office/officeart/2005/8/layout/hierarchy2"/>
    <dgm:cxn modelId="{3B1A9A38-5B88-4E95-AF63-6C22640E1FE3}" type="presParOf" srcId="{28CBF343-DFCD-40AD-903D-B6FA9DE8BDE7}" destId="{946B455A-D95B-4C51-A221-5AEE566863AC}" srcOrd="0" destOrd="0" presId="urn:microsoft.com/office/officeart/2005/8/layout/hierarchy2"/>
    <dgm:cxn modelId="{4999ADAA-E41B-48F5-81EB-604ACA0BE7DB}" type="presParOf" srcId="{946B455A-D95B-4C51-A221-5AEE566863AC}" destId="{7D198A06-B673-47B7-9B1C-8B608097FC5D}" srcOrd="0" destOrd="0" presId="urn:microsoft.com/office/officeart/2005/8/layout/hierarchy2"/>
    <dgm:cxn modelId="{64C030E5-39CA-4582-B72C-7DEFFAB67703}" type="presParOf" srcId="{28CBF343-DFCD-40AD-903D-B6FA9DE8BDE7}" destId="{52265BF9-D66E-4C8C-8AF6-B3D6CB6CEE2D}" srcOrd="1" destOrd="0" presId="urn:microsoft.com/office/officeart/2005/8/layout/hierarchy2"/>
    <dgm:cxn modelId="{96171C29-D620-4B7B-A28D-B754E07924E9}" type="presParOf" srcId="{52265BF9-D66E-4C8C-8AF6-B3D6CB6CEE2D}" destId="{6B717EF1-7C14-4772-A136-3E89262987C2}" srcOrd="0" destOrd="0" presId="urn:microsoft.com/office/officeart/2005/8/layout/hierarchy2"/>
    <dgm:cxn modelId="{6625BB2E-7E72-485B-A100-D2451AFAAAAA}" type="presParOf" srcId="{52265BF9-D66E-4C8C-8AF6-B3D6CB6CEE2D}" destId="{793EFA64-7E55-47C8-B8E3-04F91C442CBF}" srcOrd="1" destOrd="0" presId="urn:microsoft.com/office/officeart/2005/8/layout/hierarchy2"/>
    <dgm:cxn modelId="{9CD9B83D-D5C1-4631-B132-81D38D0377A5}" type="presParOf" srcId="{66195939-AAB7-4105-A4EC-F6A25404FA1C}" destId="{B414128C-6179-4C73-AAA6-3E4BD9293529}" srcOrd="4" destOrd="0" presId="urn:microsoft.com/office/officeart/2005/8/layout/hierarchy2"/>
    <dgm:cxn modelId="{AFF3F1AA-244F-4FCF-B08C-0CE598AA93AF}" type="presParOf" srcId="{B414128C-6179-4C73-AAA6-3E4BD9293529}" destId="{9561ACA3-224C-4A34-9C4C-E9A0DF4F3F0B}" srcOrd="0" destOrd="0" presId="urn:microsoft.com/office/officeart/2005/8/layout/hierarchy2"/>
    <dgm:cxn modelId="{062A0B39-BE94-4FD8-AABF-1E50D0861895}" type="presParOf" srcId="{66195939-AAB7-4105-A4EC-F6A25404FA1C}" destId="{F0AF978B-7864-4965-82C3-0D1588E65777}" srcOrd="5" destOrd="0" presId="urn:microsoft.com/office/officeart/2005/8/layout/hierarchy2"/>
    <dgm:cxn modelId="{C326CE29-D30C-4773-822D-FC05B1E9C8E8}" type="presParOf" srcId="{F0AF978B-7864-4965-82C3-0D1588E65777}" destId="{77CCFF37-2BE9-4965-8EE7-1D0968375250}" srcOrd="0" destOrd="0" presId="urn:microsoft.com/office/officeart/2005/8/layout/hierarchy2"/>
    <dgm:cxn modelId="{AD905974-A310-4152-8EE4-67311F793742}" type="presParOf" srcId="{F0AF978B-7864-4965-82C3-0D1588E65777}" destId="{1D1D4CB1-887C-4AED-AA2B-FE7A10BE804F}" srcOrd="1" destOrd="0" presId="urn:microsoft.com/office/officeart/2005/8/layout/hierarchy2"/>
    <dgm:cxn modelId="{89459EE4-7EFC-4F43-9D4C-7D514D29B5FE}" type="presParOf" srcId="{1D1D4CB1-887C-4AED-AA2B-FE7A10BE804F}" destId="{659EF75A-02F0-4766-B829-9B8EFAA9A65A}" srcOrd="0" destOrd="0" presId="urn:microsoft.com/office/officeart/2005/8/layout/hierarchy2"/>
    <dgm:cxn modelId="{466B0EB9-A4D9-42B2-B4F6-3E69487F6EF6}" type="presParOf" srcId="{659EF75A-02F0-4766-B829-9B8EFAA9A65A}" destId="{5827DE4F-A3DE-49CE-8F20-FBDDF889233B}" srcOrd="0" destOrd="0" presId="urn:microsoft.com/office/officeart/2005/8/layout/hierarchy2"/>
    <dgm:cxn modelId="{DB9D59E8-F2E6-4225-85CA-F18C075C6C47}" type="presParOf" srcId="{1D1D4CB1-887C-4AED-AA2B-FE7A10BE804F}" destId="{8D10660A-3DB4-400B-80B3-49F8B6F0B14B}" srcOrd="1" destOrd="0" presId="urn:microsoft.com/office/officeart/2005/8/layout/hierarchy2"/>
    <dgm:cxn modelId="{1C15163F-E8E3-4E85-B149-762913D81F1A}" type="presParOf" srcId="{8D10660A-3DB4-400B-80B3-49F8B6F0B14B}" destId="{8E7B29D4-15FA-4918-9F5D-1D1077150767}" srcOrd="0" destOrd="0" presId="urn:microsoft.com/office/officeart/2005/8/layout/hierarchy2"/>
    <dgm:cxn modelId="{9F274760-95DB-4B39-BFD2-6E977A62C953}" type="presParOf" srcId="{8D10660A-3DB4-400B-80B3-49F8B6F0B14B}" destId="{0926556D-B7DF-4B79-93DA-712A338BC923}" srcOrd="1" destOrd="0" presId="urn:microsoft.com/office/officeart/2005/8/layout/hierarchy2"/>
    <dgm:cxn modelId="{598A789D-0DE3-447C-B76F-A77B6BBA90D0}" type="presParOf" srcId="{1D1D4CB1-887C-4AED-AA2B-FE7A10BE804F}" destId="{E4DD3C35-65ED-415F-81BA-105888CBB977}" srcOrd="2" destOrd="0" presId="urn:microsoft.com/office/officeart/2005/8/layout/hierarchy2"/>
    <dgm:cxn modelId="{2DBB9D87-1383-407D-B70F-217DAB7A151A}" type="presParOf" srcId="{E4DD3C35-65ED-415F-81BA-105888CBB977}" destId="{056D5E49-3813-4922-AA22-1705D673CBBE}" srcOrd="0" destOrd="0" presId="urn:microsoft.com/office/officeart/2005/8/layout/hierarchy2"/>
    <dgm:cxn modelId="{899613A1-C42C-46E6-8190-B884237EC929}" type="presParOf" srcId="{1D1D4CB1-887C-4AED-AA2B-FE7A10BE804F}" destId="{4737277C-DBAD-41F5-A02C-531E897744FE}" srcOrd="3" destOrd="0" presId="urn:microsoft.com/office/officeart/2005/8/layout/hierarchy2"/>
    <dgm:cxn modelId="{87D0E8E2-3D8E-484E-A19F-06A1EE7FE352}" type="presParOf" srcId="{4737277C-DBAD-41F5-A02C-531E897744FE}" destId="{BE8D3B18-A260-4AE9-BDEB-550A0770C1FF}" srcOrd="0" destOrd="0" presId="urn:microsoft.com/office/officeart/2005/8/layout/hierarchy2"/>
    <dgm:cxn modelId="{C91DB2FD-5F99-46FF-B43F-A212CFEAB3F0}" type="presParOf" srcId="{4737277C-DBAD-41F5-A02C-531E897744FE}" destId="{67776FA0-34DF-4E28-8A1A-85687B32B073}" srcOrd="1" destOrd="0" presId="urn:microsoft.com/office/officeart/2005/8/layout/hierarchy2"/>
    <dgm:cxn modelId="{87FDD55F-AD58-46AF-A570-A4AD2BD4D39B}" type="presParOf" srcId="{1D1D4CB1-887C-4AED-AA2B-FE7A10BE804F}" destId="{A6C0A200-46FC-4160-8C63-1DFF63826E5E}" srcOrd="4" destOrd="0" presId="urn:microsoft.com/office/officeart/2005/8/layout/hierarchy2"/>
    <dgm:cxn modelId="{26440495-C0FE-4805-A36C-FD6A17D7AF96}" type="presParOf" srcId="{A6C0A200-46FC-4160-8C63-1DFF63826E5E}" destId="{0A16E1A6-3BA6-47FE-AB58-6C60C30FF13A}" srcOrd="0" destOrd="0" presId="urn:microsoft.com/office/officeart/2005/8/layout/hierarchy2"/>
    <dgm:cxn modelId="{66F953D0-4CDC-4523-948A-D6868DADDE47}" type="presParOf" srcId="{1D1D4CB1-887C-4AED-AA2B-FE7A10BE804F}" destId="{322D74E9-40E8-41C2-A925-920FC45FB3CF}" srcOrd="5" destOrd="0" presId="urn:microsoft.com/office/officeart/2005/8/layout/hierarchy2"/>
    <dgm:cxn modelId="{8E7A8B99-4031-412F-92CD-87FFE9B9FDDD}" type="presParOf" srcId="{322D74E9-40E8-41C2-A925-920FC45FB3CF}" destId="{8B8F3DF4-56C3-422C-86AE-9DFFF20BF6EF}" srcOrd="0" destOrd="0" presId="urn:microsoft.com/office/officeart/2005/8/layout/hierarchy2"/>
    <dgm:cxn modelId="{9D815DBA-C4DB-4581-BFA1-19D05003E474}" type="presParOf" srcId="{322D74E9-40E8-41C2-A925-920FC45FB3CF}" destId="{EC5F52CA-BB84-4EEE-9E84-3591DE7E354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A876C4-31DE-4773-B36C-EF09FFB944F9}" type="doc">
      <dgm:prSet loTypeId="urn:microsoft.com/office/officeart/2005/8/layout/hierarchy1" loCatId="hierarchy" qsTypeId="urn:microsoft.com/office/officeart/2005/8/quickstyle/simple5" qsCatId="simple" csTypeId="urn:microsoft.com/office/officeart/2005/8/colors/colorful4" csCatId="colorful" phldr="1"/>
      <dgm:spPr/>
      <dgm:t>
        <a:bodyPr/>
        <a:lstStyle/>
        <a:p>
          <a:endParaRPr lang="en-US"/>
        </a:p>
      </dgm:t>
    </dgm:pt>
    <dgm:pt modelId="{080308B4-C635-4F91-A66D-4AC903AEE737}">
      <dgm:prSet phldrT="[Text]"/>
      <dgm:spPr/>
      <dgm:t>
        <a:bodyPr/>
        <a:lstStyle/>
        <a:p>
          <a:r>
            <a:rPr lang="en-US" dirty="0" smtClean="0"/>
            <a:t>Little Breast Change</a:t>
          </a:r>
          <a:endParaRPr lang="en-US" dirty="0"/>
        </a:p>
      </dgm:t>
    </dgm:pt>
    <dgm:pt modelId="{3A6C930A-0540-4700-BD5B-4358480FC579}" type="parTrans" cxnId="{9BD69471-D8BB-42AE-B36D-D9A266A895A8}">
      <dgm:prSet/>
      <dgm:spPr/>
      <dgm:t>
        <a:bodyPr/>
        <a:lstStyle/>
        <a:p>
          <a:endParaRPr lang="en-US"/>
        </a:p>
      </dgm:t>
    </dgm:pt>
    <dgm:pt modelId="{DF9B4A89-5694-4465-A6BA-4E01A96B8C8B}" type="sibTrans" cxnId="{9BD69471-D8BB-42AE-B36D-D9A266A895A8}">
      <dgm:prSet/>
      <dgm:spPr/>
      <dgm:t>
        <a:bodyPr/>
        <a:lstStyle/>
        <a:p>
          <a:endParaRPr lang="en-US"/>
        </a:p>
      </dgm:t>
    </dgm:pt>
    <dgm:pt modelId="{DB112B97-76AD-472A-9376-5CD16450C0A7}">
      <dgm:prSet phldrT="[Text]"/>
      <dgm:spPr/>
      <dgm:t>
        <a:bodyPr/>
        <a:lstStyle/>
        <a:p>
          <a:r>
            <a:rPr lang="en-US" dirty="0" smtClean="0"/>
            <a:t>Insufficient Glandular Tissue</a:t>
          </a:r>
          <a:endParaRPr lang="en-US" dirty="0"/>
        </a:p>
      </dgm:t>
    </dgm:pt>
    <dgm:pt modelId="{17162851-A4F9-41F1-8B84-65BE33231FB6}" type="parTrans" cxnId="{9792B3D6-C50D-43EA-A5D6-66708DB8D955}">
      <dgm:prSet/>
      <dgm:spPr/>
      <dgm:t>
        <a:bodyPr/>
        <a:lstStyle/>
        <a:p>
          <a:endParaRPr lang="en-US"/>
        </a:p>
      </dgm:t>
    </dgm:pt>
    <dgm:pt modelId="{0E42B561-8311-420F-86F1-C42887B78464}" type="sibTrans" cxnId="{9792B3D6-C50D-43EA-A5D6-66708DB8D955}">
      <dgm:prSet/>
      <dgm:spPr/>
      <dgm:t>
        <a:bodyPr/>
        <a:lstStyle/>
        <a:p>
          <a:endParaRPr lang="en-US"/>
        </a:p>
      </dgm:t>
    </dgm:pt>
    <dgm:pt modelId="{54C92018-E48F-4172-99C5-D45007898238}">
      <dgm:prSet phldrT="[Text]"/>
      <dgm:spPr/>
      <dgm:t>
        <a:bodyPr/>
        <a:lstStyle/>
        <a:p>
          <a:r>
            <a:rPr lang="en-US" dirty="0" smtClean="0"/>
            <a:t>Congenital</a:t>
          </a:r>
          <a:endParaRPr lang="en-US" dirty="0"/>
        </a:p>
      </dgm:t>
    </dgm:pt>
    <dgm:pt modelId="{076BBE2B-6349-4B8B-BD3A-982BADE6CD77}" type="parTrans" cxnId="{DE0F544D-E446-4E4D-A094-9049B61FEDB1}">
      <dgm:prSet/>
      <dgm:spPr/>
      <dgm:t>
        <a:bodyPr/>
        <a:lstStyle/>
        <a:p>
          <a:endParaRPr lang="en-US"/>
        </a:p>
      </dgm:t>
    </dgm:pt>
    <dgm:pt modelId="{F1C3E474-CD5E-4E0B-B316-A88CEBA47784}" type="sibTrans" cxnId="{DE0F544D-E446-4E4D-A094-9049B61FEDB1}">
      <dgm:prSet/>
      <dgm:spPr/>
      <dgm:t>
        <a:bodyPr/>
        <a:lstStyle/>
        <a:p>
          <a:endParaRPr lang="en-US"/>
        </a:p>
      </dgm:t>
    </dgm:pt>
    <dgm:pt modelId="{A68A3CE9-DAB2-4B9B-96B1-1279B6E0F482}">
      <dgm:prSet phldrT="[Text]"/>
      <dgm:spPr/>
      <dgm:t>
        <a:bodyPr/>
        <a:lstStyle/>
        <a:p>
          <a:r>
            <a:rPr lang="en-US" dirty="0" smtClean="0"/>
            <a:t>Acquired</a:t>
          </a:r>
        </a:p>
        <a:p>
          <a:r>
            <a:rPr lang="en-US" dirty="0" smtClean="0"/>
            <a:t> (</a:t>
          </a:r>
          <a:r>
            <a:rPr lang="en-US" dirty="0" err="1" smtClean="0"/>
            <a:t>ie</a:t>
          </a:r>
          <a:r>
            <a:rPr lang="en-US" dirty="0" smtClean="0"/>
            <a:t> surgery, radiation)</a:t>
          </a:r>
          <a:endParaRPr lang="en-US" dirty="0"/>
        </a:p>
      </dgm:t>
    </dgm:pt>
    <dgm:pt modelId="{02D84CB5-7BA1-473C-A746-913CE3136F13}" type="parTrans" cxnId="{35AA3EA3-F897-41BF-AA00-221A9976D331}">
      <dgm:prSet/>
      <dgm:spPr/>
      <dgm:t>
        <a:bodyPr/>
        <a:lstStyle/>
        <a:p>
          <a:endParaRPr lang="en-US"/>
        </a:p>
      </dgm:t>
    </dgm:pt>
    <dgm:pt modelId="{E8E06AC4-EE4A-45DA-9EE8-28E83AD3231D}" type="sibTrans" cxnId="{35AA3EA3-F897-41BF-AA00-221A9976D331}">
      <dgm:prSet/>
      <dgm:spPr/>
      <dgm:t>
        <a:bodyPr/>
        <a:lstStyle/>
        <a:p>
          <a:endParaRPr lang="en-US"/>
        </a:p>
      </dgm:t>
    </dgm:pt>
    <dgm:pt modelId="{C1278C76-DE07-4567-8E3A-83E0747DBE2C}">
      <dgm:prSet phldrT="[Text]"/>
      <dgm:spPr/>
      <dgm:t>
        <a:bodyPr/>
        <a:lstStyle/>
        <a:p>
          <a:r>
            <a:rPr lang="en-US" dirty="0" smtClean="0"/>
            <a:t>Hormonal Interruption</a:t>
          </a:r>
          <a:endParaRPr lang="en-US" dirty="0"/>
        </a:p>
      </dgm:t>
    </dgm:pt>
    <dgm:pt modelId="{F02D50F0-6899-415B-B66A-230468103F37}" type="parTrans" cxnId="{B2BDDD3E-F5E0-42B1-A582-DC2FB0E7B8F2}">
      <dgm:prSet/>
      <dgm:spPr/>
      <dgm:t>
        <a:bodyPr/>
        <a:lstStyle/>
        <a:p>
          <a:endParaRPr lang="en-US"/>
        </a:p>
      </dgm:t>
    </dgm:pt>
    <dgm:pt modelId="{5D9CEB2A-76C5-467F-A9E1-E881D117B779}" type="sibTrans" cxnId="{B2BDDD3E-F5E0-42B1-A582-DC2FB0E7B8F2}">
      <dgm:prSet/>
      <dgm:spPr/>
      <dgm:t>
        <a:bodyPr/>
        <a:lstStyle/>
        <a:p>
          <a:endParaRPr lang="en-US"/>
        </a:p>
      </dgm:t>
    </dgm:pt>
    <dgm:pt modelId="{6A627094-E6EB-4731-BC22-17E5F6661FD4}">
      <dgm:prSet phldrT="[Text]"/>
      <dgm:spPr/>
      <dgm:t>
        <a:bodyPr/>
        <a:lstStyle/>
        <a:p>
          <a:r>
            <a:rPr lang="en-US" dirty="0" smtClean="0"/>
            <a:t>PCOS, Obesity, High Androgens</a:t>
          </a:r>
          <a:endParaRPr lang="en-US" dirty="0"/>
        </a:p>
      </dgm:t>
    </dgm:pt>
    <dgm:pt modelId="{04D8E6F8-B4EB-4F82-844D-48EDD7D05BC2}" type="parTrans" cxnId="{0AB8E039-25E8-4D00-9124-03819410352A}">
      <dgm:prSet/>
      <dgm:spPr/>
      <dgm:t>
        <a:bodyPr/>
        <a:lstStyle/>
        <a:p>
          <a:endParaRPr lang="en-US"/>
        </a:p>
      </dgm:t>
    </dgm:pt>
    <dgm:pt modelId="{E855E65F-CB1F-4979-8BEF-A23EEFC87C2F}" type="sibTrans" cxnId="{0AB8E039-25E8-4D00-9124-03819410352A}">
      <dgm:prSet/>
      <dgm:spPr/>
      <dgm:t>
        <a:bodyPr/>
        <a:lstStyle/>
        <a:p>
          <a:endParaRPr lang="en-US"/>
        </a:p>
      </dgm:t>
    </dgm:pt>
    <dgm:pt modelId="{137E593D-CCB2-4866-991E-D1DAE2CB673F}" type="pres">
      <dgm:prSet presAssocID="{69A876C4-31DE-4773-B36C-EF09FFB944F9}" presName="hierChild1" presStyleCnt="0">
        <dgm:presLayoutVars>
          <dgm:chPref val="1"/>
          <dgm:dir/>
          <dgm:animOne val="branch"/>
          <dgm:animLvl val="lvl"/>
          <dgm:resizeHandles/>
        </dgm:presLayoutVars>
      </dgm:prSet>
      <dgm:spPr/>
      <dgm:t>
        <a:bodyPr/>
        <a:lstStyle/>
        <a:p>
          <a:endParaRPr lang="en-US"/>
        </a:p>
      </dgm:t>
    </dgm:pt>
    <dgm:pt modelId="{40F5F630-FB68-4216-B125-49B713071A13}" type="pres">
      <dgm:prSet presAssocID="{080308B4-C635-4F91-A66D-4AC903AEE737}" presName="hierRoot1" presStyleCnt="0"/>
      <dgm:spPr/>
      <dgm:t>
        <a:bodyPr/>
        <a:lstStyle/>
        <a:p>
          <a:endParaRPr lang="en-US"/>
        </a:p>
      </dgm:t>
    </dgm:pt>
    <dgm:pt modelId="{87C425F4-44A2-4C5B-91D6-416F9142761E}" type="pres">
      <dgm:prSet presAssocID="{080308B4-C635-4F91-A66D-4AC903AEE737}" presName="composite" presStyleCnt="0"/>
      <dgm:spPr/>
      <dgm:t>
        <a:bodyPr/>
        <a:lstStyle/>
        <a:p>
          <a:endParaRPr lang="en-US"/>
        </a:p>
      </dgm:t>
    </dgm:pt>
    <dgm:pt modelId="{04A45928-2FA3-4D43-BF91-29865A76167B}" type="pres">
      <dgm:prSet presAssocID="{080308B4-C635-4F91-A66D-4AC903AEE737}" presName="background" presStyleLbl="node0" presStyleIdx="0" presStyleCnt="1"/>
      <dgm:spPr/>
      <dgm:t>
        <a:bodyPr/>
        <a:lstStyle/>
        <a:p>
          <a:endParaRPr lang="en-US"/>
        </a:p>
      </dgm:t>
    </dgm:pt>
    <dgm:pt modelId="{4E945FC9-93C4-4AAA-ADB6-39A59BF3EA99}" type="pres">
      <dgm:prSet presAssocID="{080308B4-C635-4F91-A66D-4AC903AEE737}" presName="text" presStyleLbl="fgAcc0" presStyleIdx="0" presStyleCnt="1">
        <dgm:presLayoutVars>
          <dgm:chPref val="3"/>
        </dgm:presLayoutVars>
      </dgm:prSet>
      <dgm:spPr/>
      <dgm:t>
        <a:bodyPr/>
        <a:lstStyle/>
        <a:p>
          <a:endParaRPr lang="en-US"/>
        </a:p>
      </dgm:t>
    </dgm:pt>
    <dgm:pt modelId="{2A261241-C0CA-41E0-827A-EA9D20F5FA91}" type="pres">
      <dgm:prSet presAssocID="{080308B4-C635-4F91-A66D-4AC903AEE737}" presName="hierChild2" presStyleCnt="0"/>
      <dgm:spPr/>
      <dgm:t>
        <a:bodyPr/>
        <a:lstStyle/>
        <a:p>
          <a:endParaRPr lang="en-US"/>
        </a:p>
      </dgm:t>
    </dgm:pt>
    <dgm:pt modelId="{88A46953-D436-40A9-BC3B-E17CE235403B}" type="pres">
      <dgm:prSet presAssocID="{17162851-A4F9-41F1-8B84-65BE33231FB6}" presName="Name10" presStyleLbl="parChTrans1D2" presStyleIdx="0" presStyleCnt="2"/>
      <dgm:spPr/>
      <dgm:t>
        <a:bodyPr/>
        <a:lstStyle/>
        <a:p>
          <a:endParaRPr lang="en-US"/>
        </a:p>
      </dgm:t>
    </dgm:pt>
    <dgm:pt modelId="{7503F7DA-EC94-40D6-90AD-073C3000CE82}" type="pres">
      <dgm:prSet presAssocID="{DB112B97-76AD-472A-9376-5CD16450C0A7}" presName="hierRoot2" presStyleCnt="0"/>
      <dgm:spPr/>
      <dgm:t>
        <a:bodyPr/>
        <a:lstStyle/>
        <a:p>
          <a:endParaRPr lang="en-US"/>
        </a:p>
      </dgm:t>
    </dgm:pt>
    <dgm:pt modelId="{68E4A6B9-190F-4C9C-BE44-5F27E8D8C502}" type="pres">
      <dgm:prSet presAssocID="{DB112B97-76AD-472A-9376-5CD16450C0A7}" presName="composite2" presStyleCnt="0"/>
      <dgm:spPr/>
      <dgm:t>
        <a:bodyPr/>
        <a:lstStyle/>
        <a:p>
          <a:endParaRPr lang="en-US"/>
        </a:p>
      </dgm:t>
    </dgm:pt>
    <dgm:pt modelId="{82B2C05F-E32E-4A7F-B58C-7072B4C0AE70}" type="pres">
      <dgm:prSet presAssocID="{DB112B97-76AD-472A-9376-5CD16450C0A7}" presName="background2" presStyleLbl="node2" presStyleIdx="0" presStyleCnt="2"/>
      <dgm:spPr/>
      <dgm:t>
        <a:bodyPr/>
        <a:lstStyle/>
        <a:p>
          <a:endParaRPr lang="en-US"/>
        </a:p>
      </dgm:t>
    </dgm:pt>
    <dgm:pt modelId="{7ADCDBEB-6F0D-4DED-93D8-AABC345F53E3}" type="pres">
      <dgm:prSet presAssocID="{DB112B97-76AD-472A-9376-5CD16450C0A7}" presName="text2" presStyleLbl="fgAcc2" presStyleIdx="0" presStyleCnt="2">
        <dgm:presLayoutVars>
          <dgm:chPref val="3"/>
        </dgm:presLayoutVars>
      </dgm:prSet>
      <dgm:spPr/>
      <dgm:t>
        <a:bodyPr/>
        <a:lstStyle/>
        <a:p>
          <a:endParaRPr lang="en-US"/>
        </a:p>
      </dgm:t>
    </dgm:pt>
    <dgm:pt modelId="{387A6194-BDD1-4378-8EBE-EEED722D7160}" type="pres">
      <dgm:prSet presAssocID="{DB112B97-76AD-472A-9376-5CD16450C0A7}" presName="hierChild3" presStyleCnt="0"/>
      <dgm:spPr/>
      <dgm:t>
        <a:bodyPr/>
        <a:lstStyle/>
        <a:p>
          <a:endParaRPr lang="en-US"/>
        </a:p>
      </dgm:t>
    </dgm:pt>
    <dgm:pt modelId="{9AEADDC8-58E4-4609-B622-41E7195B5A18}" type="pres">
      <dgm:prSet presAssocID="{076BBE2B-6349-4B8B-BD3A-982BADE6CD77}" presName="Name17" presStyleLbl="parChTrans1D3" presStyleIdx="0" presStyleCnt="3"/>
      <dgm:spPr/>
      <dgm:t>
        <a:bodyPr/>
        <a:lstStyle/>
        <a:p>
          <a:endParaRPr lang="en-US"/>
        </a:p>
      </dgm:t>
    </dgm:pt>
    <dgm:pt modelId="{8682EC05-437D-486C-BD44-0F928D1E1DA2}" type="pres">
      <dgm:prSet presAssocID="{54C92018-E48F-4172-99C5-D45007898238}" presName="hierRoot3" presStyleCnt="0"/>
      <dgm:spPr/>
      <dgm:t>
        <a:bodyPr/>
        <a:lstStyle/>
        <a:p>
          <a:endParaRPr lang="en-US"/>
        </a:p>
      </dgm:t>
    </dgm:pt>
    <dgm:pt modelId="{4F1B183A-049D-47B7-A3E2-8F8E6064D95B}" type="pres">
      <dgm:prSet presAssocID="{54C92018-E48F-4172-99C5-D45007898238}" presName="composite3" presStyleCnt="0"/>
      <dgm:spPr/>
      <dgm:t>
        <a:bodyPr/>
        <a:lstStyle/>
        <a:p>
          <a:endParaRPr lang="en-US"/>
        </a:p>
      </dgm:t>
    </dgm:pt>
    <dgm:pt modelId="{592ED134-2166-47A6-A91D-C8D24569CCB4}" type="pres">
      <dgm:prSet presAssocID="{54C92018-E48F-4172-99C5-D45007898238}" presName="background3" presStyleLbl="node3" presStyleIdx="0" presStyleCnt="3"/>
      <dgm:spPr/>
      <dgm:t>
        <a:bodyPr/>
        <a:lstStyle/>
        <a:p>
          <a:endParaRPr lang="en-US"/>
        </a:p>
      </dgm:t>
    </dgm:pt>
    <dgm:pt modelId="{35957B66-2A8C-4376-9E11-9E360DD5EF66}" type="pres">
      <dgm:prSet presAssocID="{54C92018-E48F-4172-99C5-D45007898238}" presName="text3" presStyleLbl="fgAcc3" presStyleIdx="0" presStyleCnt="3">
        <dgm:presLayoutVars>
          <dgm:chPref val="3"/>
        </dgm:presLayoutVars>
      </dgm:prSet>
      <dgm:spPr/>
      <dgm:t>
        <a:bodyPr/>
        <a:lstStyle/>
        <a:p>
          <a:endParaRPr lang="en-US"/>
        </a:p>
      </dgm:t>
    </dgm:pt>
    <dgm:pt modelId="{EBB1A303-4341-4D12-8EFE-18F7FDD63683}" type="pres">
      <dgm:prSet presAssocID="{54C92018-E48F-4172-99C5-D45007898238}" presName="hierChild4" presStyleCnt="0"/>
      <dgm:spPr/>
      <dgm:t>
        <a:bodyPr/>
        <a:lstStyle/>
        <a:p>
          <a:endParaRPr lang="en-US"/>
        </a:p>
      </dgm:t>
    </dgm:pt>
    <dgm:pt modelId="{D508F5D1-77F4-4781-B26C-8CFBA43DED2C}" type="pres">
      <dgm:prSet presAssocID="{02D84CB5-7BA1-473C-A746-913CE3136F13}" presName="Name17" presStyleLbl="parChTrans1D3" presStyleIdx="1" presStyleCnt="3"/>
      <dgm:spPr/>
      <dgm:t>
        <a:bodyPr/>
        <a:lstStyle/>
        <a:p>
          <a:endParaRPr lang="en-US"/>
        </a:p>
      </dgm:t>
    </dgm:pt>
    <dgm:pt modelId="{ED7B071E-92BF-4C6E-A63C-AB65E00DB605}" type="pres">
      <dgm:prSet presAssocID="{A68A3CE9-DAB2-4B9B-96B1-1279B6E0F482}" presName="hierRoot3" presStyleCnt="0"/>
      <dgm:spPr/>
      <dgm:t>
        <a:bodyPr/>
        <a:lstStyle/>
        <a:p>
          <a:endParaRPr lang="en-US"/>
        </a:p>
      </dgm:t>
    </dgm:pt>
    <dgm:pt modelId="{95D3AA09-F44D-4751-A8EE-723BED563C30}" type="pres">
      <dgm:prSet presAssocID="{A68A3CE9-DAB2-4B9B-96B1-1279B6E0F482}" presName="composite3" presStyleCnt="0"/>
      <dgm:spPr/>
      <dgm:t>
        <a:bodyPr/>
        <a:lstStyle/>
        <a:p>
          <a:endParaRPr lang="en-US"/>
        </a:p>
      </dgm:t>
    </dgm:pt>
    <dgm:pt modelId="{FCDE5DF3-D510-4106-8654-6465C1EB7728}" type="pres">
      <dgm:prSet presAssocID="{A68A3CE9-DAB2-4B9B-96B1-1279B6E0F482}" presName="background3" presStyleLbl="node3" presStyleIdx="1" presStyleCnt="3"/>
      <dgm:spPr/>
      <dgm:t>
        <a:bodyPr/>
        <a:lstStyle/>
        <a:p>
          <a:endParaRPr lang="en-US"/>
        </a:p>
      </dgm:t>
    </dgm:pt>
    <dgm:pt modelId="{35FAABF3-0338-4107-BD68-B6E7B0EDA76B}" type="pres">
      <dgm:prSet presAssocID="{A68A3CE9-DAB2-4B9B-96B1-1279B6E0F482}" presName="text3" presStyleLbl="fgAcc3" presStyleIdx="1" presStyleCnt="3">
        <dgm:presLayoutVars>
          <dgm:chPref val="3"/>
        </dgm:presLayoutVars>
      </dgm:prSet>
      <dgm:spPr/>
      <dgm:t>
        <a:bodyPr/>
        <a:lstStyle/>
        <a:p>
          <a:endParaRPr lang="en-US"/>
        </a:p>
      </dgm:t>
    </dgm:pt>
    <dgm:pt modelId="{3F95FB49-0F53-4FF1-864B-E9984A7A3F60}" type="pres">
      <dgm:prSet presAssocID="{A68A3CE9-DAB2-4B9B-96B1-1279B6E0F482}" presName="hierChild4" presStyleCnt="0"/>
      <dgm:spPr/>
      <dgm:t>
        <a:bodyPr/>
        <a:lstStyle/>
        <a:p>
          <a:endParaRPr lang="en-US"/>
        </a:p>
      </dgm:t>
    </dgm:pt>
    <dgm:pt modelId="{E3C82529-7860-4BCC-A8AF-E58A99595B4C}" type="pres">
      <dgm:prSet presAssocID="{F02D50F0-6899-415B-B66A-230468103F37}" presName="Name10" presStyleLbl="parChTrans1D2" presStyleIdx="1" presStyleCnt="2"/>
      <dgm:spPr/>
      <dgm:t>
        <a:bodyPr/>
        <a:lstStyle/>
        <a:p>
          <a:endParaRPr lang="en-US"/>
        </a:p>
      </dgm:t>
    </dgm:pt>
    <dgm:pt modelId="{00784301-BFBD-4FFE-8226-4E2FC6A312D5}" type="pres">
      <dgm:prSet presAssocID="{C1278C76-DE07-4567-8E3A-83E0747DBE2C}" presName="hierRoot2" presStyleCnt="0"/>
      <dgm:spPr/>
      <dgm:t>
        <a:bodyPr/>
        <a:lstStyle/>
        <a:p>
          <a:endParaRPr lang="en-US"/>
        </a:p>
      </dgm:t>
    </dgm:pt>
    <dgm:pt modelId="{C6FCE9C6-6B7A-4480-8D67-3E160F3AFB37}" type="pres">
      <dgm:prSet presAssocID="{C1278C76-DE07-4567-8E3A-83E0747DBE2C}" presName="composite2" presStyleCnt="0"/>
      <dgm:spPr/>
      <dgm:t>
        <a:bodyPr/>
        <a:lstStyle/>
        <a:p>
          <a:endParaRPr lang="en-US"/>
        </a:p>
      </dgm:t>
    </dgm:pt>
    <dgm:pt modelId="{63588782-A95F-4590-BF6B-3211953E9F1E}" type="pres">
      <dgm:prSet presAssocID="{C1278C76-DE07-4567-8E3A-83E0747DBE2C}" presName="background2" presStyleLbl="node2" presStyleIdx="1" presStyleCnt="2"/>
      <dgm:spPr/>
      <dgm:t>
        <a:bodyPr/>
        <a:lstStyle/>
        <a:p>
          <a:endParaRPr lang="en-US"/>
        </a:p>
      </dgm:t>
    </dgm:pt>
    <dgm:pt modelId="{CC374FDE-E1A9-4082-80AE-C5432F38A15F}" type="pres">
      <dgm:prSet presAssocID="{C1278C76-DE07-4567-8E3A-83E0747DBE2C}" presName="text2" presStyleLbl="fgAcc2" presStyleIdx="1" presStyleCnt="2">
        <dgm:presLayoutVars>
          <dgm:chPref val="3"/>
        </dgm:presLayoutVars>
      </dgm:prSet>
      <dgm:spPr/>
      <dgm:t>
        <a:bodyPr/>
        <a:lstStyle/>
        <a:p>
          <a:endParaRPr lang="en-US"/>
        </a:p>
      </dgm:t>
    </dgm:pt>
    <dgm:pt modelId="{822F5595-6763-4878-B828-3F696656E81D}" type="pres">
      <dgm:prSet presAssocID="{C1278C76-DE07-4567-8E3A-83E0747DBE2C}" presName="hierChild3" presStyleCnt="0"/>
      <dgm:spPr/>
      <dgm:t>
        <a:bodyPr/>
        <a:lstStyle/>
        <a:p>
          <a:endParaRPr lang="en-US"/>
        </a:p>
      </dgm:t>
    </dgm:pt>
    <dgm:pt modelId="{21076D57-6686-4295-93C8-0F1F675AE05C}" type="pres">
      <dgm:prSet presAssocID="{04D8E6F8-B4EB-4F82-844D-48EDD7D05BC2}" presName="Name17" presStyleLbl="parChTrans1D3" presStyleIdx="2" presStyleCnt="3"/>
      <dgm:spPr/>
      <dgm:t>
        <a:bodyPr/>
        <a:lstStyle/>
        <a:p>
          <a:endParaRPr lang="en-US"/>
        </a:p>
      </dgm:t>
    </dgm:pt>
    <dgm:pt modelId="{5518B183-2766-48B5-ACFA-565CB0B5CBEA}" type="pres">
      <dgm:prSet presAssocID="{6A627094-E6EB-4731-BC22-17E5F6661FD4}" presName="hierRoot3" presStyleCnt="0"/>
      <dgm:spPr/>
      <dgm:t>
        <a:bodyPr/>
        <a:lstStyle/>
        <a:p>
          <a:endParaRPr lang="en-US"/>
        </a:p>
      </dgm:t>
    </dgm:pt>
    <dgm:pt modelId="{F4DCD66D-DE7F-4FAD-B0C2-187D1801F020}" type="pres">
      <dgm:prSet presAssocID="{6A627094-E6EB-4731-BC22-17E5F6661FD4}" presName="composite3" presStyleCnt="0"/>
      <dgm:spPr/>
      <dgm:t>
        <a:bodyPr/>
        <a:lstStyle/>
        <a:p>
          <a:endParaRPr lang="en-US"/>
        </a:p>
      </dgm:t>
    </dgm:pt>
    <dgm:pt modelId="{A3BFC26A-0EA9-4AC6-B027-E952382A6547}" type="pres">
      <dgm:prSet presAssocID="{6A627094-E6EB-4731-BC22-17E5F6661FD4}" presName="background3" presStyleLbl="node3" presStyleIdx="2" presStyleCnt="3"/>
      <dgm:spPr/>
      <dgm:t>
        <a:bodyPr/>
        <a:lstStyle/>
        <a:p>
          <a:endParaRPr lang="en-US"/>
        </a:p>
      </dgm:t>
    </dgm:pt>
    <dgm:pt modelId="{6C8D6A32-A674-4F36-BF17-C5F574D24FEC}" type="pres">
      <dgm:prSet presAssocID="{6A627094-E6EB-4731-BC22-17E5F6661FD4}" presName="text3" presStyleLbl="fgAcc3" presStyleIdx="2" presStyleCnt="3">
        <dgm:presLayoutVars>
          <dgm:chPref val="3"/>
        </dgm:presLayoutVars>
      </dgm:prSet>
      <dgm:spPr/>
      <dgm:t>
        <a:bodyPr/>
        <a:lstStyle/>
        <a:p>
          <a:endParaRPr lang="en-US"/>
        </a:p>
      </dgm:t>
    </dgm:pt>
    <dgm:pt modelId="{2A4D4DF3-2F9E-4139-9B0A-051E7BC7F15B}" type="pres">
      <dgm:prSet presAssocID="{6A627094-E6EB-4731-BC22-17E5F6661FD4}" presName="hierChild4" presStyleCnt="0"/>
      <dgm:spPr/>
      <dgm:t>
        <a:bodyPr/>
        <a:lstStyle/>
        <a:p>
          <a:endParaRPr lang="en-US"/>
        </a:p>
      </dgm:t>
    </dgm:pt>
  </dgm:ptLst>
  <dgm:cxnLst>
    <dgm:cxn modelId="{B2BDDD3E-F5E0-42B1-A582-DC2FB0E7B8F2}" srcId="{080308B4-C635-4F91-A66D-4AC903AEE737}" destId="{C1278C76-DE07-4567-8E3A-83E0747DBE2C}" srcOrd="1" destOrd="0" parTransId="{F02D50F0-6899-415B-B66A-230468103F37}" sibTransId="{5D9CEB2A-76C5-467F-A9E1-E881D117B779}"/>
    <dgm:cxn modelId="{4011B8CB-DA22-4B06-835E-CC7623AEDA9E}" type="presOf" srcId="{54C92018-E48F-4172-99C5-D45007898238}" destId="{35957B66-2A8C-4376-9E11-9E360DD5EF66}" srcOrd="0" destOrd="0" presId="urn:microsoft.com/office/officeart/2005/8/layout/hierarchy1"/>
    <dgm:cxn modelId="{9792B3D6-C50D-43EA-A5D6-66708DB8D955}" srcId="{080308B4-C635-4F91-A66D-4AC903AEE737}" destId="{DB112B97-76AD-472A-9376-5CD16450C0A7}" srcOrd="0" destOrd="0" parTransId="{17162851-A4F9-41F1-8B84-65BE33231FB6}" sibTransId="{0E42B561-8311-420F-86F1-C42887B78464}"/>
    <dgm:cxn modelId="{BA4295DA-F767-4E4A-A9EB-64B4A4DC69E6}" type="presOf" srcId="{076BBE2B-6349-4B8B-BD3A-982BADE6CD77}" destId="{9AEADDC8-58E4-4609-B622-41E7195B5A18}" srcOrd="0" destOrd="0" presId="urn:microsoft.com/office/officeart/2005/8/layout/hierarchy1"/>
    <dgm:cxn modelId="{884A61E3-BFA1-42AA-B6F8-FE86C209CCFF}" type="presOf" srcId="{C1278C76-DE07-4567-8E3A-83E0747DBE2C}" destId="{CC374FDE-E1A9-4082-80AE-C5432F38A15F}" srcOrd="0" destOrd="0" presId="urn:microsoft.com/office/officeart/2005/8/layout/hierarchy1"/>
    <dgm:cxn modelId="{DE0F544D-E446-4E4D-A094-9049B61FEDB1}" srcId="{DB112B97-76AD-472A-9376-5CD16450C0A7}" destId="{54C92018-E48F-4172-99C5-D45007898238}" srcOrd="0" destOrd="0" parTransId="{076BBE2B-6349-4B8B-BD3A-982BADE6CD77}" sibTransId="{F1C3E474-CD5E-4E0B-B316-A88CEBA47784}"/>
    <dgm:cxn modelId="{79384A59-5CEF-47C1-8124-7DD0796A26C9}" type="presOf" srcId="{DB112B97-76AD-472A-9376-5CD16450C0A7}" destId="{7ADCDBEB-6F0D-4DED-93D8-AABC345F53E3}" srcOrd="0" destOrd="0" presId="urn:microsoft.com/office/officeart/2005/8/layout/hierarchy1"/>
    <dgm:cxn modelId="{F2E5EBB7-1710-4A34-BF7F-12403F3DF236}" type="presOf" srcId="{02D84CB5-7BA1-473C-A746-913CE3136F13}" destId="{D508F5D1-77F4-4781-B26C-8CFBA43DED2C}" srcOrd="0" destOrd="0" presId="urn:microsoft.com/office/officeart/2005/8/layout/hierarchy1"/>
    <dgm:cxn modelId="{35AA3EA3-F897-41BF-AA00-221A9976D331}" srcId="{DB112B97-76AD-472A-9376-5CD16450C0A7}" destId="{A68A3CE9-DAB2-4B9B-96B1-1279B6E0F482}" srcOrd="1" destOrd="0" parTransId="{02D84CB5-7BA1-473C-A746-913CE3136F13}" sibTransId="{E8E06AC4-EE4A-45DA-9EE8-28E83AD3231D}"/>
    <dgm:cxn modelId="{9BD69471-D8BB-42AE-B36D-D9A266A895A8}" srcId="{69A876C4-31DE-4773-B36C-EF09FFB944F9}" destId="{080308B4-C635-4F91-A66D-4AC903AEE737}" srcOrd="0" destOrd="0" parTransId="{3A6C930A-0540-4700-BD5B-4358480FC579}" sibTransId="{DF9B4A89-5694-4465-A6BA-4E01A96B8C8B}"/>
    <dgm:cxn modelId="{17805C27-A9C7-4A1F-A09B-AF1F2BD5293C}" type="presOf" srcId="{6A627094-E6EB-4731-BC22-17E5F6661FD4}" destId="{6C8D6A32-A674-4F36-BF17-C5F574D24FEC}" srcOrd="0" destOrd="0" presId="urn:microsoft.com/office/officeart/2005/8/layout/hierarchy1"/>
    <dgm:cxn modelId="{BFB8A67E-D666-4109-AF9B-2B14BA3345B6}" type="presOf" srcId="{F02D50F0-6899-415B-B66A-230468103F37}" destId="{E3C82529-7860-4BCC-A8AF-E58A99595B4C}" srcOrd="0" destOrd="0" presId="urn:microsoft.com/office/officeart/2005/8/layout/hierarchy1"/>
    <dgm:cxn modelId="{306CD96C-5A0F-439D-94F6-3864A6B5B6FD}" type="presOf" srcId="{A68A3CE9-DAB2-4B9B-96B1-1279B6E0F482}" destId="{35FAABF3-0338-4107-BD68-B6E7B0EDA76B}" srcOrd="0" destOrd="0" presId="urn:microsoft.com/office/officeart/2005/8/layout/hierarchy1"/>
    <dgm:cxn modelId="{0AB8E039-25E8-4D00-9124-03819410352A}" srcId="{C1278C76-DE07-4567-8E3A-83E0747DBE2C}" destId="{6A627094-E6EB-4731-BC22-17E5F6661FD4}" srcOrd="0" destOrd="0" parTransId="{04D8E6F8-B4EB-4F82-844D-48EDD7D05BC2}" sibTransId="{E855E65F-CB1F-4979-8BEF-A23EEFC87C2F}"/>
    <dgm:cxn modelId="{0959849B-206C-49CE-BC3A-E940B7176C9F}" type="presOf" srcId="{080308B4-C635-4F91-A66D-4AC903AEE737}" destId="{4E945FC9-93C4-4AAA-ADB6-39A59BF3EA99}" srcOrd="0" destOrd="0" presId="urn:microsoft.com/office/officeart/2005/8/layout/hierarchy1"/>
    <dgm:cxn modelId="{F56E3F76-EEBE-4AAC-B1AD-16681C2ED3A9}" type="presOf" srcId="{69A876C4-31DE-4773-B36C-EF09FFB944F9}" destId="{137E593D-CCB2-4866-991E-D1DAE2CB673F}" srcOrd="0" destOrd="0" presId="urn:microsoft.com/office/officeart/2005/8/layout/hierarchy1"/>
    <dgm:cxn modelId="{151A0443-18B7-4B20-A4FE-7180ECAF63B9}" type="presOf" srcId="{17162851-A4F9-41F1-8B84-65BE33231FB6}" destId="{88A46953-D436-40A9-BC3B-E17CE235403B}" srcOrd="0" destOrd="0" presId="urn:microsoft.com/office/officeart/2005/8/layout/hierarchy1"/>
    <dgm:cxn modelId="{F322C91B-A035-49F3-BB3D-B66CBC4ABCDE}" type="presOf" srcId="{04D8E6F8-B4EB-4F82-844D-48EDD7D05BC2}" destId="{21076D57-6686-4295-93C8-0F1F675AE05C}" srcOrd="0" destOrd="0" presId="urn:microsoft.com/office/officeart/2005/8/layout/hierarchy1"/>
    <dgm:cxn modelId="{AB0CCF6D-2E67-4CF8-9A32-6BCF8C750753}" type="presParOf" srcId="{137E593D-CCB2-4866-991E-D1DAE2CB673F}" destId="{40F5F630-FB68-4216-B125-49B713071A13}" srcOrd="0" destOrd="0" presId="urn:microsoft.com/office/officeart/2005/8/layout/hierarchy1"/>
    <dgm:cxn modelId="{CBCA0ECA-CBDB-4211-9751-4E7B13243323}" type="presParOf" srcId="{40F5F630-FB68-4216-B125-49B713071A13}" destId="{87C425F4-44A2-4C5B-91D6-416F9142761E}" srcOrd="0" destOrd="0" presId="urn:microsoft.com/office/officeart/2005/8/layout/hierarchy1"/>
    <dgm:cxn modelId="{AB2595D2-14CC-42A3-B1F7-B14365956896}" type="presParOf" srcId="{87C425F4-44A2-4C5B-91D6-416F9142761E}" destId="{04A45928-2FA3-4D43-BF91-29865A76167B}" srcOrd="0" destOrd="0" presId="urn:microsoft.com/office/officeart/2005/8/layout/hierarchy1"/>
    <dgm:cxn modelId="{861B462E-AFFD-48F8-93C2-93829760961F}" type="presParOf" srcId="{87C425F4-44A2-4C5B-91D6-416F9142761E}" destId="{4E945FC9-93C4-4AAA-ADB6-39A59BF3EA99}" srcOrd="1" destOrd="0" presId="urn:microsoft.com/office/officeart/2005/8/layout/hierarchy1"/>
    <dgm:cxn modelId="{B071C0C5-A4C9-4040-9475-4D049B18B0D5}" type="presParOf" srcId="{40F5F630-FB68-4216-B125-49B713071A13}" destId="{2A261241-C0CA-41E0-827A-EA9D20F5FA91}" srcOrd="1" destOrd="0" presId="urn:microsoft.com/office/officeart/2005/8/layout/hierarchy1"/>
    <dgm:cxn modelId="{F6C48608-3F5E-47B3-9089-8B7CFF11D34A}" type="presParOf" srcId="{2A261241-C0CA-41E0-827A-EA9D20F5FA91}" destId="{88A46953-D436-40A9-BC3B-E17CE235403B}" srcOrd="0" destOrd="0" presId="urn:microsoft.com/office/officeart/2005/8/layout/hierarchy1"/>
    <dgm:cxn modelId="{96060FC1-5CED-4013-AAAC-BC3B47B28A5D}" type="presParOf" srcId="{2A261241-C0CA-41E0-827A-EA9D20F5FA91}" destId="{7503F7DA-EC94-40D6-90AD-073C3000CE82}" srcOrd="1" destOrd="0" presId="urn:microsoft.com/office/officeart/2005/8/layout/hierarchy1"/>
    <dgm:cxn modelId="{3DC231AB-4C1A-4B10-81C8-89586DD30F54}" type="presParOf" srcId="{7503F7DA-EC94-40D6-90AD-073C3000CE82}" destId="{68E4A6B9-190F-4C9C-BE44-5F27E8D8C502}" srcOrd="0" destOrd="0" presId="urn:microsoft.com/office/officeart/2005/8/layout/hierarchy1"/>
    <dgm:cxn modelId="{19BB330C-7634-4998-B96C-D4C8197B9D01}" type="presParOf" srcId="{68E4A6B9-190F-4C9C-BE44-5F27E8D8C502}" destId="{82B2C05F-E32E-4A7F-B58C-7072B4C0AE70}" srcOrd="0" destOrd="0" presId="urn:microsoft.com/office/officeart/2005/8/layout/hierarchy1"/>
    <dgm:cxn modelId="{D6557293-3442-407E-965F-377E508C17E3}" type="presParOf" srcId="{68E4A6B9-190F-4C9C-BE44-5F27E8D8C502}" destId="{7ADCDBEB-6F0D-4DED-93D8-AABC345F53E3}" srcOrd="1" destOrd="0" presId="urn:microsoft.com/office/officeart/2005/8/layout/hierarchy1"/>
    <dgm:cxn modelId="{2D1C3CF6-67E6-44B8-BFA2-6F92110F662A}" type="presParOf" srcId="{7503F7DA-EC94-40D6-90AD-073C3000CE82}" destId="{387A6194-BDD1-4378-8EBE-EEED722D7160}" srcOrd="1" destOrd="0" presId="urn:microsoft.com/office/officeart/2005/8/layout/hierarchy1"/>
    <dgm:cxn modelId="{FA96B322-801B-4677-975C-5AFDED7F4C12}" type="presParOf" srcId="{387A6194-BDD1-4378-8EBE-EEED722D7160}" destId="{9AEADDC8-58E4-4609-B622-41E7195B5A18}" srcOrd="0" destOrd="0" presId="urn:microsoft.com/office/officeart/2005/8/layout/hierarchy1"/>
    <dgm:cxn modelId="{6649F807-B9F8-4B0E-81B0-670F4D1F0748}" type="presParOf" srcId="{387A6194-BDD1-4378-8EBE-EEED722D7160}" destId="{8682EC05-437D-486C-BD44-0F928D1E1DA2}" srcOrd="1" destOrd="0" presId="urn:microsoft.com/office/officeart/2005/8/layout/hierarchy1"/>
    <dgm:cxn modelId="{CC2D3FE2-E9DE-456B-A021-19F15920C391}" type="presParOf" srcId="{8682EC05-437D-486C-BD44-0F928D1E1DA2}" destId="{4F1B183A-049D-47B7-A3E2-8F8E6064D95B}" srcOrd="0" destOrd="0" presId="urn:microsoft.com/office/officeart/2005/8/layout/hierarchy1"/>
    <dgm:cxn modelId="{AD382C59-7478-4BA5-B295-07748F04D068}" type="presParOf" srcId="{4F1B183A-049D-47B7-A3E2-8F8E6064D95B}" destId="{592ED134-2166-47A6-A91D-C8D24569CCB4}" srcOrd="0" destOrd="0" presId="urn:microsoft.com/office/officeart/2005/8/layout/hierarchy1"/>
    <dgm:cxn modelId="{1D0E314A-0C9B-4DCD-A99D-E2DB22607ECD}" type="presParOf" srcId="{4F1B183A-049D-47B7-A3E2-8F8E6064D95B}" destId="{35957B66-2A8C-4376-9E11-9E360DD5EF66}" srcOrd="1" destOrd="0" presId="urn:microsoft.com/office/officeart/2005/8/layout/hierarchy1"/>
    <dgm:cxn modelId="{E2CDF7D9-6A57-4BBE-BBD3-C3AC900F97BD}" type="presParOf" srcId="{8682EC05-437D-486C-BD44-0F928D1E1DA2}" destId="{EBB1A303-4341-4D12-8EFE-18F7FDD63683}" srcOrd="1" destOrd="0" presId="urn:microsoft.com/office/officeart/2005/8/layout/hierarchy1"/>
    <dgm:cxn modelId="{018A6C19-2851-45DA-9BE9-2B47DA88AFB2}" type="presParOf" srcId="{387A6194-BDD1-4378-8EBE-EEED722D7160}" destId="{D508F5D1-77F4-4781-B26C-8CFBA43DED2C}" srcOrd="2" destOrd="0" presId="urn:microsoft.com/office/officeart/2005/8/layout/hierarchy1"/>
    <dgm:cxn modelId="{ADA93AD5-A91B-4F2A-8A9B-0A1D98927C39}" type="presParOf" srcId="{387A6194-BDD1-4378-8EBE-EEED722D7160}" destId="{ED7B071E-92BF-4C6E-A63C-AB65E00DB605}" srcOrd="3" destOrd="0" presId="urn:microsoft.com/office/officeart/2005/8/layout/hierarchy1"/>
    <dgm:cxn modelId="{6B47D345-8CB5-48A7-AC99-C8E5FDD95200}" type="presParOf" srcId="{ED7B071E-92BF-4C6E-A63C-AB65E00DB605}" destId="{95D3AA09-F44D-4751-A8EE-723BED563C30}" srcOrd="0" destOrd="0" presId="urn:microsoft.com/office/officeart/2005/8/layout/hierarchy1"/>
    <dgm:cxn modelId="{FFB25DEB-A083-41C8-AFC7-8E4DC47FCE6D}" type="presParOf" srcId="{95D3AA09-F44D-4751-A8EE-723BED563C30}" destId="{FCDE5DF3-D510-4106-8654-6465C1EB7728}" srcOrd="0" destOrd="0" presId="urn:microsoft.com/office/officeart/2005/8/layout/hierarchy1"/>
    <dgm:cxn modelId="{9BA723A1-580E-409B-BFCC-174AF9151F4C}" type="presParOf" srcId="{95D3AA09-F44D-4751-A8EE-723BED563C30}" destId="{35FAABF3-0338-4107-BD68-B6E7B0EDA76B}" srcOrd="1" destOrd="0" presId="urn:microsoft.com/office/officeart/2005/8/layout/hierarchy1"/>
    <dgm:cxn modelId="{CC71E98C-F0DE-4FE3-B377-3D71372D4A8B}" type="presParOf" srcId="{ED7B071E-92BF-4C6E-A63C-AB65E00DB605}" destId="{3F95FB49-0F53-4FF1-864B-E9984A7A3F60}" srcOrd="1" destOrd="0" presId="urn:microsoft.com/office/officeart/2005/8/layout/hierarchy1"/>
    <dgm:cxn modelId="{F2C697B5-A699-4A10-9495-BBD5BD1FA240}" type="presParOf" srcId="{2A261241-C0CA-41E0-827A-EA9D20F5FA91}" destId="{E3C82529-7860-4BCC-A8AF-E58A99595B4C}" srcOrd="2" destOrd="0" presId="urn:microsoft.com/office/officeart/2005/8/layout/hierarchy1"/>
    <dgm:cxn modelId="{F41AB993-C05F-4009-B327-A6D2EA108784}" type="presParOf" srcId="{2A261241-C0CA-41E0-827A-EA9D20F5FA91}" destId="{00784301-BFBD-4FFE-8226-4E2FC6A312D5}" srcOrd="3" destOrd="0" presId="urn:microsoft.com/office/officeart/2005/8/layout/hierarchy1"/>
    <dgm:cxn modelId="{7141566F-1670-4732-BD66-BC54F09F6FEC}" type="presParOf" srcId="{00784301-BFBD-4FFE-8226-4E2FC6A312D5}" destId="{C6FCE9C6-6B7A-4480-8D67-3E160F3AFB37}" srcOrd="0" destOrd="0" presId="urn:microsoft.com/office/officeart/2005/8/layout/hierarchy1"/>
    <dgm:cxn modelId="{435F49F2-3694-4E27-86DE-C0933137DBC2}" type="presParOf" srcId="{C6FCE9C6-6B7A-4480-8D67-3E160F3AFB37}" destId="{63588782-A95F-4590-BF6B-3211953E9F1E}" srcOrd="0" destOrd="0" presId="urn:microsoft.com/office/officeart/2005/8/layout/hierarchy1"/>
    <dgm:cxn modelId="{4F71A643-84ED-4E83-8233-7873C7AEA74A}" type="presParOf" srcId="{C6FCE9C6-6B7A-4480-8D67-3E160F3AFB37}" destId="{CC374FDE-E1A9-4082-80AE-C5432F38A15F}" srcOrd="1" destOrd="0" presId="urn:microsoft.com/office/officeart/2005/8/layout/hierarchy1"/>
    <dgm:cxn modelId="{17710269-E1FA-4D6D-A2DA-F8880A9F250C}" type="presParOf" srcId="{00784301-BFBD-4FFE-8226-4E2FC6A312D5}" destId="{822F5595-6763-4878-B828-3F696656E81D}" srcOrd="1" destOrd="0" presId="urn:microsoft.com/office/officeart/2005/8/layout/hierarchy1"/>
    <dgm:cxn modelId="{38B601AC-3E8C-4075-A00D-03033624E84D}" type="presParOf" srcId="{822F5595-6763-4878-B828-3F696656E81D}" destId="{21076D57-6686-4295-93C8-0F1F675AE05C}" srcOrd="0" destOrd="0" presId="urn:microsoft.com/office/officeart/2005/8/layout/hierarchy1"/>
    <dgm:cxn modelId="{DE3F318F-48F5-439F-B5A0-F07A3A0B7A59}" type="presParOf" srcId="{822F5595-6763-4878-B828-3F696656E81D}" destId="{5518B183-2766-48B5-ACFA-565CB0B5CBEA}" srcOrd="1" destOrd="0" presId="urn:microsoft.com/office/officeart/2005/8/layout/hierarchy1"/>
    <dgm:cxn modelId="{3DC9B4EF-E810-45BF-B48C-B899F21CD99F}" type="presParOf" srcId="{5518B183-2766-48B5-ACFA-565CB0B5CBEA}" destId="{F4DCD66D-DE7F-4FAD-B0C2-187D1801F020}" srcOrd="0" destOrd="0" presId="urn:microsoft.com/office/officeart/2005/8/layout/hierarchy1"/>
    <dgm:cxn modelId="{160AE3BF-D8C6-4053-98EE-02FCA5CB96AF}" type="presParOf" srcId="{F4DCD66D-DE7F-4FAD-B0C2-187D1801F020}" destId="{A3BFC26A-0EA9-4AC6-B027-E952382A6547}" srcOrd="0" destOrd="0" presId="urn:microsoft.com/office/officeart/2005/8/layout/hierarchy1"/>
    <dgm:cxn modelId="{40624E61-4C27-40DC-9E8C-F01A99F2EBE5}" type="presParOf" srcId="{F4DCD66D-DE7F-4FAD-B0C2-187D1801F020}" destId="{6C8D6A32-A674-4F36-BF17-C5F574D24FEC}" srcOrd="1" destOrd="0" presId="urn:microsoft.com/office/officeart/2005/8/layout/hierarchy1"/>
    <dgm:cxn modelId="{57C4C9DE-C4FA-4B41-8CFE-0B5D61D8AA5D}" type="presParOf" srcId="{5518B183-2766-48B5-ACFA-565CB0B5CBEA}" destId="{2A4D4DF3-2F9E-4139-9B0A-051E7BC7F15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E9BAD3-DD5D-4F2A-8485-64310E01F8C1}" type="doc">
      <dgm:prSet loTypeId="urn:microsoft.com/office/officeart/2005/8/layout/chevron1" loCatId="process" qsTypeId="urn:microsoft.com/office/officeart/2005/8/quickstyle/simple5" qsCatId="simple" csTypeId="urn:microsoft.com/office/officeart/2005/8/colors/accent1_2" csCatId="accent1" phldr="1"/>
      <dgm:spPr/>
    </dgm:pt>
    <dgm:pt modelId="{5ED41ED5-FBCD-4A8A-9BCB-95B3D307B966}">
      <dgm:prSet phldrT="[Text]"/>
      <dgm:spPr/>
      <dgm:t>
        <a:bodyPr/>
        <a:lstStyle/>
        <a:p>
          <a:r>
            <a:rPr lang="en-US" b="1" dirty="0" smtClean="0">
              <a:latin typeface="Casper SF" pitchFamily="2" charset="0"/>
            </a:rPr>
            <a:t>Placenta is delivered</a:t>
          </a:r>
          <a:endParaRPr lang="en-US" b="1" dirty="0">
            <a:latin typeface="Casper SF" pitchFamily="2" charset="0"/>
          </a:endParaRPr>
        </a:p>
      </dgm:t>
    </dgm:pt>
    <dgm:pt modelId="{DF474A92-8B66-45B1-B5F1-B10D2FEBE743}" type="parTrans" cxnId="{DEF667A3-E463-4CBF-9A1D-C3C54D7AF9AC}">
      <dgm:prSet/>
      <dgm:spPr/>
      <dgm:t>
        <a:bodyPr/>
        <a:lstStyle/>
        <a:p>
          <a:endParaRPr lang="en-US" b="1">
            <a:latin typeface="Casper SF" pitchFamily="2" charset="0"/>
          </a:endParaRPr>
        </a:p>
      </dgm:t>
    </dgm:pt>
    <dgm:pt modelId="{8D30AA66-0BF9-45B4-A3CC-2D2272908C7A}" type="sibTrans" cxnId="{DEF667A3-E463-4CBF-9A1D-C3C54D7AF9AC}">
      <dgm:prSet/>
      <dgm:spPr/>
      <dgm:t>
        <a:bodyPr/>
        <a:lstStyle/>
        <a:p>
          <a:endParaRPr lang="en-US" b="1">
            <a:latin typeface="Casper SF" pitchFamily="2" charset="0"/>
          </a:endParaRPr>
        </a:p>
      </dgm:t>
    </dgm:pt>
    <dgm:pt modelId="{585A6FD9-A957-46AA-BF3C-460B38845D12}">
      <dgm:prSet phldrT="[Text]"/>
      <dgm:spPr/>
      <dgm:t>
        <a:bodyPr/>
        <a:lstStyle/>
        <a:p>
          <a:r>
            <a:rPr lang="en-US" b="1" dirty="0" smtClean="0">
              <a:latin typeface="Casper SF" pitchFamily="2" charset="0"/>
            </a:rPr>
            <a:t>Placental hormones diminish</a:t>
          </a:r>
          <a:endParaRPr lang="en-US" b="1" dirty="0">
            <a:latin typeface="Casper SF" pitchFamily="2" charset="0"/>
          </a:endParaRPr>
        </a:p>
      </dgm:t>
    </dgm:pt>
    <dgm:pt modelId="{DB01D7A7-19AE-454C-A5E1-EDBEAA2411A4}" type="parTrans" cxnId="{34466FE7-6DE5-4412-81D6-A523CDF70523}">
      <dgm:prSet/>
      <dgm:spPr/>
      <dgm:t>
        <a:bodyPr/>
        <a:lstStyle/>
        <a:p>
          <a:endParaRPr lang="en-US" b="1">
            <a:latin typeface="Casper SF" pitchFamily="2" charset="0"/>
          </a:endParaRPr>
        </a:p>
      </dgm:t>
    </dgm:pt>
    <dgm:pt modelId="{64BB16C0-456A-45E1-B2DB-FAF1C1B322BB}" type="sibTrans" cxnId="{34466FE7-6DE5-4412-81D6-A523CDF70523}">
      <dgm:prSet/>
      <dgm:spPr/>
      <dgm:t>
        <a:bodyPr/>
        <a:lstStyle/>
        <a:p>
          <a:endParaRPr lang="en-US" b="1">
            <a:latin typeface="Casper SF" pitchFamily="2" charset="0"/>
          </a:endParaRPr>
        </a:p>
      </dgm:t>
    </dgm:pt>
    <dgm:pt modelId="{6E6213DA-C31A-4BC8-BC4A-23344518B85C}">
      <dgm:prSet phldrT="[Text]"/>
      <dgm:spPr/>
      <dgm:t>
        <a:bodyPr/>
        <a:lstStyle/>
        <a:p>
          <a:r>
            <a:rPr lang="en-US" b="1" dirty="0" smtClean="0">
              <a:latin typeface="Casper SF" pitchFamily="2" charset="0"/>
            </a:rPr>
            <a:t>Pituitary &amp; Breast tissue seize control</a:t>
          </a:r>
          <a:endParaRPr lang="en-US" b="1" dirty="0">
            <a:latin typeface="Casper SF" pitchFamily="2" charset="0"/>
          </a:endParaRPr>
        </a:p>
      </dgm:t>
    </dgm:pt>
    <dgm:pt modelId="{F6D5B732-4F3D-4DEE-A9ED-80F304C07B82}" type="parTrans" cxnId="{3A4D9657-D487-4C97-A901-DF060687689B}">
      <dgm:prSet/>
      <dgm:spPr/>
      <dgm:t>
        <a:bodyPr/>
        <a:lstStyle/>
        <a:p>
          <a:endParaRPr lang="en-US" b="1">
            <a:latin typeface="Casper SF" pitchFamily="2" charset="0"/>
          </a:endParaRPr>
        </a:p>
      </dgm:t>
    </dgm:pt>
    <dgm:pt modelId="{0AF91122-4C0B-498D-B91D-FF75990836ED}" type="sibTrans" cxnId="{3A4D9657-D487-4C97-A901-DF060687689B}">
      <dgm:prSet/>
      <dgm:spPr/>
      <dgm:t>
        <a:bodyPr/>
        <a:lstStyle/>
        <a:p>
          <a:endParaRPr lang="en-US" b="1">
            <a:latin typeface="Casper SF" pitchFamily="2" charset="0"/>
          </a:endParaRPr>
        </a:p>
      </dgm:t>
    </dgm:pt>
    <dgm:pt modelId="{1EC9D8B0-DA2D-44B5-96EC-911D94263BC6}" type="pres">
      <dgm:prSet presAssocID="{15E9BAD3-DD5D-4F2A-8485-64310E01F8C1}" presName="Name0" presStyleCnt="0">
        <dgm:presLayoutVars>
          <dgm:dir/>
          <dgm:animLvl val="lvl"/>
          <dgm:resizeHandles val="exact"/>
        </dgm:presLayoutVars>
      </dgm:prSet>
      <dgm:spPr/>
    </dgm:pt>
    <dgm:pt modelId="{0F7B7DCE-1412-475F-9E30-C96009B06C16}" type="pres">
      <dgm:prSet presAssocID="{5ED41ED5-FBCD-4A8A-9BCB-95B3D307B966}" presName="parTxOnly" presStyleLbl="node1" presStyleIdx="0" presStyleCnt="3" custLinFactNeighborX="-821" custLinFactNeighborY="95582">
        <dgm:presLayoutVars>
          <dgm:chMax val="0"/>
          <dgm:chPref val="0"/>
          <dgm:bulletEnabled val="1"/>
        </dgm:presLayoutVars>
      </dgm:prSet>
      <dgm:spPr/>
      <dgm:t>
        <a:bodyPr/>
        <a:lstStyle/>
        <a:p>
          <a:endParaRPr lang="en-US"/>
        </a:p>
      </dgm:t>
    </dgm:pt>
    <dgm:pt modelId="{A9DBF5A0-59E2-4907-8DF0-ABC9475C6A09}" type="pres">
      <dgm:prSet presAssocID="{8D30AA66-0BF9-45B4-A3CC-2D2272908C7A}" presName="parTxOnlySpace" presStyleCnt="0"/>
      <dgm:spPr/>
    </dgm:pt>
    <dgm:pt modelId="{6A6D64EC-AAFD-4A27-AD10-4B8E1654D82A}" type="pres">
      <dgm:prSet presAssocID="{585A6FD9-A957-46AA-BF3C-460B38845D12}" presName="parTxOnly" presStyleLbl="node1" presStyleIdx="1" presStyleCnt="3" custLinFactNeighborX="23125" custLinFactNeighborY="95582">
        <dgm:presLayoutVars>
          <dgm:chMax val="0"/>
          <dgm:chPref val="0"/>
          <dgm:bulletEnabled val="1"/>
        </dgm:presLayoutVars>
      </dgm:prSet>
      <dgm:spPr/>
      <dgm:t>
        <a:bodyPr/>
        <a:lstStyle/>
        <a:p>
          <a:endParaRPr lang="en-US"/>
        </a:p>
      </dgm:t>
    </dgm:pt>
    <dgm:pt modelId="{2525A6D3-8EFD-48C8-BCA6-221A5BA5E174}" type="pres">
      <dgm:prSet presAssocID="{64BB16C0-456A-45E1-B2DB-FAF1C1B322BB}" presName="parTxOnlySpace" presStyleCnt="0"/>
      <dgm:spPr/>
    </dgm:pt>
    <dgm:pt modelId="{33880C8B-E953-4FB0-8A5F-46B18C60BEEC}" type="pres">
      <dgm:prSet presAssocID="{6E6213DA-C31A-4BC8-BC4A-23344518B85C}" presName="parTxOnly" presStyleLbl="node1" presStyleIdx="2" presStyleCnt="3" custLinFactNeighborX="17266" custLinFactNeighborY="95582">
        <dgm:presLayoutVars>
          <dgm:chMax val="0"/>
          <dgm:chPref val="0"/>
          <dgm:bulletEnabled val="1"/>
        </dgm:presLayoutVars>
      </dgm:prSet>
      <dgm:spPr/>
      <dgm:t>
        <a:bodyPr/>
        <a:lstStyle/>
        <a:p>
          <a:endParaRPr lang="en-US"/>
        </a:p>
      </dgm:t>
    </dgm:pt>
  </dgm:ptLst>
  <dgm:cxnLst>
    <dgm:cxn modelId="{DEF667A3-E463-4CBF-9A1D-C3C54D7AF9AC}" srcId="{15E9BAD3-DD5D-4F2A-8485-64310E01F8C1}" destId="{5ED41ED5-FBCD-4A8A-9BCB-95B3D307B966}" srcOrd="0" destOrd="0" parTransId="{DF474A92-8B66-45B1-B5F1-B10D2FEBE743}" sibTransId="{8D30AA66-0BF9-45B4-A3CC-2D2272908C7A}"/>
    <dgm:cxn modelId="{34466FE7-6DE5-4412-81D6-A523CDF70523}" srcId="{15E9BAD3-DD5D-4F2A-8485-64310E01F8C1}" destId="{585A6FD9-A957-46AA-BF3C-460B38845D12}" srcOrd="1" destOrd="0" parTransId="{DB01D7A7-19AE-454C-A5E1-EDBEAA2411A4}" sibTransId="{64BB16C0-456A-45E1-B2DB-FAF1C1B322BB}"/>
    <dgm:cxn modelId="{7F12BF3A-E601-44D5-AE68-2B11FB5004D2}" type="presOf" srcId="{5ED41ED5-FBCD-4A8A-9BCB-95B3D307B966}" destId="{0F7B7DCE-1412-475F-9E30-C96009B06C16}" srcOrd="0" destOrd="0" presId="urn:microsoft.com/office/officeart/2005/8/layout/chevron1"/>
    <dgm:cxn modelId="{4AC8E6A3-82AB-47C4-9FC0-58BBFC6F6BFC}" type="presOf" srcId="{585A6FD9-A957-46AA-BF3C-460B38845D12}" destId="{6A6D64EC-AAFD-4A27-AD10-4B8E1654D82A}" srcOrd="0" destOrd="0" presId="urn:microsoft.com/office/officeart/2005/8/layout/chevron1"/>
    <dgm:cxn modelId="{3A4D9657-D487-4C97-A901-DF060687689B}" srcId="{15E9BAD3-DD5D-4F2A-8485-64310E01F8C1}" destId="{6E6213DA-C31A-4BC8-BC4A-23344518B85C}" srcOrd="2" destOrd="0" parTransId="{F6D5B732-4F3D-4DEE-A9ED-80F304C07B82}" sibTransId="{0AF91122-4C0B-498D-B91D-FF75990836ED}"/>
    <dgm:cxn modelId="{3D86BF00-22F1-4A53-A0E8-5AB1F0C18BDC}" type="presOf" srcId="{6E6213DA-C31A-4BC8-BC4A-23344518B85C}" destId="{33880C8B-E953-4FB0-8A5F-46B18C60BEEC}" srcOrd="0" destOrd="0" presId="urn:microsoft.com/office/officeart/2005/8/layout/chevron1"/>
    <dgm:cxn modelId="{C409662C-9B09-481C-A2AA-7969BEEDDB42}" type="presOf" srcId="{15E9BAD3-DD5D-4F2A-8485-64310E01F8C1}" destId="{1EC9D8B0-DA2D-44B5-96EC-911D94263BC6}" srcOrd="0" destOrd="0" presId="urn:microsoft.com/office/officeart/2005/8/layout/chevron1"/>
    <dgm:cxn modelId="{9417720F-8DF3-455F-9CCD-04393C9DECB3}" type="presParOf" srcId="{1EC9D8B0-DA2D-44B5-96EC-911D94263BC6}" destId="{0F7B7DCE-1412-475F-9E30-C96009B06C16}" srcOrd="0" destOrd="0" presId="urn:microsoft.com/office/officeart/2005/8/layout/chevron1"/>
    <dgm:cxn modelId="{7551EB44-FB8D-473D-BDAF-7B9E43601C84}" type="presParOf" srcId="{1EC9D8B0-DA2D-44B5-96EC-911D94263BC6}" destId="{A9DBF5A0-59E2-4907-8DF0-ABC9475C6A09}" srcOrd="1" destOrd="0" presId="urn:microsoft.com/office/officeart/2005/8/layout/chevron1"/>
    <dgm:cxn modelId="{DF8F2B71-56DC-4C38-9EA2-9344FA786EE2}" type="presParOf" srcId="{1EC9D8B0-DA2D-44B5-96EC-911D94263BC6}" destId="{6A6D64EC-AAFD-4A27-AD10-4B8E1654D82A}" srcOrd="2" destOrd="0" presId="urn:microsoft.com/office/officeart/2005/8/layout/chevron1"/>
    <dgm:cxn modelId="{B3903BB5-DF32-4C15-AA8D-59176396F226}" type="presParOf" srcId="{1EC9D8B0-DA2D-44B5-96EC-911D94263BC6}" destId="{2525A6D3-8EFD-48C8-BCA6-221A5BA5E174}" srcOrd="3" destOrd="0" presId="urn:microsoft.com/office/officeart/2005/8/layout/chevron1"/>
    <dgm:cxn modelId="{61AF7F04-CC76-43C5-A6FE-D7DCB41191A5}" type="presParOf" srcId="{1EC9D8B0-DA2D-44B5-96EC-911D94263BC6}" destId="{33880C8B-E953-4FB0-8A5F-46B18C60BEEC}"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23795F-963F-4B91-8387-33BA28F0AE68}" type="doc">
      <dgm:prSet loTypeId="urn:microsoft.com/office/officeart/2005/8/layout/arrow2" loCatId="process" qsTypeId="urn:microsoft.com/office/officeart/2005/8/quickstyle/simple5" qsCatId="simple" csTypeId="urn:microsoft.com/office/officeart/2005/8/colors/accent1_2" csCatId="accent1" phldr="1"/>
      <dgm:spPr/>
    </dgm:pt>
    <dgm:pt modelId="{85828EAD-B5C9-4D9C-9440-07866390B314}">
      <dgm:prSet phldrT="[Text]" custT="1"/>
      <dgm:spPr/>
      <dgm:t>
        <a:bodyPr/>
        <a:lstStyle/>
        <a:p>
          <a:r>
            <a:rPr lang="en-US" sz="1800" b="1" baseline="0" dirty="0" smtClean="0">
              <a:latin typeface="Comic Sans MS" panose="030F0702030302020204" pitchFamily="66" charset="0"/>
            </a:rPr>
            <a:t>Placenta delivered, hormones fall</a:t>
          </a:r>
          <a:endParaRPr lang="en-US" sz="1800" b="1" baseline="0" dirty="0">
            <a:latin typeface="Comic Sans MS" panose="030F0702030302020204" pitchFamily="66" charset="0"/>
          </a:endParaRPr>
        </a:p>
      </dgm:t>
    </dgm:pt>
    <dgm:pt modelId="{996A09DA-8521-484A-BACE-7CBDD5C3BCCB}" type="parTrans" cxnId="{BFF0BC51-4D7E-4073-93A1-478BA9F085DF}">
      <dgm:prSet/>
      <dgm:spPr/>
      <dgm:t>
        <a:bodyPr/>
        <a:lstStyle/>
        <a:p>
          <a:endParaRPr lang="en-US" sz="1800">
            <a:latin typeface="Comic Sans MS" panose="030F0702030302020204" pitchFamily="66" charset="0"/>
          </a:endParaRPr>
        </a:p>
      </dgm:t>
    </dgm:pt>
    <dgm:pt modelId="{16DD3B7E-D6CE-48BF-896B-48260118490A}" type="sibTrans" cxnId="{BFF0BC51-4D7E-4073-93A1-478BA9F085DF}">
      <dgm:prSet/>
      <dgm:spPr/>
      <dgm:t>
        <a:bodyPr/>
        <a:lstStyle/>
        <a:p>
          <a:endParaRPr lang="en-US" sz="1800">
            <a:latin typeface="Comic Sans MS" panose="030F0702030302020204" pitchFamily="66" charset="0"/>
          </a:endParaRPr>
        </a:p>
      </dgm:t>
    </dgm:pt>
    <dgm:pt modelId="{25A43D31-B868-48E9-AF5C-F203E1F36E11}">
      <dgm:prSet phldrT="[Text]" custT="1"/>
      <dgm:spPr/>
      <dgm:t>
        <a:bodyPr/>
        <a:lstStyle/>
        <a:p>
          <a:r>
            <a:rPr lang="en-US" sz="1800" b="1" dirty="0" err="1" smtClean="0">
              <a:latin typeface="Comic Sans MS" panose="030F0702030302020204" pitchFamily="66" charset="0"/>
            </a:rPr>
            <a:t>Colostrum</a:t>
          </a:r>
          <a:endParaRPr lang="en-US" sz="1800" b="1" dirty="0" smtClean="0">
            <a:latin typeface="Comic Sans MS" panose="030F0702030302020204" pitchFamily="66" charset="0"/>
          </a:endParaRPr>
        </a:p>
        <a:p>
          <a:r>
            <a:rPr lang="en-US" sz="1800" b="1" dirty="0" smtClean="0">
              <a:latin typeface="Comic Sans MS" panose="030F0702030302020204" pitchFamily="66" charset="0"/>
            </a:rPr>
            <a:t>High in WBCs, </a:t>
          </a:r>
          <a:r>
            <a:rPr lang="en-US" sz="1800" b="1" dirty="0" err="1" smtClean="0">
              <a:latin typeface="Comic Sans MS" panose="030F0702030302020204" pitchFamily="66" charset="0"/>
            </a:rPr>
            <a:t>betacarotene</a:t>
          </a:r>
          <a:r>
            <a:rPr lang="en-US" sz="1800" b="1" dirty="0" smtClean="0">
              <a:latin typeface="Comic Sans MS" panose="030F0702030302020204" pitchFamily="66" charset="0"/>
            </a:rPr>
            <a:t>, protein, </a:t>
          </a:r>
          <a:r>
            <a:rPr lang="en-US" sz="1800" b="1" dirty="0" err="1" smtClean="0">
              <a:latin typeface="Comic Sans MS" panose="030F0702030302020204" pitchFamily="66" charset="0"/>
            </a:rPr>
            <a:t>vits</a:t>
          </a:r>
          <a:r>
            <a:rPr lang="en-US" sz="1800" b="1" dirty="0" smtClean="0">
              <a:latin typeface="Comic Sans MS" panose="030F0702030302020204" pitchFamily="66" charset="0"/>
            </a:rPr>
            <a:t>, </a:t>
          </a:r>
          <a:r>
            <a:rPr lang="en-US" sz="1800" b="1" dirty="0" err="1" smtClean="0">
              <a:latin typeface="Comic Sans MS" panose="030F0702030302020204" pitchFamily="66" charset="0"/>
            </a:rPr>
            <a:t>Ig</a:t>
          </a:r>
          <a:r>
            <a:rPr lang="en-US" sz="1800" b="1" dirty="0" smtClean="0">
              <a:latin typeface="Comic Sans MS" panose="030F0702030302020204" pitchFamily="66" charset="0"/>
            </a:rPr>
            <a:t> (pus)</a:t>
          </a:r>
          <a:endParaRPr lang="en-US" sz="1800" b="1" dirty="0">
            <a:latin typeface="Comic Sans MS" panose="030F0702030302020204" pitchFamily="66" charset="0"/>
          </a:endParaRPr>
        </a:p>
      </dgm:t>
    </dgm:pt>
    <dgm:pt modelId="{AC623A01-5D41-4159-B092-5DE970E22A4A}" type="parTrans" cxnId="{CFE3A971-106F-4451-8E7F-396E8720E5D4}">
      <dgm:prSet/>
      <dgm:spPr/>
      <dgm:t>
        <a:bodyPr/>
        <a:lstStyle/>
        <a:p>
          <a:endParaRPr lang="en-US" sz="1800">
            <a:latin typeface="Comic Sans MS" panose="030F0702030302020204" pitchFamily="66" charset="0"/>
          </a:endParaRPr>
        </a:p>
      </dgm:t>
    </dgm:pt>
    <dgm:pt modelId="{FD98E774-7C22-47FC-8585-13472F45E268}" type="sibTrans" cxnId="{CFE3A971-106F-4451-8E7F-396E8720E5D4}">
      <dgm:prSet/>
      <dgm:spPr/>
      <dgm:t>
        <a:bodyPr/>
        <a:lstStyle/>
        <a:p>
          <a:endParaRPr lang="en-US" sz="1800">
            <a:latin typeface="Comic Sans MS" panose="030F0702030302020204" pitchFamily="66" charset="0"/>
          </a:endParaRPr>
        </a:p>
      </dgm:t>
    </dgm:pt>
    <dgm:pt modelId="{5C1B45F7-2B34-4BCB-AD70-0DC52137C604}">
      <dgm:prSet phldrT="[Text]" custT="1"/>
      <dgm:spPr/>
      <dgm:t>
        <a:bodyPr/>
        <a:lstStyle/>
        <a:p>
          <a:r>
            <a:rPr lang="en-US" sz="1800" b="1" dirty="0" smtClean="0">
              <a:latin typeface="Comic Sans MS" panose="030F0702030302020204" pitchFamily="66" charset="0"/>
            </a:rPr>
            <a:t>Gradual increase in fluid, blood flow, oxygen, glucose, breasts become fuller</a:t>
          </a:r>
          <a:endParaRPr lang="en-US" sz="1800" b="1" dirty="0">
            <a:latin typeface="Comic Sans MS" panose="030F0702030302020204" pitchFamily="66" charset="0"/>
          </a:endParaRPr>
        </a:p>
      </dgm:t>
    </dgm:pt>
    <dgm:pt modelId="{A3C7F613-0BBD-438E-9A0D-E91DD39921D1}" type="parTrans" cxnId="{147A5DF4-3B94-4B0C-B7BF-8A0C9128CD53}">
      <dgm:prSet/>
      <dgm:spPr/>
      <dgm:t>
        <a:bodyPr/>
        <a:lstStyle/>
        <a:p>
          <a:endParaRPr lang="en-US" sz="1800">
            <a:latin typeface="Comic Sans MS" panose="030F0702030302020204" pitchFamily="66" charset="0"/>
          </a:endParaRPr>
        </a:p>
      </dgm:t>
    </dgm:pt>
    <dgm:pt modelId="{76BA905E-B8DD-4378-B72B-A93280789FEC}" type="sibTrans" cxnId="{147A5DF4-3B94-4B0C-B7BF-8A0C9128CD53}">
      <dgm:prSet/>
      <dgm:spPr/>
      <dgm:t>
        <a:bodyPr/>
        <a:lstStyle/>
        <a:p>
          <a:endParaRPr lang="en-US" sz="1800">
            <a:latin typeface="Comic Sans MS" panose="030F0702030302020204" pitchFamily="66" charset="0"/>
          </a:endParaRPr>
        </a:p>
      </dgm:t>
    </dgm:pt>
    <dgm:pt modelId="{DF6E4B81-59D7-47CA-B616-AF552ACDE0E4}" type="pres">
      <dgm:prSet presAssocID="{5923795F-963F-4B91-8387-33BA28F0AE68}" presName="arrowDiagram" presStyleCnt="0">
        <dgm:presLayoutVars>
          <dgm:chMax val="5"/>
          <dgm:dir/>
          <dgm:resizeHandles val="exact"/>
        </dgm:presLayoutVars>
      </dgm:prSet>
      <dgm:spPr/>
    </dgm:pt>
    <dgm:pt modelId="{9CBBEBFE-18E7-4449-8DD9-0F974C53DA39}" type="pres">
      <dgm:prSet presAssocID="{5923795F-963F-4B91-8387-33BA28F0AE68}" presName="arrow" presStyleLbl="bgShp" presStyleIdx="0" presStyleCnt="1" custScaleX="77777" custScaleY="78666" custLinFactNeighborX="556" custLinFactNeighborY="1407"/>
      <dgm:spPr/>
    </dgm:pt>
    <dgm:pt modelId="{BEE1477A-B7E8-484D-99E3-BDFCEDA6B868}" type="pres">
      <dgm:prSet presAssocID="{5923795F-963F-4B91-8387-33BA28F0AE68}" presName="arrowDiagram3" presStyleCnt="0"/>
      <dgm:spPr/>
    </dgm:pt>
    <dgm:pt modelId="{B7AB81F4-174B-477B-AC19-CE53EBAECE0E}" type="pres">
      <dgm:prSet presAssocID="{85828EAD-B5C9-4D9C-9440-07866390B314}" presName="bullet3a" presStyleLbl="node1" presStyleIdx="0" presStyleCnt="3" custScaleX="157579" custScaleY="157579" custLinFactX="152915" custLinFactY="-5962" custLinFactNeighborX="200000" custLinFactNeighborY="-100000"/>
      <dgm:spPr/>
    </dgm:pt>
    <dgm:pt modelId="{9C05A3F3-7AD5-42F3-B0FE-D6AFA82E4B9A}" type="pres">
      <dgm:prSet presAssocID="{85828EAD-B5C9-4D9C-9440-07866390B314}" presName="textBox3a" presStyleLbl="revTx" presStyleIdx="0" presStyleCnt="3" custScaleX="136052" custLinFactNeighborX="-20748" custLinFactNeighborY="6959">
        <dgm:presLayoutVars>
          <dgm:bulletEnabled val="1"/>
        </dgm:presLayoutVars>
      </dgm:prSet>
      <dgm:spPr/>
      <dgm:t>
        <a:bodyPr/>
        <a:lstStyle/>
        <a:p>
          <a:endParaRPr lang="en-US"/>
        </a:p>
      </dgm:t>
    </dgm:pt>
    <dgm:pt modelId="{C63E05AE-93FD-4FFF-B30F-2AE4031CD0B0}" type="pres">
      <dgm:prSet presAssocID="{25A43D31-B868-48E9-AF5C-F203E1F36E11}" presName="bullet3b" presStyleLbl="node1" presStyleIdx="1" presStyleCnt="3" custLinFactNeighborX="66784" custLinFactNeighborY="29711"/>
      <dgm:spPr/>
    </dgm:pt>
    <dgm:pt modelId="{5FDF61F7-EA2A-4FCF-ABBA-63AB33CBBEE5}" type="pres">
      <dgm:prSet presAssocID="{25A43D31-B868-48E9-AF5C-F203E1F36E11}" presName="textBox3b" presStyleLbl="revTx" presStyleIdx="1" presStyleCnt="3" custScaleX="184997" custScaleY="69499" custLinFactNeighborX="18492" custLinFactNeighborY="2642">
        <dgm:presLayoutVars>
          <dgm:bulletEnabled val="1"/>
        </dgm:presLayoutVars>
      </dgm:prSet>
      <dgm:spPr/>
      <dgm:t>
        <a:bodyPr/>
        <a:lstStyle/>
        <a:p>
          <a:endParaRPr lang="en-US"/>
        </a:p>
      </dgm:t>
    </dgm:pt>
    <dgm:pt modelId="{56791007-F64E-4A59-BDBD-4FB1058E6D3C}" type="pres">
      <dgm:prSet presAssocID="{5C1B45F7-2B34-4BCB-AD70-0DC52137C604}" presName="bullet3c" presStyleLbl="node1" presStyleIdx="2" presStyleCnt="3" custLinFactNeighborX="44017" custLinFactNeighborY="9580"/>
      <dgm:spPr/>
    </dgm:pt>
    <dgm:pt modelId="{D0A10EA3-9407-4D2B-B7DF-24D2B24E8323}" type="pres">
      <dgm:prSet presAssocID="{5C1B45F7-2B34-4BCB-AD70-0DC52137C604}" presName="textBox3c" presStyleLbl="revTx" presStyleIdx="2" presStyleCnt="3" custScaleX="197096" custScaleY="44484" custLinFactNeighborX="25972" custLinFactNeighborY="-13256">
        <dgm:presLayoutVars>
          <dgm:bulletEnabled val="1"/>
        </dgm:presLayoutVars>
      </dgm:prSet>
      <dgm:spPr/>
      <dgm:t>
        <a:bodyPr/>
        <a:lstStyle/>
        <a:p>
          <a:endParaRPr lang="en-US"/>
        </a:p>
      </dgm:t>
    </dgm:pt>
  </dgm:ptLst>
  <dgm:cxnLst>
    <dgm:cxn modelId="{9E5D70DC-3FA0-4E99-BD2C-D23BF5E95E37}" type="presOf" srcId="{5923795F-963F-4B91-8387-33BA28F0AE68}" destId="{DF6E4B81-59D7-47CA-B616-AF552ACDE0E4}" srcOrd="0" destOrd="0" presId="urn:microsoft.com/office/officeart/2005/8/layout/arrow2"/>
    <dgm:cxn modelId="{CFE3A971-106F-4451-8E7F-396E8720E5D4}" srcId="{5923795F-963F-4B91-8387-33BA28F0AE68}" destId="{25A43D31-B868-48E9-AF5C-F203E1F36E11}" srcOrd="1" destOrd="0" parTransId="{AC623A01-5D41-4159-B092-5DE970E22A4A}" sibTransId="{FD98E774-7C22-47FC-8585-13472F45E268}"/>
    <dgm:cxn modelId="{DB8D25CB-1505-4E8F-B32E-614573BAA0B0}" type="presOf" srcId="{25A43D31-B868-48E9-AF5C-F203E1F36E11}" destId="{5FDF61F7-EA2A-4FCF-ABBA-63AB33CBBEE5}" srcOrd="0" destOrd="0" presId="urn:microsoft.com/office/officeart/2005/8/layout/arrow2"/>
    <dgm:cxn modelId="{AEFBB1A3-3A9C-44AE-A261-C9532C2AB4CC}" type="presOf" srcId="{85828EAD-B5C9-4D9C-9440-07866390B314}" destId="{9C05A3F3-7AD5-42F3-B0FE-D6AFA82E4B9A}" srcOrd="0" destOrd="0" presId="urn:microsoft.com/office/officeart/2005/8/layout/arrow2"/>
    <dgm:cxn modelId="{CA6CA2CA-C03D-4A2B-9EA5-6C31D93BAEEC}" type="presOf" srcId="{5C1B45F7-2B34-4BCB-AD70-0DC52137C604}" destId="{D0A10EA3-9407-4D2B-B7DF-24D2B24E8323}" srcOrd="0" destOrd="0" presId="urn:microsoft.com/office/officeart/2005/8/layout/arrow2"/>
    <dgm:cxn modelId="{BFF0BC51-4D7E-4073-93A1-478BA9F085DF}" srcId="{5923795F-963F-4B91-8387-33BA28F0AE68}" destId="{85828EAD-B5C9-4D9C-9440-07866390B314}" srcOrd="0" destOrd="0" parTransId="{996A09DA-8521-484A-BACE-7CBDD5C3BCCB}" sibTransId="{16DD3B7E-D6CE-48BF-896B-48260118490A}"/>
    <dgm:cxn modelId="{147A5DF4-3B94-4B0C-B7BF-8A0C9128CD53}" srcId="{5923795F-963F-4B91-8387-33BA28F0AE68}" destId="{5C1B45F7-2B34-4BCB-AD70-0DC52137C604}" srcOrd="2" destOrd="0" parTransId="{A3C7F613-0BBD-438E-9A0D-E91DD39921D1}" sibTransId="{76BA905E-B8DD-4378-B72B-A93280789FEC}"/>
    <dgm:cxn modelId="{96EE471D-AB68-4E17-9145-6EC27721EAC7}" type="presParOf" srcId="{DF6E4B81-59D7-47CA-B616-AF552ACDE0E4}" destId="{9CBBEBFE-18E7-4449-8DD9-0F974C53DA39}" srcOrd="0" destOrd="0" presId="urn:microsoft.com/office/officeart/2005/8/layout/arrow2"/>
    <dgm:cxn modelId="{04203FAF-4F18-4B1E-AF9B-E0139D8F7889}" type="presParOf" srcId="{DF6E4B81-59D7-47CA-B616-AF552ACDE0E4}" destId="{BEE1477A-B7E8-484D-99E3-BDFCEDA6B868}" srcOrd="1" destOrd="0" presId="urn:microsoft.com/office/officeart/2005/8/layout/arrow2"/>
    <dgm:cxn modelId="{171F2A3C-7BEC-4A23-8D0C-9A77A66C34D6}" type="presParOf" srcId="{BEE1477A-B7E8-484D-99E3-BDFCEDA6B868}" destId="{B7AB81F4-174B-477B-AC19-CE53EBAECE0E}" srcOrd="0" destOrd="0" presId="urn:microsoft.com/office/officeart/2005/8/layout/arrow2"/>
    <dgm:cxn modelId="{E6715E14-4ACE-4963-A2AF-D4CD3995867C}" type="presParOf" srcId="{BEE1477A-B7E8-484D-99E3-BDFCEDA6B868}" destId="{9C05A3F3-7AD5-42F3-B0FE-D6AFA82E4B9A}" srcOrd="1" destOrd="0" presId="urn:microsoft.com/office/officeart/2005/8/layout/arrow2"/>
    <dgm:cxn modelId="{B71F7D7E-0AD1-4FA6-9820-45D7441FC7C4}" type="presParOf" srcId="{BEE1477A-B7E8-484D-99E3-BDFCEDA6B868}" destId="{C63E05AE-93FD-4FFF-B30F-2AE4031CD0B0}" srcOrd="2" destOrd="0" presId="urn:microsoft.com/office/officeart/2005/8/layout/arrow2"/>
    <dgm:cxn modelId="{795C4429-74F1-42CA-A333-EA5B136F0C01}" type="presParOf" srcId="{BEE1477A-B7E8-484D-99E3-BDFCEDA6B868}" destId="{5FDF61F7-EA2A-4FCF-ABBA-63AB33CBBEE5}" srcOrd="3" destOrd="0" presId="urn:microsoft.com/office/officeart/2005/8/layout/arrow2"/>
    <dgm:cxn modelId="{BE9707AB-7084-4908-ACC1-93FAA5D58011}" type="presParOf" srcId="{BEE1477A-B7E8-484D-99E3-BDFCEDA6B868}" destId="{56791007-F64E-4A59-BDBD-4FB1058E6D3C}" srcOrd="4" destOrd="0" presId="urn:microsoft.com/office/officeart/2005/8/layout/arrow2"/>
    <dgm:cxn modelId="{A0B63D0B-F26B-4E6B-BA71-4BC1BA4DC90A}" type="presParOf" srcId="{BEE1477A-B7E8-484D-99E3-BDFCEDA6B868}" destId="{D0A10EA3-9407-4D2B-B7DF-24D2B24E8323}"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0F4682-D769-4BE8-B5B7-5DA2D1AF0DAC}" type="doc">
      <dgm:prSet loTypeId="urn:microsoft.com/office/officeart/2005/8/layout/arrow4" loCatId="process" qsTypeId="urn:microsoft.com/office/officeart/2005/8/quickstyle/simple5" qsCatId="simple" csTypeId="urn:microsoft.com/office/officeart/2005/8/colors/colorful2" csCatId="colorful" phldr="1"/>
      <dgm:spPr/>
      <dgm:t>
        <a:bodyPr/>
        <a:lstStyle/>
        <a:p>
          <a:endParaRPr lang="en-US"/>
        </a:p>
      </dgm:t>
    </dgm:pt>
    <dgm:pt modelId="{80F32FE3-C4E7-430A-9D51-972834D88441}">
      <dgm:prSet phldrT="[Text]" custT="1"/>
      <dgm:spPr/>
      <dgm:t>
        <a:bodyPr/>
        <a:lstStyle/>
        <a:p>
          <a:r>
            <a:rPr lang="en-US" sz="3600" dirty="0" smtClean="0">
              <a:latin typeface="Casper SF" pitchFamily="2" charset="0"/>
            </a:rPr>
            <a:t>Frequent Feeding</a:t>
          </a:r>
        </a:p>
        <a:p>
          <a:r>
            <a:rPr lang="en-US" sz="3600" dirty="0" smtClean="0">
              <a:latin typeface="Casper SF" pitchFamily="2" charset="0"/>
            </a:rPr>
            <a:t>Complete Emptying</a:t>
          </a:r>
          <a:endParaRPr lang="en-US" sz="3600" dirty="0">
            <a:latin typeface="Casper SF" pitchFamily="2" charset="0"/>
          </a:endParaRPr>
        </a:p>
      </dgm:t>
    </dgm:pt>
    <dgm:pt modelId="{4DFEE909-68ED-4849-A519-E21262E68991}" type="parTrans" cxnId="{894F377A-CA23-45FA-9DB7-A048D59BF6A2}">
      <dgm:prSet/>
      <dgm:spPr/>
      <dgm:t>
        <a:bodyPr/>
        <a:lstStyle/>
        <a:p>
          <a:endParaRPr lang="en-US"/>
        </a:p>
      </dgm:t>
    </dgm:pt>
    <dgm:pt modelId="{183DDF1B-1355-4849-A771-54F5435A4D15}" type="sibTrans" cxnId="{894F377A-CA23-45FA-9DB7-A048D59BF6A2}">
      <dgm:prSet/>
      <dgm:spPr/>
      <dgm:t>
        <a:bodyPr/>
        <a:lstStyle/>
        <a:p>
          <a:endParaRPr lang="en-US"/>
        </a:p>
      </dgm:t>
    </dgm:pt>
    <dgm:pt modelId="{B2C155A5-81AC-4910-BF57-1BA6168C4DD0}">
      <dgm:prSet phldrT="[Text]" custT="1"/>
      <dgm:spPr/>
      <dgm:t>
        <a:bodyPr/>
        <a:lstStyle/>
        <a:p>
          <a:r>
            <a:rPr lang="en-US" sz="3600" dirty="0" smtClean="0">
              <a:latin typeface="Casper SF" pitchFamily="2" charset="0"/>
            </a:rPr>
            <a:t>Engorgement</a:t>
          </a:r>
        </a:p>
        <a:p>
          <a:r>
            <a:rPr lang="en-US" sz="3600" dirty="0" smtClean="0">
              <a:latin typeface="Casper SF" pitchFamily="2" charset="0"/>
            </a:rPr>
            <a:t>Decreased Frequency</a:t>
          </a:r>
        </a:p>
        <a:p>
          <a:r>
            <a:rPr lang="en-US" sz="3600" dirty="0" smtClean="0">
              <a:latin typeface="Casper SF" pitchFamily="2" charset="0"/>
            </a:rPr>
            <a:t>Poor milk transfer</a:t>
          </a:r>
          <a:endParaRPr lang="en-US" sz="3600" dirty="0">
            <a:latin typeface="Casper SF" pitchFamily="2" charset="0"/>
          </a:endParaRPr>
        </a:p>
      </dgm:t>
    </dgm:pt>
    <dgm:pt modelId="{635A1F59-29F6-4797-895C-1C73B58D4E8B}" type="parTrans" cxnId="{035D941E-75B9-4FC3-A347-60D67BEB0329}">
      <dgm:prSet/>
      <dgm:spPr/>
      <dgm:t>
        <a:bodyPr/>
        <a:lstStyle/>
        <a:p>
          <a:endParaRPr lang="en-US"/>
        </a:p>
      </dgm:t>
    </dgm:pt>
    <dgm:pt modelId="{EAF9052A-3D6E-4061-B852-6E54E2990205}" type="sibTrans" cxnId="{035D941E-75B9-4FC3-A347-60D67BEB0329}">
      <dgm:prSet/>
      <dgm:spPr/>
      <dgm:t>
        <a:bodyPr/>
        <a:lstStyle/>
        <a:p>
          <a:endParaRPr lang="en-US"/>
        </a:p>
      </dgm:t>
    </dgm:pt>
    <dgm:pt modelId="{572E8474-E6BC-4FFB-8CF8-67CAE235FCAF}" type="pres">
      <dgm:prSet presAssocID="{880F4682-D769-4BE8-B5B7-5DA2D1AF0DAC}" presName="compositeShape" presStyleCnt="0">
        <dgm:presLayoutVars>
          <dgm:chMax val="2"/>
          <dgm:dir/>
          <dgm:resizeHandles val="exact"/>
        </dgm:presLayoutVars>
      </dgm:prSet>
      <dgm:spPr/>
      <dgm:t>
        <a:bodyPr/>
        <a:lstStyle/>
        <a:p>
          <a:endParaRPr lang="en-US"/>
        </a:p>
      </dgm:t>
    </dgm:pt>
    <dgm:pt modelId="{1BF33CE6-7F7B-47D6-9D8D-38467A5DAAF0}" type="pres">
      <dgm:prSet presAssocID="{80F32FE3-C4E7-430A-9D51-972834D88441}" presName="upArrow" presStyleLbl="node1" presStyleIdx="0" presStyleCnt="2"/>
      <dgm:spPr/>
      <dgm:t>
        <a:bodyPr/>
        <a:lstStyle/>
        <a:p>
          <a:endParaRPr lang="en-US"/>
        </a:p>
      </dgm:t>
    </dgm:pt>
    <dgm:pt modelId="{DBFCC359-159B-4319-A792-70DD6AF47376}" type="pres">
      <dgm:prSet presAssocID="{80F32FE3-C4E7-430A-9D51-972834D88441}" presName="upArrowText" presStyleLbl="revTx" presStyleIdx="0" presStyleCnt="2" custScaleX="101515">
        <dgm:presLayoutVars>
          <dgm:chMax val="0"/>
          <dgm:bulletEnabled val="1"/>
        </dgm:presLayoutVars>
      </dgm:prSet>
      <dgm:spPr/>
      <dgm:t>
        <a:bodyPr/>
        <a:lstStyle/>
        <a:p>
          <a:endParaRPr lang="en-US"/>
        </a:p>
      </dgm:t>
    </dgm:pt>
    <dgm:pt modelId="{04A0519E-0F24-4F4D-B15F-7AE667276AA7}" type="pres">
      <dgm:prSet presAssocID="{B2C155A5-81AC-4910-BF57-1BA6168C4DD0}" presName="downArrow" presStyleLbl="node1" presStyleIdx="1" presStyleCnt="2"/>
      <dgm:spPr/>
      <dgm:t>
        <a:bodyPr/>
        <a:lstStyle/>
        <a:p>
          <a:endParaRPr lang="en-US"/>
        </a:p>
      </dgm:t>
    </dgm:pt>
    <dgm:pt modelId="{E51E0F60-D326-4CF3-8716-65C7BAC3DC50}" type="pres">
      <dgm:prSet presAssocID="{B2C155A5-81AC-4910-BF57-1BA6168C4DD0}" presName="downArrowText" presStyleLbl="revTx" presStyleIdx="1" presStyleCnt="2">
        <dgm:presLayoutVars>
          <dgm:chMax val="0"/>
          <dgm:bulletEnabled val="1"/>
        </dgm:presLayoutVars>
      </dgm:prSet>
      <dgm:spPr/>
      <dgm:t>
        <a:bodyPr/>
        <a:lstStyle/>
        <a:p>
          <a:endParaRPr lang="en-US"/>
        </a:p>
      </dgm:t>
    </dgm:pt>
  </dgm:ptLst>
  <dgm:cxnLst>
    <dgm:cxn modelId="{894F377A-CA23-45FA-9DB7-A048D59BF6A2}" srcId="{880F4682-D769-4BE8-B5B7-5DA2D1AF0DAC}" destId="{80F32FE3-C4E7-430A-9D51-972834D88441}" srcOrd="0" destOrd="0" parTransId="{4DFEE909-68ED-4849-A519-E21262E68991}" sibTransId="{183DDF1B-1355-4849-A771-54F5435A4D15}"/>
    <dgm:cxn modelId="{397D0C83-CCDE-46C2-A990-C62E50F477BF}" type="presOf" srcId="{B2C155A5-81AC-4910-BF57-1BA6168C4DD0}" destId="{E51E0F60-D326-4CF3-8716-65C7BAC3DC50}" srcOrd="0" destOrd="0" presId="urn:microsoft.com/office/officeart/2005/8/layout/arrow4"/>
    <dgm:cxn modelId="{20FD5109-7A76-4C21-B2D3-FCCBA9A89C9A}" type="presOf" srcId="{880F4682-D769-4BE8-B5B7-5DA2D1AF0DAC}" destId="{572E8474-E6BC-4FFB-8CF8-67CAE235FCAF}" srcOrd="0" destOrd="0" presId="urn:microsoft.com/office/officeart/2005/8/layout/arrow4"/>
    <dgm:cxn modelId="{6F56D08E-5F73-4472-A536-73B661B2328B}" type="presOf" srcId="{80F32FE3-C4E7-430A-9D51-972834D88441}" destId="{DBFCC359-159B-4319-A792-70DD6AF47376}" srcOrd="0" destOrd="0" presId="urn:microsoft.com/office/officeart/2005/8/layout/arrow4"/>
    <dgm:cxn modelId="{035D941E-75B9-4FC3-A347-60D67BEB0329}" srcId="{880F4682-D769-4BE8-B5B7-5DA2D1AF0DAC}" destId="{B2C155A5-81AC-4910-BF57-1BA6168C4DD0}" srcOrd="1" destOrd="0" parTransId="{635A1F59-29F6-4797-895C-1C73B58D4E8B}" sibTransId="{EAF9052A-3D6E-4061-B852-6E54E2990205}"/>
    <dgm:cxn modelId="{59A982BB-40F8-4AFB-8D9C-D855C161EAC7}" type="presParOf" srcId="{572E8474-E6BC-4FFB-8CF8-67CAE235FCAF}" destId="{1BF33CE6-7F7B-47D6-9D8D-38467A5DAAF0}" srcOrd="0" destOrd="0" presId="urn:microsoft.com/office/officeart/2005/8/layout/arrow4"/>
    <dgm:cxn modelId="{1BACE339-7976-42C9-BED4-EC99AD9F5120}" type="presParOf" srcId="{572E8474-E6BC-4FFB-8CF8-67CAE235FCAF}" destId="{DBFCC359-159B-4319-A792-70DD6AF47376}" srcOrd="1" destOrd="0" presId="urn:microsoft.com/office/officeart/2005/8/layout/arrow4"/>
    <dgm:cxn modelId="{30C0BC1C-5A57-466E-A476-5B5C0FFB70EB}" type="presParOf" srcId="{572E8474-E6BC-4FFB-8CF8-67CAE235FCAF}" destId="{04A0519E-0F24-4F4D-B15F-7AE667276AA7}" srcOrd="2" destOrd="0" presId="urn:microsoft.com/office/officeart/2005/8/layout/arrow4"/>
    <dgm:cxn modelId="{2E3194AD-156C-4081-AF74-D5CEF00A3BF9}" type="presParOf" srcId="{572E8474-E6BC-4FFB-8CF8-67CAE235FCAF}" destId="{E51E0F60-D326-4CF3-8716-65C7BAC3DC50}" srcOrd="3"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AF8A922-8A38-49EA-992D-C36C973A5B37}" type="doc">
      <dgm:prSet loTypeId="urn:microsoft.com/office/officeart/2005/8/layout/radial6" loCatId="relationship" qsTypeId="urn:microsoft.com/office/officeart/2005/8/quickstyle/simple5" qsCatId="simple" csTypeId="urn:microsoft.com/office/officeart/2005/8/colors/colorful4" csCatId="colorful" phldr="1"/>
      <dgm:spPr/>
      <dgm:t>
        <a:bodyPr/>
        <a:lstStyle/>
        <a:p>
          <a:endParaRPr lang="en-US"/>
        </a:p>
      </dgm:t>
    </dgm:pt>
    <dgm:pt modelId="{4F3CF7AF-566B-448C-9E6E-1D91CE15E6F7}">
      <dgm:prSet phldrT="[Text]" custT="1"/>
      <dgm:spPr/>
      <dgm:t>
        <a:bodyPr/>
        <a:lstStyle/>
        <a:p>
          <a:r>
            <a:rPr lang="en-US" sz="3200" b="1" smtClean="0">
              <a:latin typeface="Casper SF" pitchFamily="2" charset="0"/>
            </a:rPr>
            <a:t>Milk does not come in</a:t>
          </a:r>
          <a:endParaRPr lang="en-US" sz="3200" b="1" dirty="0">
            <a:latin typeface="Casper SF" pitchFamily="2" charset="0"/>
          </a:endParaRPr>
        </a:p>
      </dgm:t>
    </dgm:pt>
    <dgm:pt modelId="{B1D0DD47-DF5C-4FAC-B0F1-D830B1CD8D64}" type="parTrans" cxnId="{20E94BF6-A599-4375-A2FA-24456152E8D8}">
      <dgm:prSet/>
      <dgm:spPr/>
      <dgm:t>
        <a:bodyPr/>
        <a:lstStyle/>
        <a:p>
          <a:endParaRPr lang="en-US">
            <a:latin typeface="Casper SF" pitchFamily="2" charset="0"/>
          </a:endParaRPr>
        </a:p>
      </dgm:t>
    </dgm:pt>
    <dgm:pt modelId="{6919B1FB-5C29-4029-8EB1-59CC51D488AB}" type="sibTrans" cxnId="{20E94BF6-A599-4375-A2FA-24456152E8D8}">
      <dgm:prSet/>
      <dgm:spPr/>
      <dgm:t>
        <a:bodyPr/>
        <a:lstStyle/>
        <a:p>
          <a:endParaRPr lang="en-US">
            <a:latin typeface="Casper SF" pitchFamily="2" charset="0"/>
          </a:endParaRPr>
        </a:p>
      </dgm:t>
    </dgm:pt>
    <dgm:pt modelId="{80828098-91DE-4D55-BD27-3B57B556C56B}">
      <dgm:prSet phldrT="[Text]"/>
      <dgm:spPr/>
      <dgm:t>
        <a:bodyPr/>
        <a:lstStyle/>
        <a:p>
          <a:r>
            <a:rPr lang="en-US" b="1" smtClean="0">
              <a:latin typeface="Casper SF" pitchFamily="2" charset="0"/>
            </a:rPr>
            <a:t>Delay in lactation</a:t>
          </a:r>
          <a:endParaRPr lang="en-US" b="1" dirty="0">
            <a:latin typeface="Casper SF" pitchFamily="2" charset="0"/>
          </a:endParaRPr>
        </a:p>
      </dgm:t>
    </dgm:pt>
    <dgm:pt modelId="{0BDE336B-E079-4E63-9524-54957D19B5D1}" type="parTrans" cxnId="{11780281-F61B-411E-89DF-A0E5140B3EDB}">
      <dgm:prSet/>
      <dgm:spPr/>
      <dgm:t>
        <a:bodyPr/>
        <a:lstStyle/>
        <a:p>
          <a:endParaRPr lang="en-US">
            <a:latin typeface="Casper SF" pitchFamily="2" charset="0"/>
          </a:endParaRPr>
        </a:p>
      </dgm:t>
    </dgm:pt>
    <dgm:pt modelId="{DB9F97C7-41BD-4EBB-971B-48DB2CED51C6}" type="sibTrans" cxnId="{11780281-F61B-411E-89DF-A0E5140B3EDB}">
      <dgm:prSet/>
      <dgm:spPr/>
      <dgm:t>
        <a:bodyPr/>
        <a:lstStyle/>
        <a:p>
          <a:endParaRPr lang="en-US">
            <a:latin typeface="Casper SF" pitchFamily="2" charset="0"/>
          </a:endParaRPr>
        </a:p>
      </dgm:t>
    </dgm:pt>
    <dgm:pt modelId="{2AFCD642-C4AA-4953-85D9-EAFC42176B66}">
      <dgm:prSet phldrT="[Text]" custT="1"/>
      <dgm:spPr/>
      <dgm:t>
        <a:bodyPr/>
        <a:lstStyle/>
        <a:p>
          <a:r>
            <a:rPr lang="en-US" sz="1800" b="1" smtClean="0">
              <a:latin typeface="Casper SF" pitchFamily="2" charset="0"/>
            </a:rPr>
            <a:t>Medication/hormones inhibiting lactation</a:t>
          </a:r>
          <a:endParaRPr lang="en-US" sz="1800" b="1" dirty="0">
            <a:latin typeface="Casper SF" pitchFamily="2" charset="0"/>
          </a:endParaRPr>
        </a:p>
      </dgm:t>
    </dgm:pt>
    <dgm:pt modelId="{FE13D69C-74FE-4F48-BBDB-16F47F88B726}" type="parTrans" cxnId="{79AA36B1-6FE2-4F94-9808-3D7E22F030EB}">
      <dgm:prSet/>
      <dgm:spPr/>
      <dgm:t>
        <a:bodyPr/>
        <a:lstStyle/>
        <a:p>
          <a:endParaRPr lang="en-US">
            <a:latin typeface="Casper SF" pitchFamily="2" charset="0"/>
          </a:endParaRPr>
        </a:p>
      </dgm:t>
    </dgm:pt>
    <dgm:pt modelId="{657C5D02-69D1-48DD-A3E1-11907ACAACD3}" type="sibTrans" cxnId="{79AA36B1-6FE2-4F94-9808-3D7E22F030EB}">
      <dgm:prSet/>
      <dgm:spPr/>
      <dgm:t>
        <a:bodyPr/>
        <a:lstStyle/>
        <a:p>
          <a:endParaRPr lang="en-US">
            <a:latin typeface="Casper SF" pitchFamily="2" charset="0"/>
          </a:endParaRPr>
        </a:p>
      </dgm:t>
    </dgm:pt>
    <dgm:pt modelId="{6EA48FA7-A603-4786-B49E-DDD00EF24499}">
      <dgm:prSet phldrT="[Text]"/>
      <dgm:spPr/>
      <dgm:t>
        <a:bodyPr/>
        <a:lstStyle/>
        <a:p>
          <a:r>
            <a:rPr lang="en-US" b="1" smtClean="0">
              <a:latin typeface="Casper SF" pitchFamily="2" charset="0"/>
            </a:rPr>
            <a:t>Maternal illness, ie Sheehans</a:t>
          </a:r>
          <a:endParaRPr lang="en-US" b="1" dirty="0">
            <a:latin typeface="Casper SF" pitchFamily="2" charset="0"/>
          </a:endParaRPr>
        </a:p>
      </dgm:t>
    </dgm:pt>
    <dgm:pt modelId="{1CE235C2-4A35-4174-B2AA-3E75F6DA8F52}" type="parTrans" cxnId="{A62E7CEC-0EFD-4B6A-BFC1-ED23F26828E5}">
      <dgm:prSet/>
      <dgm:spPr/>
      <dgm:t>
        <a:bodyPr/>
        <a:lstStyle/>
        <a:p>
          <a:endParaRPr lang="en-US">
            <a:latin typeface="Casper SF" pitchFamily="2" charset="0"/>
          </a:endParaRPr>
        </a:p>
      </dgm:t>
    </dgm:pt>
    <dgm:pt modelId="{2CE43AE1-DDF5-4D5F-8AEC-D6FBD53DE181}" type="sibTrans" cxnId="{A62E7CEC-0EFD-4B6A-BFC1-ED23F26828E5}">
      <dgm:prSet/>
      <dgm:spPr/>
      <dgm:t>
        <a:bodyPr/>
        <a:lstStyle/>
        <a:p>
          <a:endParaRPr lang="en-US">
            <a:latin typeface="Casper SF" pitchFamily="2" charset="0"/>
          </a:endParaRPr>
        </a:p>
      </dgm:t>
    </dgm:pt>
    <dgm:pt modelId="{8F57120B-72D3-4A07-9E41-E14B3A0E1222}">
      <dgm:prSet/>
      <dgm:spPr/>
      <dgm:t>
        <a:bodyPr/>
        <a:lstStyle/>
        <a:p>
          <a:r>
            <a:rPr lang="en-US" b="1" smtClean="0">
              <a:latin typeface="Casper SF" pitchFamily="2" charset="0"/>
            </a:rPr>
            <a:t>Retained Placental Fragments</a:t>
          </a:r>
          <a:endParaRPr lang="en-US" b="1" dirty="0">
            <a:latin typeface="Casper SF" pitchFamily="2" charset="0"/>
          </a:endParaRPr>
        </a:p>
      </dgm:t>
    </dgm:pt>
    <dgm:pt modelId="{9CE9200B-910B-42ED-9A47-E6D6F5BEE48A}" type="parTrans" cxnId="{988302D6-8F05-4D1A-9B54-034A30546F81}">
      <dgm:prSet/>
      <dgm:spPr/>
      <dgm:t>
        <a:bodyPr/>
        <a:lstStyle/>
        <a:p>
          <a:endParaRPr lang="en-US">
            <a:latin typeface="Casper SF" pitchFamily="2" charset="0"/>
          </a:endParaRPr>
        </a:p>
      </dgm:t>
    </dgm:pt>
    <dgm:pt modelId="{72262C90-DCCF-4D5F-A875-41736D74ABAC}" type="sibTrans" cxnId="{988302D6-8F05-4D1A-9B54-034A30546F81}">
      <dgm:prSet/>
      <dgm:spPr/>
      <dgm:t>
        <a:bodyPr/>
        <a:lstStyle/>
        <a:p>
          <a:endParaRPr lang="en-US">
            <a:latin typeface="Casper SF" pitchFamily="2" charset="0"/>
          </a:endParaRPr>
        </a:p>
      </dgm:t>
    </dgm:pt>
    <dgm:pt modelId="{7A27383C-B7EC-4C3B-8C1A-046F8BDC9A35}">
      <dgm:prSet phldrT="[Text]"/>
      <dgm:spPr/>
      <dgm:t>
        <a:bodyPr/>
        <a:lstStyle/>
        <a:p>
          <a:r>
            <a:rPr lang="en-US" b="1" smtClean="0">
              <a:latin typeface="Casper SF" pitchFamily="2" charset="0"/>
            </a:rPr>
            <a:t>Insufficient breast development</a:t>
          </a:r>
          <a:endParaRPr lang="en-US" b="1" dirty="0">
            <a:latin typeface="Casper SF" pitchFamily="2" charset="0"/>
          </a:endParaRPr>
        </a:p>
      </dgm:t>
    </dgm:pt>
    <dgm:pt modelId="{ED2DBB08-2678-4B56-85BC-5E578223E770}" type="parTrans" cxnId="{A949F42F-E85E-43E2-9577-DC3601FCEE7C}">
      <dgm:prSet/>
      <dgm:spPr/>
      <dgm:t>
        <a:bodyPr/>
        <a:lstStyle/>
        <a:p>
          <a:endParaRPr lang="en-US">
            <a:latin typeface="Casper SF" pitchFamily="2" charset="0"/>
          </a:endParaRPr>
        </a:p>
      </dgm:t>
    </dgm:pt>
    <dgm:pt modelId="{83CA5ED2-E56F-4B17-B1BE-670EAF650A18}" type="sibTrans" cxnId="{A949F42F-E85E-43E2-9577-DC3601FCEE7C}">
      <dgm:prSet/>
      <dgm:spPr/>
      <dgm:t>
        <a:bodyPr/>
        <a:lstStyle/>
        <a:p>
          <a:endParaRPr lang="en-US">
            <a:latin typeface="Casper SF" pitchFamily="2" charset="0"/>
          </a:endParaRPr>
        </a:p>
      </dgm:t>
    </dgm:pt>
    <dgm:pt modelId="{A5663BD4-9C6A-4A71-94A1-3CF25A5FF2B2}" type="pres">
      <dgm:prSet presAssocID="{AAF8A922-8A38-49EA-992D-C36C973A5B37}" presName="Name0" presStyleCnt="0">
        <dgm:presLayoutVars>
          <dgm:chMax val="1"/>
          <dgm:dir/>
          <dgm:animLvl val="ctr"/>
          <dgm:resizeHandles val="exact"/>
        </dgm:presLayoutVars>
      </dgm:prSet>
      <dgm:spPr/>
      <dgm:t>
        <a:bodyPr/>
        <a:lstStyle/>
        <a:p>
          <a:endParaRPr lang="en-US"/>
        </a:p>
      </dgm:t>
    </dgm:pt>
    <dgm:pt modelId="{A5F30010-E9BF-4A73-A9D0-A3FF89D1B4CC}" type="pres">
      <dgm:prSet presAssocID="{4F3CF7AF-566B-448C-9E6E-1D91CE15E6F7}" presName="centerShape" presStyleLbl="node0" presStyleIdx="0" presStyleCnt="1" custScaleX="139795"/>
      <dgm:spPr/>
      <dgm:t>
        <a:bodyPr/>
        <a:lstStyle/>
        <a:p>
          <a:endParaRPr lang="en-US"/>
        </a:p>
      </dgm:t>
    </dgm:pt>
    <dgm:pt modelId="{167962C1-5F67-4D74-9EEC-9D7012D297AE}" type="pres">
      <dgm:prSet presAssocID="{80828098-91DE-4D55-BD27-3B57B556C56B}" presName="node" presStyleLbl="node1" presStyleIdx="0" presStyleCnt="5">
        <dgm:presLayoutVars>
          <dgm:bulletEnabled val="1"/>
        </dgm:presLayoutVars>
      </dgm:prSet>
      <dgm:spPr/>
      <dgm:t>
        <a:bodyPr/>
        <a:lstStyle/>
        <a:p>
          <a:endParaRPr lang="en-US"/>
        </a:p>
      </dgm:t>
    </dgm:pt>
    <dgm:pt modelId="{C76261BF-0DD3-443A-B5F1-C231B097AE0F}" type="pres">
      <dgm:prSet presAssocID="{80828098-91DE-4D55-BD27-3B57B556C56B}" presName="dummy" presStyleCnt="0"/>
      <dgm:spPr/>
      <dgm:t>
        <a:bodyPr/>
        <a:lstStyle/>
        <a:p>
          <a:endParaRPr lang="en-US"/>
        </a:p>
      </dgm:t>
    </dgm:pt>
    <dgm:pt modelId="{9487941F-9076-4D03-8CB4-C95DE019BFAC}" type="pres">
      <dgm:prSet presAssocID="{DB9F97C7-41BD-4EBB-971B-48DB2CED51C6}" presName="sibTrans" presStyleLbl="sibTrans2D1" presStyleIdx="0" presStyleCnt="5"/>
      <dgm:spPr/>
      <dgm:t>
        <a:bodyPr/>
        <a:lstStyle/>
        <a:p>
          <a:endParaRPr lang="en-US"/>
        </a:p>
      </dgm:t>
    </dgm:pt>
    <dgm:pt modelId="{AEF65BFC-2E1F-473A-A6CC-BB40514C7AE4}" type="pres">
      <dgm:prSet presAssocID="{8F57120B-72D3-4A07-9E41-E14B3A0E1222}" presName="node" presStyleLbl="node1" presStyleIdx="1" presStyleCnt="5">
        <dgm:presLayoutVars>
          <dgm:bulletEnabled val="1"/>
        </dgm:presLayoutVars>
      </dgm:prSet>
      <dgm:spPr/>
      <dgm:t>
        <a:bodyPr/>
        <a:lstStyle/>
        <a:p>
          <a:endParaRPr lang="en-US"/>
        </a:p>
      </dgm:t>
    </dgm:pt>
    <dgm:pt modelId="{BEC0E0FA-1141-45EB-8609-04B9A596706F}" type="pres">
      <dgm:prSet presAssocID="{8F57120B-72D3-4A07-9E41-E14B3A0E1222}" presName="dummy" presStyleCnt="0"/>
      <dgm:spPr/>
      <dgm:t>
        <a:bodyPr/>
        <a:lstStyle/>
        <a:p>
          <a:endParaRPr lang="en-US"/>
        </a:p>
      </dgm:t>
    </dgm:pt>
    <dgm:pt modelId="{63CD560F-1636-40A3-81DE-7293A8A5C7B8}" type="pres">
      <dgm:prSet presAssocID="{72262C90-DCCF-4D5F-A875-41736D74ABAC}" presName="sibTrans" presStyleLbl="sibTrans2D1" presStyleIdx="1" presStyleCnt="5"/>
      <dgm:spPr/>
      <dgm:t>
        <a:bodyPr/>
        <a:lstStyle/>
        <a:p>
          <a:endParaRPr lang="en-US"/>
        </a:p>
      </dgm:t>
    </dgm:pt>
    <dgm:pt modelId="{EE46F146-34EE-4D27-9822-7C9984C03BB7}" type="pres">
      <dgm:prSet presAssocID="{2AFCD642-C4AA-4953-85D9-EAFC42176B66}" presName="node" presStyleLbl="node1" presStyleIdx="2" presStyleCnt="5">
        <dgm:presLayoutVars>
          <dgm:bulletEnabled val="1"/>
        </dgm:presLayoutVars>
      </dgm:prSet>
      <dgm:spPr/>
      <dgm:t>
        <a:bodyPr/>
        <a:lstStyle/>
        <a:p>
          <a:endParaRPr lang="en-US"/>
        </a:p>
      </dgm:t>
    </dgm:pt>
    <dgm:pt modelId="{7804256B-537D-4192-9D36-3816EDDFEB74}" type="pres">
      <dgm:prSet presAssocID="{2AFCD642-C4AA-4953-85D9-EAFC42176B66}" presName="dummy" presStyleCnt="0"/>
      <dgm:spPr/>
      <dgm:t>
        <a:bodyPr/>
        <a:lstStyle/>
        <a:p>
          <a:endParaRPr lang="en-US"/>
        </a:p>
      </dgm:t>
    </dgm:pt>
    <dgm:pt modelId="{9D3CBFA8-6268-4DCF-B47A-4E86FFAB9777}" type="pres">
      <dgm:prSet presAssocID="{657C5D02-69D1-48DD-A3E1-11907ACAACD3}" presName="sibTrans" presStyleLbl="sibTrans2D1" presStyleIdx="2" presStyleCnt="5"/>
      <dgm:spPr/>
      <dgm:t>
        <a:bodyPr/>
        <a:lstStyle/>
        <a:p>
          <a:endParaRPr lang="en-US"/>
        </a:p>
      </dgm:t>
    </dgm:pt>
    <dgm:pt modelId="{40AFFEEE-52C5-4792-BA6F-6A9DBE67A7C6}" type="pres">
      <dgm:prSet presAssocID="{6EA48FA7-A603-4786-B49E-DDD00EF24499}" presName="node" presStyleLbl="node1" presStyleIdx="3" presStyleCnt="5">
        <dgm:presLayoutVars>
          <dgm:bulletEnabled val="1"/>
        </dgm:presLayoutVars>
      </dgm:prSet>
      <dgm:spPr/>
      <dgm:t>
        <a:bodyPr/>
        <a:lstStyle/>
        <a:p>
          <a:endParaRPr lang="en-US"/>
        </a:p>
      </dgm:t>
    </dgm:pt>
    <dgm:pt modelId="{32EBC49F-5041-46D6-A91A-240038226469}" type="pres">
      <dgm:prSet presAssocID="{6EA48FA7-A603-4786-B49E-DDD00EF24499}" presName="dummy" presStyleCnt="0"/>
      <dgm:spPr/>
      <dgm:t>
        <a:bodyPr/>
        <a:lstStyle/>
        <a:p>
          <a:endParaRPr lang="en-US"/>
        </a:p>
      </dgm:t>
    </dgm:pt>
    <dgm:pt modelId="{5AFDC023-FE52-47FE-951A-5D90D6B232E6}" type="pres">
      <dgm:prSet presAssocID="{2CE43AE1-DDF5-4D5F-8AEC-D6FBD53DE181}" presName="sibTrans" presStyleLbl="sibTrans2D1" presStyleIdx="3" presStyleCnt="5"/>
      <dgm:spPr/>
      <dgm:t>
        <a:bodyPr/>
        <a:lstStyle/>
        <a:p>
          <a:endParaRPr lang="en-US"/>
        </a:p>
      </dgm:t>
    </dgm:pt>
    <dgm:pt modelId="{7FD80D00-7B1D-4E4D-ADF3-924374ADA34B}" type="pres">
      <dgm:prSet presAssocID="{7A27383C-B7EC-4C3B-8C1A-046F8BDC9A35}" presName="node" presStyleLbl="node1" presStyleIdx="4" presStyleCnt="5">
        <dgm:presLayoutVars>
          <dgm:bulletEnabled val="1"/>
        </dgm:presLayoutVars>
      </dgm:prSet>
      <dgm:spPr/>
      <dgm:t>
        <a:bodyPr/>
        <a:lstStyle/>
        <a:p>
          <a:endParaRPr lang="en-US"/>
        </a:p>
      </dgm:t>
    </dgm:pt>
    <dgm:pt modelId="{042BD814-E0CD-4014-BA83-90A7E72B5E9F}" type="pres">
      <dgm:prSet presAssocID="{7A27383C-B7EC-4C3B-8C1A-046F8BDC9A35}" presName="dummy" presStyleCnt="0"/>
      <dgm:spPr/>
      <dgm:t>
        <a:bodyPr/>
        <a:lstStyle/>
        <a:p>
          <a:endParaRPr lang="en-US"/>
        </a:p>
      </dgm:t>
    </dgm:pt>
    <dgm:pt modelId="{4359E77F-25C2-4E49-9F99-86C95E9E0285}" type="pres">
      <dgm:prSet presAssocID="{83CA5ED2-E56F-4B17-B1BE-670EAF650A18}" presName="sibTrans" presStyleLbl="sibTrans2D1" presStyleIdx="4" presStyleCnt="5"/>
      <dgm:spPr/>
      <dgm:t>
        <a:bodyPr/>
        <a:lstStyle/>
        <a:p>
          <a:endParaRPr lang="en-US"/>
        </a:p>
      </dgm:t>
    </dgm:pt>
  </dgm:ptLst>
  <dgm:cxnLst>
    <dgm:cxn modelId="{A949F42F-E85E-43E2-9577-DC3601FCEE7C}" srcId="{4F3CF7AF-566B-448C-9E6E-1D91CE15E6F7}" destId="{7A27383C-B7EC-4C3B-8C1A-046F8BDC9A35}" srcOrd="4" destOrd="0" parTransId="{ED2DBB08-2678-4B56-85BC-5E578223E770}" sibTransId="{83CA5ED2-E56F-4B17-B1BE-670EAF650A18}"/>
    <dgm:cxn modelId="{A62E7CEC-0EFD-4B6A-BFC1-ED23F26828E5}" srcId="{4F3CF7AF-566B-448C-9E6E-1D91CE15E6F7}" destId="{6EA48FA7-A603-4786-B49E-DDD00EF24499}" srcOrd="3" destOrd="0" parTransId="{1CE235C2-4A35-4174-B2AA-3E75F6DA8F52}" sibTransId="{2CE43AE1-DDF5-4D5F-8AEC-D6FBD53DE181}"/>
    <dgm:cxn modelId="{F3FACFCB-A1FD-490E-BAAE-533C805677B0}" type="presOf" srcId="{6EA48FA7-A603-4786-B49E-DDD00EF24499}" destId="{40AFFEEE-52C5-4792-BA6F-6A9DBE67A7C6}" srcOrd="0" destOrd="0" presId="urn:microsoft.com/office/officeart/2005/8/layout/radial6"/>
    <dgm:cxn modelId="{8286182E-02C6-4862-984F-6B3D74227BCF}" type="presOf" srcId="{DB9F97C7-41BD-4EBB-971B-48DB2CED51C6}" destId="{9487941F-9076-4D03-8CB4-C95DE019BFAC}" srcOrd="0" destOrd="0" presId="urn:microsoft.com/office/officeart/2005/8/layout/radial6"/>
    <dgm:cxn modelId="{95666738-2959-447F-9557-FFAF41E1AECE}" type="presOf" srcId="{657C5D02-69D1-48DD-A3E1-11907ACAACD3}" destId="{9D3CBFA8-6268-4DCF-B47A-4E86FFAB9777}" srcOrd="0" destOrd="0" presId="urn:microsoft.com/office/officeart/2005/8/layout/radial6"/>
    <dgm:cxn modelId="{A044C1F8-57D2-4C73-9BED-6CCE479310BB}" type="presOf" srcId="{AAF8A922-8A38-49EA-992D-C36C973A5B37}" destId="{A5663BD4-9C6A-4A71-94A1-3CF25A5FF2B2}" srcOrd="0" destOrd="0" presId="urn:microsoft.com/office/officeart/2005/8/layout/radial6"/>
    <dgm:cxn modelId="{DBA3B5BB-2274-46FB-9D38-10F72962AC13}" type="presOf" srcId="{4F3CF7AF-566B-448C-9E6E-1D91CE15E6F7}" destId="{A5F30010-E9BF-4A73-A9D0-A3FF89D1B4CC}" srcOrd="0" destOrd="0" presId="urn:microsoft.com/office/officeart/2005/8/layout/radial6"/>
    <dgm:cxn modelId="{393C9740-1E78-4125-A9E2-1E2BA199BE0E}" type="presOf" srcId="{7A27383C-B7EC-4C3B-8C1A-046F8BDC9A35}" destId="{7FD80D00-7B1D-4E4D-ADF3-924374ADA34B}" srcOrd="0" destOrd="0" presId="urn:microsoft.com/office/officeart/2005/8/layout/radial6"/>
    <dgm:cxn modelId="{7B6FE118-D69E-49E4-91E6-1C9D1F062B90}" type="presOf" srcId="{83CA5ED2-E56F-4B17-B1BE-670EAF650A18}" destId="{4359E77F-25C2-4E49-9F99-86C95E9E0285}" srcOrd="0" destOrd="0" presId="urn:microsoft.com/office/officeart/2005/8/layout/radial6"/>
    <dgm:cxn modelId="{F47AC41E-8AA7-4EDA-B09C-197E23F21692}" type="presOf" srcId="{80828098-91DE-4D55-BD27-3B57B556C56B}" destId="{167962C1-5F67-4D74-9EEC-9D7012D297AE}" srcOrd="0" destOrd="0" presId="urn:microsoft.com/office/officeart/2005/8/layout/radial6"/>
    <dgm:cxn modelId="{CB2B777B-83E3-4D1A-8F2F-64E3871D90BD}" type="presOf" srcId="{72262C90-DCCF-4D5F-A875-41736D74ABAC}" destId="{63CD560F-1636-40A3-81DE-7293A8A5C7B8}" srcOrd="0" destOrd="0" presId="urn:microsoft.com/office/officeart/2005/8/layout/radial6"/>
    <dgm:cxn modelId="{7588DA7F-B539-4661-9115-75A08AA3D4ED}" type="presOf" srcId="{2CE43AE1-DDF5-4D5F-8AEC-D6FBD53DE181}" destId="{5AFDC023-FE52-47FE-951A-5D90D6B232E6}" srcOrd="0" destOrd="0" presId="urn:microsoft.com/office/officeart/2005/8/layout/radial6"/>
    <dgm:cxn modelId="{FC87A2C6-33A0-440A-A8D8-E7D3DEAB85A3}" type="presOf" srcId="{8F57120B-72D3-4A07-9E41-E14B3A0E1222}" destId="{AEF65BFC-2E1F-473A-A6CC-BB40514C7AE4}" srcOrd="0" destOrd="0" presId="urn:microsoft.com/office/officeart/2005/8/layout/radial6"/>
    <dgm:cxn modelId="{988302D6-8F05-4D1A-9B54-034A30546F81}" srcId="{4F3CF7AF-566B-448C-9E6E-1D91CE15E6F7}" destId="{8F57120B-72D3-4A07-9E41-E14B3A0E1222}" srcOrd="1" destOrd="0" parTransId="{9CE9200B-910B-42ED-9A47-E6D6F5BEE48A}" sibTransId="{72262C90-DCCF-4D5F-A875-41736D74ABAC}"/>
    <dgm:cxn modelId="{0F116C2D-7690-46F3-A8DE-FCAE95935F7E}" type="presOf" srcId="{2AFCD642-C4AA-4953-85D9-EAFC42176B66}" destId="{EE46F146-34EE-4D27-9822-7C9984C03BB7}" srcOrd="0" destOrd="0" presId="urn:microsoft.com/office/officeart/2005/8/layout/radial6"/>
    <dgm:cxn modelId="{11780281-F61B-411E-89DF-A0E5140B3EDB}" srcId="{4F3CF7AF-566B-448C-9E6E-1D91CE15E6F7}" destId="{80828098-91DE-4D55-BD27-3B57B556C56B}" srcOrd="0" destOrd="0" parTransId="{0BDE336B-E079-4E63-9524-54957D19B5D1}" sibTransId="{DB9F97C7-41BD-4EBB-971B-48DB2CED51C6}"/>
    <dgm:cxn modelId="{79AA36B1-6FE2-4F94-9808-3D7E22F030EB}" srcId="{4F3CF7AF-566B-448C-9E6E-1D91CE15E6F7}" destId="{2AFCD642-C4AA-4953-85D9-EAFC42176B66}" srcOrd="2" destOrd="0" parTransId="{FE13D69C-74FE-4F48-BBDB-16F47F88B726}" sibTransId="{657C5D02-69D1-48DD-A3E1-11907ACAACD3}"/>
    <dgm:cxn modelId="{20E94BF6-A599-4375-A2FA-24456152E8D8}" srcId="{AAF8A922-8A38-49EA-992D-C36C973A5B37}" destId="{4F3CF7AF-566B-448C-9E6E-1D91CE15E6F7}" srcOrd="0" destOrd="0" parTransId="{B1D0DD47-DF5C-4FAC-B0F1-D830B1CD8D64}" sibTransId="{6919B1FB-5C29-4029-8EB1-59CC51D488AB}"/>
    <dgm:cxn modelId="{0669BE20-21B9-48C4-ADA3-7ED4CA086A27}" type="presParOf" srcId="{A5663BD4-9C6A-4A71-94A1-3CF25A5FF2B2}" destId="{A5F30010-E9BF-4A73-A9D0-A3FF89D1B4CC}" srcOrd="0" destOrd="0" presId="urn:microsoft.com/office/officeart/2005/8/layout/radial6"/>
    <dgm:cxn modelId="{FA2A8ACE-0BD8-4A58-A3A6-F7594C7983AA}" type="presParOf" srcId="{A5663BD4-9C6A-4A71-94A1-3CF25A5FF2B2}" destId="{167962C1-5F67-4D74-9EEC-9D7012D297AE}" srcOrd="1" destOrd="0" presId="urn:microsoft.com/office/officeart/2005/8/layout/radial6"/>
    <dgm:cxn modelId="{5298F658-94C4-4B8A-AD07-0DB5B61E3119}" type="presParOf" srcId="{A5663BD4-9C6A-4A71-94A1-3CF25A5FF2B2}" destId="{C76261BF-0DD3-443A-B5F1-C231B097AE0F}" srcOrd="2" destOrd="0" presId="urn:microsoft.com/office/officeart/2005/8/layout/radial6"/>
    <dgm:cxn modelId="{74A7EF1B-4DC3-4B61-ADA2-9F46305299D6}" type="presParOf" srcId="{A5663BD4-9C6A-4A71-94A1-3CF25A5FF2B2}" destId="{9487941F-9076-4D03-8CB4-C95DE019BFAC}" srcOrd="3" destOrd="0" presId="urn:microsoft.com/office/officeart/2005/8/layout/radial6"/>
    <dgm:cxn modelId="{136114C3-5E91-4542-A4DC-34A48CEE3094}" type="presParOf" srcId="{A5663BD4-9C6A-4A71-94A1-3CF25A5FF2B2}" destId="{AEF65BFC-2E1F-473A-A6CC-BB40514C7AE4}" srcOrd="4" destOrd="0" presId="urn:microsoft.com/office/officeart/2005/8/layout/radial6"/>
    <dgm:cxn modelId="{EC216A33-F248-42E9-8511-53A6AC9055C2}" type="presParOf" srcId="{A5663BD4-9C6A-4A71-94A1-3CF25A5FF2B2}" destId="{BEC0E0FA-1141-45EB-8609-04B9A596706F}" srcOrd="5" destOrd="0" presId="urn:microsoft.com/office/officeart/2005/8/layout/radial6"/>
    <dgm:cxn modelId="{40A24F38-D7F5-4BA0-AE07-3DCD87133443}" type="presParOf" srcId="{A5663BD4-9C6A-4A71-94A1-3CF25A5FF2B2}" destId="{63CD560F-1636-40A3-81DE-7293A8A5C7B8}" srcOrd="6" destOrd="0" presId="urn:microsoft.com/office/officeart/2005/8/layout/radial6"/>
    <dgm:cxn modelId="{70FE07A9-5699-4604-9A37-39359E454724}" type="presParOf" srcId="{A5663BD4-9C6A-4A71-94A1-3CF25A5FF2B2}" destId="{EE46F146-34EE-4D27-9822-7C9984C03BB7}" srcOrd="7" destOrd="0" presId="urn:microsoft.com/office/officeart/2005/8/layout/radial6"/>
    <dgm:cxn modelId="{5D5FA1BA-8547-4026-A84B-578BD0ADFC36}" type="presParOf" srcId="{A5663BD4-9C6A-4A71-94A1-3CF25A5FF2B2}" destId="{7804256B-537D-4192-9D36-3816EDDFEB74}" srcOrd="8" destOrd="0" presId="urn:microsoft.com/office/officeart/2005/8/layout/radial6"/>
    <dgm:cxn modelId="{328C6A91-0A21-4CD5-8A7F-4BF8171D27FC}" type="presParOf" srcId="{A5663BD4-9C6A-4A71-94A1-3CF25A5FF2B2}" destId="{9D3CBFA8-6268-4DCF-B47A-4E86FFAB9777}" srcOrd="9" destOrd="0" presId="urn:microsoft.com/office/officeart/2005/8/layout/radial6"/>
    <dgm:cxn modelId="{84CF7BC6-7E04-4514-9AC7-C15D7ECB03F4}" type="presParOf" srcId="{A5663BD4-9C6A-4A71-94A1-3CF25A5FF2B2}" destId="{40AFFEEE-52C5-4792-BA6F-6A9DBE67A7C6}" srcOrd="10" destOrd="0" presId="urn:microsoft.com/office/officeart/2005/8/layout/radial6"/>
    <dgm:cxn modelId="{969FA8B8-5ECC-4710-B800-08226735B824}" type="presParOf" srcId="{A5663BD4-9C6A-4A71-94A1-3CF25A5FF2B2}" destId="{32EBC49F-5041-46D6-A91A-240038226469}" srcOrd="11" destOrd="0" presId="urn:microsoft.com/office/officeart/2005/8/layout/radial6"/>
    <dgm:cxn modelId="{F114F978-AF26-4960-99D4-271B605EC48A}" type="presParOf" srcId="{A5663BD4-9C6A-4A71-94A1-3CF25A5FF2B2}" destId="{5AFDC023-FE52-47FE-951A-5D90D6B232E6}" srcOrd="12" destOrd="0" presId="urn:microsoft.com/office/officeart/2005/8/layout/radial6"/>
    <dgm:cxn modelId="{222E320C-483B-4D19-9F3E-71E560446E90}" type="presParOf" srcId="{A5663BD4-9C6A-4A71-94A1-3CF25A5FF2B2}" destId="{7FD80D00-7B1D-4E4D-ADF3-924374ADA34B}" srcOrd="13" destOrd="0" presId="urn:microsoft.com/office/officeart/2005/8/layout/radial6"/>
    <dgm:cxn modelId="{44C7D593-606F-4ABF-A23F-8A120AE5E8CC}" type="presParOf" srcId="{A5663BD4-9C6A-4A71-94A1-3CF25A5FF2B2}" destId="{042BD814-E0CD-4014-BA83-90A7E72B5E9F}" srcOrd="14" destOrd="0" presId="urn:microsoft.com/office/officeart/2005/8/layout/radial6"/>
    <dgm:cxn modelId="{495AAF4C-3E28-4D6C-89FE-5A8DA4A6A1F2}" type="presParOf" srcId="{A5663BD4-9C6A-4A71-94A1-3CF25A5FF2B2}" destId="{4359E77F-25C2-4E49-9F99-86C95E9E0285}"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1130BB-A77D-41DE-AF29-0ADCF2C506B8}" type="doc">
      <dgm:prSet loTypeId="urn:microsoft.com/office/officeart/2005/8/layout/venn1" loCatId="relationship" qsTypeId="urn:microsoft.com/office/officeart/2005/8/quickstyle/simple5" qsCatId="simple" csTypeId="urn:microsoft.com/office/officeart/2005/8/colors/colorful1" csCatId="colorful" phldr="1"/>
      <dgm:spPr/>
    </dgm:pt>
    <dgm:pt modelId="{847BAE16-E7AF-422B-BABA-D4C3F61F1D09}">
      <dgm:prSet phldrT="[Text]"/>
      <dgm:spPr/>
      <dgm:t>
        <a:bodyPr/>
        <a:lstStyle/>
        <a:p>
          <a:r>
            <a:rPr lang="en-US" dirty="0" err="1" smtClean="0">
              <a:latin typeface="Casper SF" pitchFamily="2" charset="0"/>
            </a:rPr>
            <a:t>Primipara</a:t>
          </a:r>
          <a:endParaRPr lang="en-US" dirty="0">
            <a:latin typeface="Casper SF" pitchFamily="2" charset="0"/>
          </a:endParaRPr>
        </a:p>
      </dgm:t>
    </dgm:pt>
    <dgm:pt modelId="{4BF4F9EF-D33C-4E0E-BDB4-8B2076A94242}" type="parTrans" cxnId="{8C8D8803-7AD8-4543-9B69-BE78581EC605}">
      <dgm:prSet/>
      <dgm:spPr/>
      <dgm:t>
        <a:bodyPr/>
        <a:lstStyle/>
        <a:p>
          <a:endParaRPr lang="en-US"/>
        </a:p>
      </dgm:t>
    </dgm:pt>
    <dgm:pt modelId="{7DEB217C-3164-4719-995F-232559DD3D0E}" type="sibTrans" cxnId="{8C8D8803-7AD8-4543-9B69-BE78581EC605}">
      <dgm:prSet/>
      <dgm:spPr/>
      <dgm:t>
        <a:bodyPr/>
        <a:lstStyle/>
        <a:p>
          <a:endParaRPr lang="en-US"/>
        </a:p>
      </dgm:t>
    </dgm:pt>
    <dgm:pt modelId="{DAA48A2D-2C3E-4C12-9250-CBD53E134E6D}">
      <dgm:prSet phldrT="[Text]"/>
      <dgm:spPr/>
      <dgm:t>
        <a:bodyPr/>
        <a:lstStyle/>
        <a:p>
          <a:r>
            <a:rPr lang="en-US" dirty="0" smtClean="0"/>
            <a:t>Long </a:t>
          </a:r>
          <a:r>
            <a:rPr lang="en-US" dirty="0" smtClean="0">
              <a:latin typeface="Casper SF" pitchFamily="2" charset="0"/>
            </a:rPr>
            <a:t>labor</a:t>
          </a:r>
          <a:endParaRPr lang="en-US" dirty="0">
            <a:latin typeface="Casper SF" pitchFamily="2" charset="0"/>
          </a:endParaRPr>
        </a:p>
      </dgm:t>
    </dgm:pt>
    <dgm:pt modelId="{5C50590D-6317-4334-BD20-60E9A37DC266}" type="parTrans" cxnId="{7AC584DE-5C85-4C4C-9BA1-690C963D0E51}">
      <dgm:prSet/>
      <dgm:spPr/>
      <dgm:t>
        <a:bodyPr/>
        <a:lstStyle/>
        <a:p>
          <a:endParaRPr lang="en-US"/>
        </a:p>
      </dgm:t>
    </dgm:pt>
    <dgm:pt modelId="{6108275B-CE29-4EF5-B9F6-607ED1C0DFB2}" type="sibTrans" cxnId="{7AC584DE-5C85-4C4C-9BA1-690C963D0E51}">
      <dgm:prSet/>
      <dgm:spPr/>
      <dgm:t>
        <a:bodyPr/>
        <a:lstStyle/>
        <a:p>
          <a:endParaRPr lang="en-US"/>
        </a:p>
      </dgm:t>
    </dgm:pt>
    <dgm:pt modelId="{4B23D470-5092-4E1D-A09C-8839DBB7D9D9}">
      <dgm:prSet phldrT="[Text]"/>
      <dgm:spPr/>
      <dgm:t>
        <a:bodyPr/>
        <a:lstStyle/>
        <a:p>
          <a:r>
            <a:rPr lang="en-US" dirty="0" smtClean="0">
              <a:latin typeface="Casper SF" pitchFamily="2" charset="0"/>
            </a:rPr>
            <a:t>BMI&gt;27</a:t>
          </a:r>
          <a:endParaRPr lang="en-US" dirty="0">
            <a:latin typeface="Casper SF" pitchFamily="2" charset="0"/>
          </a:endParaRPr>
        </a:p>
      </dgm:t>
    </dgm:pt>
    <dgm:pt modelId="{6AEF3389-7A88-4DB6-B647-D930D7C81DAE}" type="parTrans" cxnId="{09E055F5-554E-45D7-B184-B9FB5744AE98}">
      <dgm:prSet/>
      <dgm:spPr/>
      <dgm:t>
        <a:bodyPr/>
        <a:lstStyle/>
        <a:p>
          <a:endParaRPr lang="en-US"/>
        </a:p>
      </dgm:t>
    </dgm:pt>
    <dgm:pt modelId="{562ADFC5-A34D-45C9-9751-4FF90B22B2CD}" type="sibTrans" cxnId="{09E055F5-554E-45D7-B184-B9FB5744AE98}">
      <dgm:prSet/>
      <dgm:spPr/>
      <dgm:t>
        <a:bodyPr/>
        <a:lstStyle/>
        <a:p>
          <a:endParaRPr lang="en-US"/>
        </a:p>
      </dgm:t>
    </dgm:pt>
    <dgm:pt modelId="{C963266C-BC3D-4CB2-A2A2-8F532F77B543}">
      <dgm:prSet phldrT="[Text]"/>
      <dgm:spPr/>
      <dgm:t>
        <a:bodyPr/>
        <a:lstStyle/>
        <a:p>
          <a:r>
            <a:rPr lang="en-US" dirty="0" smtClean="0">
              <a:latin typeface="Casper SF" pitchFamily="2" charset="0"/>
            </a:rPr>
            <a:t>C-Section</a:t>
          </a:r>
          <a:endParaRPr lang="en-US" dirty="0">
            <a:latin typeface="Casper SF" pitchFamily="2" charset="0"/>
          </a:endParaRPr>
        </a:p>
      </dgm:t>
    </dgm:pt>
    <dgm:pt modelId="{BFEC613B-B92A-4F58-B1BC-944FA93DB588}" type="parTrans" cxnId="{45875E6A-86F7-4277-A349-D426BB8335A4}">
      <dgm:prSet/>
      <dgm:spPr/>
      <dgm:t>
        <a:bodyPr/>
        <a:lstStyle/>
        <a:p>
          <a:endParaRPr lang="en-US"/>
        </a:p>
      </dgm:t>
    </dgm:pt>
    <dgm:pt modelId="{6D363BE6-847D-4D84-A25A-363BE92BCD61}" type="sibTrans" cxnId="{45875E6A-86F7-4277-A349-D426BB8335A4}">
      <dgm:prSet/>
      <dgm:spPr/>
      <dgm:t>
        <a:bodyPr/>
        <a:lstStyle/>
        <a:p>
          <a:endParaRPr lang="en-US"/>
        </a:p>
      </dgm:t>
    </dgm:pt>
    <dgm:pt modelId="{DF28E309-05FB-4ED3-AF9E-CBBA43476881}">
      <dgm:prSet phldrT="[Text]"/>
      <dgm:spPr/>
      <dgm:t>
        <a:bodyPr/>
        <a:lstStyle/>
        <a:p>
          <a:r>
            <a:rPr lang="en-US" dirty="0" smtClean="0">
              <a:latin typeface="Casper SF" pitchFamily="2" charset="0"/>
            </a:rPr>
            <a:t>Supplementation</a:t>
          </a:r>
        </a:p>
        <a:p>
          <a:endParaRPr lang="en-US" dirty="0"/>
        </a:p>
      </dgm:t>
    </dgm:pt>
    <dgm:pt modelId="{9B66C6F8-974A-43D0-B489-301A2B5C4067}" type="parTrans" cxnId="{98F4A827-B8FC-41ED-B466-28C7D5BBEC4D}">
      <dgm:prSet/>
      <dgm:spPr/>
      <dgm:t>
        <a:bodyPr/>
        <a:lstStyle/>
        <a:p>
          <a:endParaRPr lang="en-US"/>
        </a:p>
      </dgm:t>
    </dgm:pt>
    <dgm:pt modelId="{5649BF1D-2A21-4563-BF60-3F4CF1A168D2}" type="sibTrans" cxnId="{98F4A827-B8FC-41ED-B466-28C7D5BBEC4D}">
      <dgm:prSet/>
      <dgm:spPr/>
      <dgm:t>
        <a:bodyPr/>
        <a:lstStyle/>
        <a:p>
          <a:endParaRPr lang="en-US"/>
        </a:p>
      </dgm:t>
    </dgm:pt>
    <dgm:pt modelId="{D699115E-600B-40FE-B466-0520642799C5}" type="pres">
      <dgm:prSet presAssocID="{711130BB-A77D-41DE-AF29-0ADCF2C506B8}" presName="compositeShape" presStyleCnt="0">
        <dgm:presLayoutVars>
          <dgm:chMax val="7"/>
          <dgm:dir/>
          <dgm:resizeHandles val="exact"/>
        </dgm:presLayoutVars>
      </dgm:prSet>
      <dgm:spPr/>
    </dgm:pt>
    <dgm:pt modelId="{F03805C1-45FA-4962-8227-95D2EC20BA8B}" type="pres">
      <dgm:prSet presAssocID="{847BAE16-E7AF-422B-BABA-D4C3F61F1D09}" presName="circ1" presStyleLbl="vennNode1" presStyleIdx="0" presStyleCnt="5" custLinFactNeighborX="-8929" custLinFactNeighborY="-40357"/>
      <dgm:spPr/>
      <dgm:t>
        <a:bodyPr/>
        <a:lstStyle/>
        <a:p>
          <a:endParaRPr lang="en-US"/>
        </a:p>
      </dgm:t>
    </dgm:pt>
    <dgm:pt modelId="{E584F9BA-EC86-48BF-8034-099418273044}" type="pres">
      <dgm:prSet presAssocID="{847BAE16-E7AF-422B-BABA-D4C3F61F1D09}" presName="circ1Tx" presStyleLbl="revTx" presStyleIdx="0" presStyleCnt="0" custScaleX="66954" custScaleY="43263" custLinFactNeighborX="-7759" custLinFactNeighborY="77305">
        <dgm:presLayoutVars>
          <dgm:chMax val="0"/>
          <dgm:chPref val="0"/>
          <dgm:bulletEnabled val="1"/>
        </dgm:presLayoutVars>
      </dgm:prSet>
      <dgm:spPr/>
      <dgm:t>
        <a:bodyPr/>
        <a:lstStyle/>
        <a:p>
          <a:endParaRPr lang="en-US"/>
        </a:p>
      </dgm:t>
    </dgm:pt>
    <dgm:pt modelId="{8BBD9282-6AAA-43B8-B59C-56B8B4E4FA75}" type="pres">
      <dgm:prSet presAssocID="{DAA48A2D-2C3E-4C12-9250-CBD53E134E6D}" presName="circ2" presStyleLbl="vennNode1" presStyleIdx="1" presStyleCnt="5" custLinFactNeighborX="11960" custLinFactNeighborY="-3700"/>
      <dgm:spPr/>
    </dgm:pt>
    <dgm:pt modelId="{1B17986A-727A-4B35-9AA9-329459E5B09E}" type="pres">
      <dgm:prSet presAssocID="{DAA48A2D-2C3E-4C12-9250-CBD53E134E6D}" presName="circ2Tx" presStyleLbl="revTx" presStyleIdx="0" presStyleCnt="0" custScaleX="55769" custScaleY="45098" custLinFactNeighborX="-86699" custLinFactNeighborY="40523">
        <dgm:presLayoutVars>
          <dgm:chMax val="0"/>
          <dgm:chPref val="0"/>
          <dgm:bulletEnabled val="1"/>
        </dgm:presLayoutVars>
      </dgm:prSet>
      <dgm:spPr/>
      <dgm:t>
        <a:bodyPr/>
        <a:lstStyle/>
        <a:p>
          <a:endParaRPr lang="en-US"/>
        </a:p>
      </dgm:t>
    </dgm:pt>
    <dgm:pt modelId="{15ED4AE8-1697-4966-B591-6D172ADDAF04}" type="pres">
      <dgm:prSet presAssocID="{4B23D470-5092-4E1D-A09C-8839DBB7D9D9}" presName="circ3" presStyleLbl="vennNode1" presStyleIdx="2" presStyleCnt="5" custLinFactNeighborX="5051" custLinFactNeighborY="21200"/>
      <dgm:spPr/>
    </dgm:pt>
    <dgm:pt modelId="{BBDD0DE1-0A21-440D-AF65-FB70B50EC10B}" type="pres">
      <dgm:prSet presAssocID="{4B23D470-5092-4E1D-A09C-8839DBB7D9D9}" presName="circ3Tx" presStyleLbl="revTx" presStyleIdx="0" presStyleCnt="0" custScaleX="48077" custScaleY="55556" custLinFactNeighborX="-86538" custLinFactNeighborY="-19607">
        <dgm:presLayoutVars>
          <dgm:chMax val="0"/>
          <dgm:chPref val="0"/>
          <dgm:bulletEnabled val="1"/>
        </dgm:presLayoutVars>
      </dgm:prSet>
      <dgm:spPr/>
      <dgm:t>
        <a:bodyPr/>
        <a:lstStyle/>
        <a:p>
          <a:endParaRPr lang="en-US"/>
        </a:p>
      </dgm:t>
    </dgm:pt>
    <dgm:pt modelId="{52986B94-8A14-4D1B-944E-EB7BC96ABE72}" type="pres">
      <dgm:prSet presAssocID="{C963266C-BC3D-4CB2-A2A2-8F532F77B543}" presName="circ4" presStyleLbl="vennNode1" presStyleIdx="3" presStyleCnt="5" custLinFactNeighborX="-28266" custLinFactNeighborY="10486"/>
      <dgm:spPr/>
    </dgm:pt>
    <dgm:pt modelId="{0AD4E5BC-E9DE-4B19-98FD-A34D5B3637E3}" type="pres">
      <dgm:prSet presAssocID="{C963266C-BC3D-4CB2-A2A2-8F532F77B543}" presName="circ4Tx" presStyleLbl="revTx" presStyleIdx="0" presStyleCnt="0" custScaleX="62179" custScaleY="28105" custLinFactNeighborX="68589" custLinFactNeighborY="-40523">
        <dgm:presLayoutVars>
          <dgm:chMax val="0"/>
          <dgm:chPref val="0"/>
          <dgm:bulletEnabled val="1"/>
        </dgm:presLayoutVars>
      </dgm:prSet>
      <dgm:spPr/>
      <dgm:t>
        <a:bodyPr/>
        <a:lstStyle/>
        <a:p>
          <a:endParaRPr lang="en-US"/>
        </a:p>
      </dgm:t>
    </dgm:pt>
    <dgm:pt modelId="{48BBF8BA-91CE-46DC-9F7A-50EE935D6FCB}" type="pres">
      <dgm:prSet presAssocID="{DF28E309-05FB-4ED3-AF9E-CBBA43476881}" presName="circ5" presStyleLbl="vennNode1" presStyleIdx="4" presStyleCnt="5" custLinFactNeighborX="-40531" custLinFactNeighborY="-9057"/>
      <dgm:spPr/>
    </dgm:pt>
    <dgm:pt modelId="{1DBBE901-F5D5-45C5-88FF-DCF30A94ED5C}" type="pres">
      <dgm:prSet presAssocID="{DF28E309-05FB-4ED3-AF9E-CBBA43476881}" presName="circ5Tx" presStyleLbl="revTx" presStyleIdx="0" presStyleCnt="0" custScaleX="73077" custScaleY="42483" custLinFactNeighborX="63782" custLinFactNeighborY="32026">
        <dgm:presLayoutVars>
          <dgm:chMax val="0"/>
          <dgm:chPref val="0"/>
          <dgm:bulletEnabled val="1"/>
        </dgm:presLayoutVars>
      </dgm:prSet>
      <dgm:spPr/>
      <dgm:t>
        <a:bodyPr/>
        <a:lstStyle/>
        <a:p>
          <a:endParaRPr lang="en-US"/>
        </a:p>
      </dgm:t>
    </dgm:pt>
  </dgm:ptLst>
  <dgm:cxnLst>
    <dgm:cxn modelId="{D485F8A7-9EC0-482A-8B2A-DC7846E6311B}" type="presOf" srcId="{4B23D470-5092-4E1D-A09C-8839DBB7D9D9}" destId="{BBDD0DE1-0A21-440D-AF65-FB70B50EC10B}" srcOrd="0" destOrd="0" presId="urn:microsoft.com/office/officeart/2005/8/layout/venn1"/>
    <dgm:cxn modelId="{98F4A827-B8FC-41ED-B466-28C7D5BBEC4D}" srcId="{711130BB-A77D-41DE-AF29-0ADCF2C506B8}" destId="{DF28E309-05FB-4ED3-AF9E-CBBA43476881}" srcOrd="4" destOrd="0" parTransId="{9B66C6F8-974A-43D0-B489-301A2B5C4067}" sibTransId="{5649BF1D-2A21-4563-BF60-3F4CF1A168D2}"/>
    <dgm:cxn modelId="{69885263-0469-47B1-A80E-B22B123B2E47}" type="presOf" srcId="{C963266C-BC3D-4CB2-A2A2-8F532F77B543}" destId="{0AD4E5BC-E9DE-4B19-98FD-A34D5B3637E3}" srcOrd="0" destOrd="0" presId="urn:microsoft.com/office/officeart/2005/8/layout/venn1"/>
    <dgm:cxn modelId="{E295192B-FD11-4674-B1A6-280A78CA067B}" type="presOf" srcId="{DAA48A2D-2C3E-4C12-9250-CBD53E134E6D}" destId="{1B17986A-727A-4B35-9AA9-329459E5B09E}" srcOrd="0" destOrd="0" presId="urn:microsoft.com/office/officeart/2005/8/layout/venn1"/>
    <dgm:cxn modelId="{7AC584DE-5C85-4C4C-9BA1-690C963D0E51}" srcId="{711130BB-A77D-41DE-AF29-0ADCF2C506B8}" destId="{DAA48A2D-2C3E-4C12-9250-CBD53E134E6D}" srcOrd="1" destOrd="0" parTransId="{5C50590D-6317-4334-BD20-60E9A37DC266}" sibTransId="{6108275B-CE29-4EF5-B9F6-607ED1C0DFB2}"/>
    <dgm:cxn modelId="{A4DC722C-BC71-4691-BAED-B123E99EBD03}" type="presOf" srcId="{711130BB-A77D-41DE-AF29-0ADCF2C506B8}" destId="{D699115E-600B-40FE-B466-0520642799C5}" srcOrd="0" destOrd="0" presId="urn:microsoft.com/office/officeart/2005/8/layout/venn1"/>
    <dgm:cxn modelId="{CC52AD85-BBDA-474F-B9FA-3F1C30894B58}" type="presOf" srcId="{847BAE16-E7AF-422B-BABA-D4C3F61F1D09}" destId="{E584F9BA-EC86-48BF-8034-099418273044}" srcOrd="0" destOrd="0" presId="urn:microsoft.com/office/officeart/2005/8/layout/venn1"/>
    <dgm:cxn modelId="{45875E6A-86F7-4277-A349-D426BB8335A4}" srcId="{711130BB-A77D-41DE-AF29-0ADCF2C506B8}" destId="{C963266C-BC3D-4CB2-A2A2-8F532F77B543}" srcOrd="3" destOrd="0" parTransId="{BFEC613B-B92A-4F58-B1BC-944FA93DB588}" sibTransId="{6D363BE6-847D-4D84-A25A-363BE92BCD61}"/>
    <dgm:cxn modelId="{8C8D8803-7AD8-4543-9B69-BE78581EC605}" srcId="{711130BB-A77D-41DE-AF29-0ADCF2C506B8}" destId="{847BAE16-E7AF-422B-BABA-D4C3F61F1D09}" srcOrd="0" destOrd="0" parTransId="{4BF4F9EF-D33C-4E0E-BDB4-8B2076A94242}" sibTransId="{7DEB217C-3164-4719-995F-232559DD3D0E}"/>
    <dgm:cxn modelId="{AE6ECBBE-0705-452F-B11A-196BB7AC6ACE}" type="presOf" srcId="{DF28E309-05FB-4ED3-AF9E-CBBA43476881}" destId="{1DBBE901-F5D5-45C5-88FF-DCF30A94ED5C}" srcOrd="0" destOrd="0" presId="urn:microsoft.com/office/officeart/2005/8/layout/venn1"/>
    <dgm:cxn modelId="{09E055F5-554E-45D7-B184-B9FB5744AE98}" srcId="{711130BB-A77D-41DE-AF29-0ADCF2C506B8}" destId="{4B23D470-5092-4E1D-A09C-8839DBB7D9D9}" srcOrd="2" destOrd="0" parTransId="{6AEF3389-7A88-4DB6-B647-D930D7C81DAE}" sibTransId="{562ADFC5-A34D-45C9-9751-4FF90B22B2CD}"/>
    <dgm:cxn modelId="{B8FDA9B1-4684-43C3-9514-FCA66CCFBECB}" type="presParOf" srcId="{D699115E-600B-40FE-B466-0520642799C5}" destId="{F03805C1-45FA-4962-8227-95D2EC20BA8B}" srcOrd="0" destOrd="0" presId="urn:microsoft.com/office/officeart/2005/8/layout/venn1"/>
    <dgm:cxn modelId="{F982E46C-FE60-4DB2-B83C-A114E91EBE23}" type="presParOf" srcId="{D699115E-600B-40FE-B466-0520642799C5}" destId="{E584F9BA-EC86-48BF-8034-099418273044}" srcOrd="1" destOrd="0" presId="urn:microsoft.com/office/officeart/2005/8/layout/venn1"/>
    <dgm:cxn modelId="{2449E208-773C-4590-947C-A71472AB4E8A}" type="presParOf" srcId="{D699115E-600B-40FE-B466-0520642799C5}" destId="{8BBD9282-6AAA-43B8-B59C-56B8B4E4FA75}" srcOrd="2" destOrd="0" presId="urn:microsoft.com/office/officeart/2005/8/layout/venn1"/>
    <dgm:cxn modelId="{977E4D21-52E6-4D0F-82FD-B684891F3D73}" type="presParOf" srcId="{D699115E-600B-40FE-B466-0520642799C5}" destId="{1B17986A-727A-4B35-9AA9-329459E5B09E}" srcOrd="3" destOrd="0" presId="urn:microsoft.com/office/officeart/2005/8/layout/venn1"/>
    <dgm:cxn modelId="{4D929D9E-F770-4C35-9ECE-B01713C56B89}" type="presParOf" srcId="{D699115E-600B-40FE-B466-0520642799C5}" destId="{15ED4AE8-1697-4966-B591-6D172ADDAF04}" srcOrd="4" destOrd="0" presId="urn:microsoft.com/office/officeart/2005/8/layout/venn1"/>
    <dgm:cxn modelId="{5E1E15E6-3897-42E0-8042-47368581E1DA}" type="presParOf" srcId="{D699115E-600B-40FE-B466-0520642799C5}" destId="{BBDD0DE1-0A21-440D-AF65-FB70B50EC10B}" srcOrd="5" destOrd="0" presId="urn:microsoft.com/office/officeart/2005/8/layout/venn1"/>
    <dgm:cxn modelId="{C0E9A5AC-939B-40D3-BC3D-C60FF3B75848}" type="presParOf" srcId="{D699115E-600B-40FE-B466-0520642799C5}" destId="{52986B94-8A14-4D1B-944E-EB7BC96ABE72}" srcOrd="6" destOrd="0" presId="urn:microsoft.com/office/officeart/2005/8/layout/venn1"/>
    <dgm:cxn modelId="{3FFCD3DD-C4BD-4FAB-BEAF-A7AFEA869C52}" type="presParOf" srcId="{D699115E-600B-40FE-B466-0520642799C5}" destId="{0AD4E5BC-E9DE-4B19-98FD-A34D5B3637E3}" srcOrd="7" destOrd="0" presId="urn:microsoft.com/office/officeart/2005/8/layout/venn1"/>
    <dgm:cxn modelId="{231C83CF-867B-45A4-97D4-83FB92C71587}" type="presParOf" srcId="{D699115E-600B-40FE-B466-0520642799C5}" destId="{48BBF8BA-91CE-46DC-9F7A-50EE935D6FCB}" srcOrd="8" destOrd="0" presId="urn:microsoft.com/office/officeart/2005/8/layout/venn1"/>
    <dgm:cxn modelId="{F1BA88C7-3030-4D28-8A92-D67B4A631914}" type="presParOf" srcId="{D699115E-600B-40FE-B466-0520642799C5}" destId="{1DBBE901-F5D5-45C5-88FF-DCF30A94ED5C}"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39077C8-0247-46E4-9186-DE9CB63E023B}" type="doc">
      <dgm:prSet loTypeId="urn:microsoft.com/office/officeart/2005/8/layout/hierarchy2" loCatId="hierarchy" qsTypeId="urn:microsoft.com/office/officeart/2005/8/quickstyle/simple5" qsCatId="simple" csTypeId="urn:microsoft.com/office/officeart/2005/8/colors/colorful3" csCatId="colorful" phldr="1"/>
      <dgm:spPr/>
      <dgm:t>
        <a:bodyPr/>
        <a:lstStyle/>
        <a:p>
          <a:endParaRPr lang="en-US"/>
        </a:p>
      </dgm:t>
    </dgm:pt>
    <dgm:pt modelId="{EF5E695F-C4EF-469D-8385-F82CC3E59AAB}">
      <dgm:prSet phldrT="[Text]"/>
      <dgm:spPr/>
      <dgm:t>
        <a:bodyPr/>
        <a:lstStyle/>
        <a:p>
          <a:r>
            <a:rPr lang="en-US">
              <a:latin typeface="Casper SF" pitchFamily="2" charset="0"/>
            </a:rPr>
            <a:t>Low Milk Suppy</a:t>
          </a:r>
        </a:p>
      </dgm:t>
    </dgm:pt>
    <dgm:pt modelId="{4629BF92-01F4-4A7D-9221-466DC1CE4DE0}" type="parTrans" cxnId="{D4641A30-1711-4E66-A6C9-A93406ADF1F1}">
      <dgm:prSet/>
      <dgm:spPr/>
      <dgm:t>
        <a:bodyPr/>
        <a:lstStyle/>
        <a:p>
          <a:endParaRPr lang="en-US"/>
        </a:p>
      </dgm:t>
    </dgm:pt>
    <dgm:pt modelId="{688BDCB9-AD54-4334-89DF-1D4F7BE9E147}" type="sibTrans" cxnId="{D4641A30-1711-4E66-A6C9-A93406ADF1F1}">
      <dgm:prSet/>
      <dgm:spPr/>
      <dgm:t>
        <a:bodyPr/>
        <a:lstStyle/>
        <a:p>
          <a:endParaRPr lang="en-US"/>
        </a:p>
      </dgm:t>
    </dgm:pt>
    <dgm:pt modelId="{F9BE1398-24D0-4A24-A777-73094B852480}">
      <dgm:prSet phldrT="[Text]" custT="1"/>
      <dgm:spPr/>
      <dgm:t>
        <a:bodyPr/>
        <a:lstStyle/>
        <a:p>
          <a:r>
            <a:rPr lang="en-US" sz="2000" dirty="0">
              <a:latin typeface="Casper SF" pitchFamily="2" charset="0"/>
            </a:rPr>
            <a:t>Insufficient breast development </a:t>
          </a:r>
        </a:p>
      </dgm:t>
    </dgm:pt>
    <dgm:pt modelId="{A23AFA5B-D726-4FAB-A9DC-37510523A8E8}" type="parTrans" cxnId="{1639F617-D538-425E-BDAF-2FC43D11FF50}">
      <dgm:prSet/>
      <dgm:spPr/>
      <dgm:t>
        <a:bodyPr/>
        <a:lstStyle/>
        <a:p>
          <a:endParaRPr lang="en-US">
            <a:latin typeface="Casper SF" pitchFamily="2" charset="0"/>
          </a:endParaRPr>
        </a:p>
      </dgm:t>
    </dgm:pt>
    <dgm:pt modelId="{760ADD66-03DB-4CED-A84E-7B74388FC6FB}" type="sibTrans" cxnId="{1639F617-D538-425E-BDAF-2FC43D11FF50}">
      <dgm:prSet/>
      <dgm:spPr/>
      <dgm:t>
        <a:bodyPr/>
        <a:lstStyle/>
        <a:p>
          <a:endParaRPr lang="en-US"/>
        </a:p>
      </dgm:t>
    </dgm:pt>
    <dgm:pt modelId="{EA5BFF64-6D56-4DEE-ADCA-BCC5DE5EB07B}">
      <dgm:prSet phldrT="[Text]" custT="1"/>
      <dgm:spPr/>
      <dgm:t>
        <a:bodyPr/>
        <a:lstStyle/>
        <a:p>
          <a:r>
            <a:rPr lang="en-US" sz="2000" dirty="0">
              <a:latin typeface="Casper SF" pitchFamily="2" charset="0"/>
            </a:rPr>
            <a:t>Obesity, PCOS, DM, HBP, Infertility</a:t>
          </a:r>
        </a:p>
      </dgm:t>
    </dgm:pt>
    <dgm:pt modelId="{57F4AD00-89DA-4294-BFC2-DE2077645A96}" type="parTrans" cxnId="{A63F8D11-9C85-4BD9-9A28-BEE51199498E}">
      <dgm:prSet/>
      <dgm:spPr/>
      <dgm:t>
        <a:bodyPr/>
        <a:lstStyle/>
        <a:p>
          <a:endParaRPr lang="en-US">
            <a:latin typeface="Casper SF" pitchFamily="2" charset="0"/>
          </a:endParaRPr>
        </a:p>
      </dgm:t>
    </dgm:pt>
    <dgm:pt modelId="{788B1E72-502D-438A-B2A8-1CD47214833D}" type="sibTrans" cxnId="{A63F8D11-9C85-4BD9-9A28-BEE51199498E}">
      <dgm:prSet/>
      <dgm:spPr/>
      <dgm:t>
        <a:bodyPr/>
        <a:lstStyle/>
        <a:p>
          <a:endParaRPr lang="en-US"/>
        </a:p>
      </dgm:t>
    </dgm:pt>
    <dgm:pt modelId="{A003C1C7-F34F-4D42-A588-9CA16262B04C}">
      <dgm:prSet phldrT="[Text]" custT="1"/>
      <dgm:spPr/>
      <dgm:t>
        <a:bodyPr/>
        <a:lstStyle/>
        <a:p>
          <a:r>
            <a:rPr lang="en-US" sz="2400" dirty="0">
              <a:latin typeface="Casper SF" pitchFamily="2" charset="0"/>
            </a:rPr>
            <a:t>Milk never came in postpartum</a:t>
          </a:r>
        </a:p>
      </dgm:t>
    </dgm:pt>
    <dgm:pt modelId="{34F68A06-C82B-4F04-AB5A-E1D14CE17AC4}" type="parTrans" cxnId="{4914BE61-0A87-4AFF-AA28-723AFE9F0FC9}">
      <dgm:prSet/>
      <dgm:spPr/>
      <dgm:t>
        <a:bodyPr/>
        <a:lstStyle/>
        <a:p>
          <a:endParaRPr lang="en-US">
            <a:latin typeface="Casper SF" pitchFamily="2" charset="0"/>
          </a:endParaRPr>
        </a:p>
      </dgm:t>
    </dgm:pt>
    <dgm:pt modelId="{807D603D-9E13-434D-8844-CB90C4AE8EAA}" type="sibTrans" cxnId="{4914BE61-0A87-4AFF-AA28-723AFE9F0FC9}">
      <dgm:prSet/>
      <dgm:spPr/>
      <dgm:t>
        <a:bodyPr/>
        <a:lstStyle/>
        <a:p>
          <a:endParaRPr lang="en-US"/>
        </a:p>
      </dgm:t>
    </dgm:pt>
    <dgm:pt modelId="{D8BC086E-F7E5-4B6B-B325-46FABE87C471}">
      <dgm:prSet phldrT="[Text]" custT="1"/>
      <dgm:spPr/>
      <dgm:t>
        <a:bodyPr/>
        <a:lstStyle/>
        <a:p>
          <a:r>
            <a:rPr lang="en-US" sz="2400" dirty="0">
              <a:latin typeface="Casper SF" pitchFamily="2" charset="0"/>
            </a:rPr>
            <a:t>Milk came in but mom lost her </a:t>
          </a:r>
          <a:r>
            <a:rPr lang="en-US" sz="2400" dirty="0" smtClean="0">
              <a:latin typeface="Casper SF" pitchFamily="2" charset="0"/>
            </a:rPr>
            <a:t>milk</a:t>
          </a:r>
        </a:p>
        <a:p>
          <a:r>
            <a:rPr lang="en-US" sz="2400" dirty="0" smtClean="0">
              <a:latin typeface="Casper SF" pitchFamily="2" charset="0"/>
            </a:rPr>
            <a:t>MOST COMMON CAUSE</a:t>
          </a:r>
          <a:endParaRPr lang="en-US" sz="2400" dirty="0">
            <a:latin typeface="Casper SF" pitchFamily="2" charset="0"/>
          </a:endParaRPr>
        </a:p>
      </dgm:t>
    </dgm:pt>
    <dgm:pt modelId="{FDA20D00-BAA7-4F8B-935E-2C0CE2C54E6A}" type="parTrans" cxnId="{D5E13190-80C4-47F5-97C4-26306BD7E06A}">
      <dgm:prSet/>
      <dgm:spPr/>
      <dgm:t>
        <a:bodyPr/>
        <a:lstStyle/>
        <a:p>
          <a:endParaRPr lang="en-US">
            <a:latin typeface="Casper SF" pitchFamily="2" charset="0"/>
          </a:endParaRPr>
        </a:p>
      </dgm:t>
    </dgm:pt>
    <dgm:pt modelId="{5EA95464-B16E-45E6-9623-21075E1A230F}" type="sibTrans" cxnId="{D5E13190-80C4-47F5-97C4-26306BD7E06A}">
      <dgm:prSet/>
      <dgm:spPr/>
      <dgm:t>
        <a:bodyPr/>
        <a:lstStyle/>
        <a:p>
          <a:endParaRPr lang="en-US"/>
        </a:p>
      </dgm:t>
    </dgm:pt>
    <dgm:pt modelId="{CE72061F-92D1-4AA6-A80F-ED58B19C56DA}">
      <dgm:prSet phldrT="[Text]" custT="1"/>
      <dgm:spPr/>
      <dgm:t>
        <a:bodyPr/>
        <a:lstStyle/>
        <a:p>
          <a:r>
            <a:rPr lang="en-US" sz="1800" dirty="0">
              <a:latin typeface="Casper SF" pitchFamily="2" charset="0"/>
            </a:rPr>
            <a:t>PP </a:t>
          </a:r>
          <a:r>
            <a:rPr lang="en-US" sz="1800" dirty="0" smtClean="0">
              <a:latin typeface="Casper SF" pitchFamily="2" charset="0"/>
            </a:rPr>
            <a:t>bleed, morbid </a:t>
          </a:r>
          <a:r>
            <a:rPr lang="en-US" sz="1800" dirty="0">
              <a:latin typeface="Casper SF" pitchFamily="2" charset="0"/>
            </a:rPr>
            <a:t>obesity, retained placenta</a:t>
          </a:r>
        </a:p>
      </dgm:t>
    </dgm:pt>
    <dgm:pt modelId="{FCD9D096-31BD-444D-A4B7-E15B87B92AAB}" type="parTrans" cxnId="{33E9409A-FF1E-45A5-9C19-2C11B82E1F29}">
      <dgm:prSet/>
      <dgm:spPr/>
      <dgm:t>
        <a:bodyPr/>
        <a:lstStyle/>
        <a:p>
          <a:endParaRPr lang="en-US">
            <a:latin typeface="Casper SF" pitchFamily="2" charset="0"/>
          </a:endParaRPr>
        </a:p>
      </dgm:t>
    </dgm:pt>
    <dgm:pt modelId="{A1ACAFE3-F4E4-47CC-82C7-134F82FD8B4D}" type="sibTrans" cxnId="{33E9409A-FF1E-45A5-9C19-2C11B82E1F29}">
      <dgm:prSet/>
      <dgm:spPr/>
      <dgm:t>
        <a:bodyPr/>
        <a:lstStyle/>
        <a:p>
          <a:endParaRPr lang="en-US"/>
        </a:p>
      </dgm:t>
    </dgm:pt>
    <dgm:pt modelId="{3F2BF691-4E1F-461C-87C6-61454B915E59}">
      <dgm:prSet phldrT="[Text]" custT="1"/>
      <dgm:spPr/>
      <dgm:t>
        <a:bodyPr/>
        <a:lstStyle/>
        <a:p>
          <a:r>
            <a:rPr lang="en-US" sz="2400" dirty="0" smtClean="0">
              <a:latin typeface="Casper SF" pitchFamily="2" charset="0"/>
            </a:rPr>
            <a:t>Lack of nipple stimulation</a:t>
          </a:r>
          <a:endParaRPr lang="en-US" sz="2400" dirty="0">
            <a:latin typeface="Casper SF" pitchFamily="2" charset="0"/>
          </a:endParaRPr>
        </a:p>
      </dgm:t>
    </dgm:pt>
    <dgm:pt modelId="{0EF01A06-256A-41FA-A3F3-46B323CF26FB}" type="parTrans" cxnId="{586B4784-4CF7-4921-8E32-B3123BCC8BC1}">
      <dgm:prSet/>
      <dgm:spPr/>
      <dgm:t>
        <a:bodyPr/>
        <a:lstStyle/>
        <a:p>
          <a:endParaRPr lang="en-US">
            <a:latin typeface="Casper SF" pitchFamily="2" charset="0"/>
          </a:endParaRPr>
        </a:p>
      </dgm:t>
    </dgm:pt>
    <dgm:pt modelId="{3ED332D7-C234-461B-BA2A-3E7EDF5BA9B1}" type="sibTrans" cxnId="{586B4784-4CF7-4921-8E32-B3123BCC8BC1}">
      <dgm:prSet/>
      <dgm:spPr/>
      <dgm:t>
        <a:bodyPr/>
        <a:lstStyle/>
        <a:p>
          <a:endParaRPr lang="en-US"/>
        </a:p>
      </dgm:t>
    </dgm:pt>
    <dgm:pt modelId="{EA7C82DC-E1CC-4C6B-8E75-D67F57DB46C0}">
      <dgm:prSet phldrT="[Text]"/>
      <dgm:spPr/>
      <dgm:t>
        <a:bodyPr/>
        <a:lstStyle/>
        <a:p>
          <a:r>
            <a:rPr lang="en-US" dirty="0" smtClean="0">
              <a:latin typeface="Casper SF" pitchFamily="2" charset="0"/>
            </a:rPr>
            <a:t>Lack of breast emptying</a:t>
          </a:r>
          <a:endParaRPr lang="en-US" dirty="0">
            <a:latin typeface="Casper SF" pitchFamily="2" charset="0"/>
          </a:endParaRPr>
        </a:p>
      </dgm:t>
    </dgm:pt>
    <dgm:pt modelId="{191E98B1-1691-4D39-BB3C-37E7955FA728}" type="parTrans" cxnId="{27D36F5C-BD16-4BA6-A2AA-1039AE70675F}">
      <dgm:prSet/>
      <dgm:spPr/>
      <dgm:t>
        <a:bodyPr/>
        <a:lstStyle/>
        <a:p>
          <a:endParaRPr lang="en-US">
            <a:latin typeface="Casper SF" pitchFamily="2" charset="0"/>
          </a:endParaRPr>
        </a:p>
      </dgm:t>
    </dgm:pt>
    <dgm:pt modelId="{02EEC701-CD8C-455E-A1E3-95161AC82ED8}" type="sibTrans" cxnId="{27D36F5C-BD16-4BA6-A2AA-1039AE70675F}">
      <dgm:prSet/>
      <dgm:spPr/>
      <dgm:t>
        <a:bodyPr/>
        <a:lstStyle/>
        <a:p>
          <a:endParaRPr lang="en-US"/>
        </a:p>
      </dgm:t>
    </dgm:pt>
    <dgm:pt modelId="{A7D29789-AAD0-4132-83B6-F4044E95128E}">
      <dgm:prSet phldrT="[Text]"/>
      <dgm:spPr/>
      <dgm:t>
        <a:bodyPr/>
        <a:lstStyle/>
        <a:p>
          <a:r>
            <a:rPr lang="en-US">
              <a:latin typeface="Casper SF" pitchFamily="2" charset="0"/>
            </a:rPr>
            <a:t>Maternal illness, medication</a:t>
          </a:r>
        </a:p>
      </dgm:t>
    </dgm:pt>
    <dgm:pt modelId="{CDA1BE02-FB65-4AFA-9F0E-F8EB3A2896F7}" type="parTrans" cxnId="{01381148-28BE-4233-B25F-C7E93C2DFC75}">
      <dgm:prSet/>
      <dgm:spPr/>
      <dgm:t>
        <a:bodyPr/>
        <a:lstStyle/>
        <a:p>
          <a:endParaRPr lang="en-US">
            <a:latin typeface="Casper SF" pitchFamily="2" charset="0"/>
          </a:endParaRPr>
        </a:p>
      </dgm:t>
    </dgm:pt>
    <dgm:pt modelId="{C13CD859-0043-4A7D-A731-83BBA5F0BFEA}" type="sibTrans" cxnId="{01381148-28BE-4233-B25F-C7E93C2DFC75}">
      <dgm:prSet/>
      <dgm:spPr/>
      <dgm:t>
        <a:bodyPr/>
        <a:lstStyle/>
        <a:p>
          <a:endParaRPr lang="en-US"/>
        </a:p>
      </dgm:t>
    </dgm:pt>
    <dgm:pt modelId="{5EC55B22-AD56-44C9-AAF2-7FAADD3E1B32}" type="pres">
      <dgm:prSet presAssocID="{C39077C8-0247-46E4-9186-DE9CB63E023B}" presName="diagram" presStyleCnt="0">
        <dgm:presLayoutVars>
          <dgm:chPref val="1"/>
          <dgm:dir/>
          <dgm:animOne val="branch"/>
          <dgm:animLvl val="lvl"/>
          <dgm:resizeHandles val="exact"/>
        </dgm:presLayoutVars>
      </dgm:prSet>
      <dgm:spPr/>
      <dgm:t>
        <a:bodyPr/>
        <a:lstStyle/>
        <a:p>
          <a:endParaRPr lang="en-US"/>
        </a:p>
      </dgm:t>
    </dgm:pt>
    <dgm:pt modelId="{EC004E9D-E18F-48A9-A4CA-8E28B72CB30A}" type="pres">
      <dgm:prSet presAssocID="{EF5E695F-C4EF-469D-8385-F82CC3E59AAB}" presName="root1" presStyleCnt="0"/>
      <dgm:spPr/>
      <dgm:t>
        <a:bodyPr/>
        <a:lstStyle/>
        <a:p>
          <a:endParaRPr lang="en-US"/>
        </a:p>
      </dgm:t>
    </dgm:pt>
    <dgm:pt modelId="{F05A2C0A-BA84-472C-AFDB-0CDF95A18446}" type="pres">
      <dgm:prSet presAssocID="{EF5E695F-C4EF-469D-8385-F82CC3E59AAB}" presName="LevelOneTextNode" presStyleLbl="node0" presStyleIdx="0" presStyleCnt="1">
        <dgm:presLayoutVars>
          <dgm:chPref val="3"/>
        </dgm:presLayoutVars>
      </dgm:prSet>
      <dgm:spPr/>
      <dgm:t>
        <a:bodyPr/>
        <a:lstStyle/>
        <a:p>
          <a:endParaRPr lang="en-US"/>
        </a:p>
      </dgm:t>
    </dgm:pt>
    <dgm:pt modelId="{66195939-AAB7-4105-A4EC-F6A25404FA1C}" type="pres">
      <dgm:prSet presAssocID="{EF5E695F-C4EF-469D-8385-F82CC3E59AAB}" presName="level2hierChild" presStyleCnt="0"/>
      <dgm:spPr/>
      <dgm:t>
        <a:bodyPr/>
        <a:lstStyle/>
        <a:p>
          <a:endParaRPr lang="en-US"/>
        </a:p>
      </dgm:t>
    </dgm:pt>
    <dgm:pt modelId="{01A807D5-B25F-4693-96AE-45F227CC8C75}" type="pres">
      <dgm:prSet presAssocID="{A23AFA5B-D726-4FAB-A9DC-37510523A8E8}" presName="conn2-1" presStyleLbl="parChTrans1D2" presStyleIdx="0" presStyleCnt="3"/>
      <dgm:spPr/>
      <dgm:t>
        <a:bodyPr/>
        <a:lstStyle/>
        <a:p>
          <a:endParaRPr lang="en-US"/>
        </a:p>
      </dgm:t>
    </dgm:pt>
    <dgm:pt modelId="{7115D626-73FD-477D-B9F1-6BBB959C9946}" type="pres">
      <dgm:prSet presAssocID="{A23AFA5B-D726-4FAB-A9DC-37510523A8E8}" presName="connTx" presStyleLbl="parChTrans1D2" presStyleIdx="0" presStyleCnt="3"/>
      <dgm:spPr/>
      <dgm:t>
        <a:bodyPr/>
        <a:lstStyle/>
        <a:p>
          <a:endParaRPr lang="en-US"/>
        </a:p>
      </dgm:t>
    </dgm:pt>
    <dgm:pt modelId="{BE0C5A4B-628D-4896-987E-5470A4CBCBFC}" type="pres">
      <dgm:prSet presAssocID="{F9BE1398-24D0-4A24-A777-73094B852480}" presName="root2" presStyleCnt="0"/>
      <dgm:spPr/>
      <dgm:t>
        <a:bodyPr/>
        <a:lstStyle/>
        <a:p>
          <a:endParaRPr lang="en-US"/>
        </a:p>
      </dgm:t>
    </dgm:pt>
    <dgm:pt modelId="{14A4234B-AA1D-4E62-B6BE-CDE85F8EDE9D}" type="pres">
      <dgm:prSet presAssocID="{F9BE1398-24D0-4A24-A777-73094B852480}" presName="LevelTwoTextNode" presStyleLbl="node2" presStyleIdx="0" presStyleCnt="3">
        <dgm:presLayoutVars>
          <dgm:chPref val="3"/>
        </dgm:presLayoutVars>
      </dgm:prSet>
      <dgm:spPr/>
      <dgm:t>
        <a:bodyPr/>
        <a:lstStyle/>
        <a:p>
          <a:endParaRPr lang="en-US"/>
        </a:p>
      </dgm:t>
    </dgm:pt>
    <dgm:pt modelId="{EBA8A5DE-D133-4BDD-914A-DCDC496873B4}" type="pres">
      <dgm:prSet presAssocID="{F9BE1398-24D0-4A24-A777-73094B852480}" presName="level3hierChild" presStyleCnt="0"/>
      <dgm:spPr/>
      <dgm:t>
        <a:bodyPr/>
        <a:lstStyle/>
        <a:p>
          <a:endParaRPr lang="en-US"/>
        </a:p>
      </dgm:t>
    </dgm:pt>
    <dgm:pt modelId="{2B61469B-D7EF-488C-8CDC-E5623432A9AB}" type="pres">
      <dgm:prSet presAssocID="{57F4AD00-89DA-4294-BFC2-DE2077645A96}" presName="conn2-1" presStyleLbl="parChTrans1D3" presStyleIdx="0" presStyleCnt="5"/>
      <dgm:spPr/>
      <dgm:t>
        <a:bodyPr/>
        <a:lstStyle/>
        <a:p>
          <a:endParaRPr lang="en-US"/>
        </a:p>
      </dgm:t>
    </dgm:pt>
    <dgm:pt modelId="{76974A60-3421-4B65-8EA8-D1C0D465980C}" type="pres">
      <dgm:prSet presAssocID="{57F4AD00-89DA-4294-BFC2-DE2077645A96}" presName="connTx" presStyleLbl="parChTrans1D3" presStyleIdx="0" presStyleCnt="5"/>
      <dgm:spPr/>
      <dgm:t>
        <a:bodyPr/>
        <a:lstStyle/>
        <a:p>
          <a:endParaRPr lang="en-US"/>
        </a:p>
      </dgm:t>
    </dgm:pt>
    <dgm:pt modelId="{81B147D9-1E95-4BC4-9E46-A796EABE09EE}" type="pres">
      <dgm:prSet presAssocID="{EA5BFF64-6D56-4DEE-ADCA-BCC5DE5EB07B}" presName="root2" presStyleCnt="0"/>
      <dgm:spPr/>
      <dgm:t>
        <a:bodyPr/>
        <a:lstStyle/>
        <a:p>
          <a:endParaRPr lang="en-US"/>
        </a:p>
      </dgm:t>
    </dgm:pt>
    <dgm:pt modelId="{B3D884B1-1C3A-4F3D-A074-EBE40CCE7D51}" type="pres">
      <dgm:prSet presAssocID="{EA5BFF64-6D56-4DEE-ADCA-BCC5DE5EB07B}" presName="LevelTwoTextNode" presStyleLbl="node3" presStyleIdx="0" presStyleCnt="5">
        <dgm:presLayoutVars>
          <dgm:chPref val="3"/>
        </dgm:presLayoutVars>
      </dgm:prSet>
      <dgm:spPr/>
      <dgm:t>
        <a:bodyPr/>
        <a:lstStyle/>
        <a:p>
          <a:endParaRPr lang="en-US"/>
        </a:p>
      </dgm:t>
    </dgm:pt>
    <dgm:pt modelId="{C7226F43-6825-4A8B-9CE5-CEFD3C4F6683}" type="pres">
      <dgm:prSet presAssocID="{EA5BFF64-6D56-4DEE-ADCA-BCC5DE5EB07B}" presName="level3hierChild" presStyleCnt="0"/>
      <dgm:spPr/>
      <dgm:t>
        <a:bodyPr/>
        <a:lstStyle/>
        <a:p>
          <a:endParaRPr lang="en-US"/>
        </a:p>
      </dgm:t>
    </dgm:pt>
    <dgm:pt modelId="{1C86AB34-54C8-454D-8546-4F0DA47B62F0}" type="pres">
      <dgm:prSet presAssocID="{34F68A06-C82B-4F04-AB5A-E1D14CE17AC4}" presName="conn2-1" presStyleLbl="parChTrans1D2" presStyleIdx="1" presStyleCnt="3"/>
      <dgm:spPr/>
      <dgm:t>
        <a:bodyPr/>
        <a:lstStyle/>
        <a:p>
          <a:endParaRPr lang="en-US"/>
        </a:p>
      </dgm:t>
    </dgm:pt>
    <dgm:pt modelId="{E6720906-C156-4036-9D28-525DC4BE531F}" type="pres">
      <dgm:prSet presAssocID="{34F68A06-C82B-4F04-AB5A-E1D14CE17AC4}" presName="connTx" presStyleLbl="parChTrans1D2" presStyleIdx="1" presStyleCnt="3"/>
      <dgm:spPr/>
      <dgm:t>
        <a:bodyPr/>
        <a:lstStyle/>
        <a:p>
          <a:endParaRPr lang="en-US"/>
        </a:p>
      </dgm:t>
    </dgm:pt>
    <dgm:pt modelId="{7E62554F-63DC-4735-ADC7-0E443C249A9B}" type="pres">
      <dgm:prSet presAssocID="{A003C1C7-F34F-4D42-A588-9CA16262B04C}" presName="root2" presStyleCnt="0"/>
      <dgm:spPr/>
      <dgm:t>
        <a:bodyPr/>
        <a:lstStyle/>
        <a:p>
          <a:endParaRPr lang="en-US"/>
        </a:p>
      </dgm:t>
    </dgm:pt>
    <dgm:pt modelId="{F43CC8EB-0EC8-4633-907C-CF703E17DA9D}" type="pres">
      <dgm:prSet presAssocID="{A003C1C7-F34F-4D42-A588-9CA16262B04C}" presName="LevelTwoTextNode" presStyleLbl="node2" presStyleIdx="1" presStyleCnt="3" custScaleX="97760" custScaleY="182144">
        <dgm:presLayoutVars>
          <dgm:chPref val="3"/>
        </dgm:presLayoutVars>
      </dgm:prSet>
      <dgm:spPr/>
      <dgm:t>
        <a:bodyPr/>
        <a:lstStyle/>
        <a:p>
          <a:endParaRPr lang="en-US"/>
        </a:p>
      </dgm:t>
    </dgm:pt>
    <dgm:pt modelId="{28CBF343-DFCD-40AD-903D-B6FA9DE8BDE7}" type="pres">
      <dgm:prSet presAssocID="{A003C1C7-F34F-4D42-A588-9CA16262B04C}" presName="level3hierChild" presStyleCnt="0"/>
      <dgm:spPr/>
      <dgm:t>
        <a:bodyPr/>
        <a:lstStyle/>
        <a:p>
          <a:endParaRPr lang="en-US"/>
        </a:p>
      </dgm:t>
    </dgm:pt>
    <dgm:pt modelId="{946B455A-D95B-4C51-A221-5AEE566863AC}" type="pres">
      <dgm:prSet presAssocID="{FCD9D096-31BD-444D-A4B7-E15B87B92AAB}" presName="conn2-1" presStyleLbl="parChTrans1D3" presStyleIdx="1" presStyleCnt="5"/>
      <dgm:spPr/>
      <dgm:t>
        <a:bodyPr/>
        <a:lstStyle/>
        <a:p>
          <a:endParaRPr lang="en-US"/>
        </a:p>
      </dgm:t>
    </dgm:pt>
    <dgm:pt modelId="{7D198A06-B673-47B7-9B1C-8B608097FC5D}" type="pres">
      <dgm:prSet presAssocID="{FCD9D096-31BD-444D-A4B7-E15B87B92AAB}" presName="connTx" presStyleLbl="parChTrans1D3" presStyleIdx="1" presStyleCnt="5"/>
      <dgm:spPr/>
      <dgm:t>
        <a:bodyPr/>
        <a:lstStyle/>
        <a:p>
          <a:endParaRPr lang="en-US"/>
        </a:p>
      </dgm:t>
    </dgm:pt>
    <dgm:pt modelId="{52265BF9-D66E-4C8C-8AF6-B3D6CB6CEE2D}" type="pres">
      <dgm:prSet presAssocID="{CE72061F-92D1-4AA6-A80F-ED58B19C56DA}" presName="root2" presStyleCnt="0"/>
      <dgm:spPr/>
      <dgm:t>
        <a:bodyPr/>
        <a:lstStyle/>
        <a:p>
          <a:endParaRPr lang="en-US"/>
        </a:p>
      </dgm:t>
    </dgm:pt>
    <dgm:pt modelId="{6B717EF1-7C14-4772-A136-3E89262987C2}" type="pres">
      <dgm:prSet presAssocID="{CE72061F-92D1-4AA6-A80F-ED58B19C56DA}" presName="LevelTwoTextNode" presStyleLbl="node3" presStyleIdx="1" presStyleCnt="5">
        <dgm:presLayoutVars>
          <dgm:chPref val="3"/>
        </dgm:presLayoutVars>
      </dgm:prSet>
      <dgm:spPr/>
      <dgm:t>
        <a:bodyPr/>
        <a:lstStyle/>
        <a:p>
          <a:endParaRPr lang="en-US"/>
        </a:p>
      </dgm:t>
    </dgm:pt>
    <dgm:pt modelId="{793EFA64-7E55-47C8-B8E3-04F91C442CBF}" type="pres">
      <dgm:prSet presAssocID="{CE72061F-92D1-4AA6-A80F-ED58B19C56DA}" presName="level3hierChild" presStyleCnt="0"/>
      <dgm:spPr/>
      <dgm:t>
        <a:bodyPr/>
        <a:lstStyle/>
        <a:p>
          <a:endParaRPr lang="en-US"/>
        </a:p>
      </dgm:t>
    </dgm:pt>
    <dgm:pt modelId="{B414128C-6179-4C73-AAA6-3E4BD9293529}" type="pres">
      <dgm:prSet presAssocID="{FDA20D00-BAA7-4F8B-935E-2C0CE2C54E6A}" presName="conn2-1" presStyleLbl="parChTrans1D2" presStyleIdx="2" presStyleCnt="3"/>
      <dgm:spPr/>
      <dgm:t>
        <a:bodyPr/>
        <a:lstStyle/>
        <a:p>
          <a:endParaRPr lang="en-US"/>
        </a:p>
      </dgm:t>
    </dgm:pt>
    <dgm:pt modelId="{9561ACA3-224C-4A34-9C4C-E9A0DF4F3F0B}" type="pres">
      <dgm:prSet presAssocID="{FDA20D00-BAA7-4F8B-935E-2C0CE2C54E6A}" presName="connTx" presStyleLbl="parChTrans1D2" presStyleIdx="2" presStyleCnt="3"/>
      <dgm:spPr/>
      <dgm:t>
        <a:bodyPr/>
        <a:lstStyle/>
        <a:p>
          <a:endParaRPr lang="en-US"/>
        </a:p>
      </dgm:t>
    </dgm:pt>
    <dgm:pt modelId="{F0AF978B-7864-4965-82C3-0D1588E65777}" type="pres">
      <dgm:prSet presAssocID="{D8BC086E-F7E5-4B6B-B325-46FABE87C471}" presName="root2" presStyleCnt="0"/>
      <dgm:spPr/>
      <dgm:t>
        <a:bodyPr/>
        <a:lstStyle/>
        <a:p>
          <a:endParaRPr lang="en-US"/>
        </a:p>
      </dgm:t>
    </dgm:pt>
    <dgm:pt modelId="{77CCFF37-2BE9-4965-8EE7-1D0968375250}" type="pres">
      <dgm:prSet presAssocID="{D8BC086E-F7E5-4B6B-B325-46FABE87C471}" presName="LevelTwoTextNode" presStyleLbl="node2" presStyleIdx="2" presStyleCnt="3" custScaleX="145399" custScaleY="194407">
        <dgm:presLayoutVars>
          <dgm:chPref val="3"/>
        </dgm:presLayoutVars>
      </dgm:prSet>
      <dgm:spPr/>
      <dgm:t>
        <a:bodyPr/>
        <a:lstStyle/>
        <a:p>
          <a:endParaRPr lang="en-US"/>
        </a:p>
      </dgm:t>
    </dgm:pt>
    <dgm:pt modelId="{1D1D4CB1-887C-4AED-AA2B-FE7A10BE804F}" type="pres">
      <dgm:prSet presAssocID="{D8BC086E-F7E5-4B6B-B325-46FABE87C471}" presName="level3hierChild" presStyleCnt="0"/>
      <dgm:spPr/>
      <dgm:t>
        <a:bodyPr/>
        <a:lstStyle/>
        <a:p>
          <a:endParaRPr lang="en-US"/>
        </a:p>
      </dgm:t>
    </dgm:pt>
    <dgm:pt modelId="{659EF75A-02F0-4766-B829-9B8EFAA9A65A}" type="pres">
      <dgm:prSet presAssocID="{0EF01A06-256A-41FA-A3F3-46B323CF26FB}" presName="conn2-1" presStyleLbl="parChTrans1D3" presStyleIdx="2" presStyleCnt="5"/>
      <dgm:spPr/>
      <dgm:t>
        <a:bodyPr/>
        <a:lstStyle/>
        <a:p>
          <a:endParaRPr lang="en-US"/>
        </a:p>
      </dgm:t>
    </dgm:pt>
    <dgm:pt modelId="{5827DE4F-A3DE-49CE-8F20-FBDDF889233B}" type="pres">
      <dgm:prSet presAssocID="{0EF01A06-256A-41FA-A3F3-46B323CF26FB}" presName="connTx" presStyleLbl="parChTrans1D3" presStyleIdx="2" presStyleCnt="5"/>
      <dgm:spPr/>
      <dgm:t>
        <a:bodyPr/>
        <a:lstStyle/>
        <a:p>
          <a:endParaRPr lang="en-US"/>
        </a:p>
      </dgm:t>
    </dgm:pt>
    <dgm:pt modelId="{8D10660A-3DB4-400B-80B3-49F8B6F0B14B}" type="pres">
      <dgm:prSet presAssocID="{3F2BF691-4E1F-461C-87C6-61454B915E59}" presName="root2" presStyleCnt="0"/>
      <dgm:spPr/>
      <dgm:t>
        <a:bodyPr/>
        <a:lstStyle/>
        <a:p>
          <a:endParaRPr lang="en-US"/>
        </a:p>
      </dgm:t>
    </dgm:pt>
    <dgm:pt modelId="{8E7B29D4-15FA-4918-9F5D-1D1077150767}" type="pres">
      <dgm:prSet presAssocID="{3F2BF691-4E1F-461C-87C6-61454B915E59}" presName="LevelTwoTextNode" presStyleLbl="node3" presStyleIdx="2" presStyleCnt="5">
        <dgm:presLayoutVars>
          <dgm:chPref val="3"/>
        </dgm:presLayoutVars>
      </dgm:prSet>
      <dgm:spPr/>
      <dgm:t>
        <a:bodyPr/>
        <a:lstStyle/>
        <a:p>
          <a:endParaRPr lang="en-US"/>
        </a:p>
      </dgm:t>
    </dgm:pt>
    <dgm:pt modelId="{0926556D-B7DF-4B79-93DA-712A338BC923}" type="pres">
      <dgm:prSet presAssocID="{3F2BF691-4E1F-461C-87C6-61454B915E59}" presName="level3hierChild" presStyleCnt="0"/>
      <dgm:spPr/>
      <dgm:t>
        <a:bodyPr/>
        <a:lstStyle/>
        <a:p>
          <a:endParaRPr lang="en-US"/>
        </a:p>
      </dgm:t>
    </dgm:pt>
    <dgm:pt modelId="{E4DD3C35-65ED-415F-81BA-105888CBB977}" type="pres">
      <dgm:prSet presAssocID="{191E98B1-1691-4D39-BB3C-37E7955FA728}" presName="conn2-1" presStyleLbl="parChTrans1D3" presStyleIdx="3" presStyleCnt="5"/>
      <dgm:spPr/>
      <dgm:t>
        <a:bodyPr/>
        <a:lstStyle/>
        <a:p>
          <a:endParaRPr lang="en-US"/>
        </a:p>
      </dgm:t>
    </dgm:pt>
    <dgm:pt modelId="{056D5E49-3813-4922-AA22-1705D673CBBE}" type="pres">
      <dgm:prSet presAssocID="{191E98B1-1691-4D39-BB3C-37E7955FA728}" presName="connTx" presStyleLbl="parChTrans1D3" presStyleIdx="3" presStyleCnt="5"/>
      <dgm:spPr/>
      <dgm:t>
        <a:bodyPr/>
        <a:lstStyle/>
        <a:p>
          <a:endParaRPr lang="en-US"/>
        </a:p>
      </dgm:t>
    </dgm:pt>
    <dgm:pt modelId="{4737277C-DBAD-41F5-A02C-531E897744FE}" type="pres">
      <dgm:prSet presAssocID="{EA7C82DC-E1CC-4C6B-8E75-D67F57DB46C0}" presName="root2" presStyleCnt="0"/>
      <dgm:spPr/>
      <dgm:t>
        <a:bodyPr/>
        <a:lstStyle/>
        <a:p>
          <a:endParaRPr lang="en-US"/>
        </a:p>
      </dgm:t>
    </dgm:pt>
    <dgm:pt modelId="{BE8D3B18-A260-4AE9-BDEB-550A0770C1FF}" type="pres">
      <dgm:prSet presAssocID="{EA7C82DC-E1CC-4C6B-8E75-D67F57DB46C0}" presName="LevelTwoTextNode" presStyleLbl="node3" presStyleIdx="3" presStyleCnt="5">
        <dgm:presLayoutVars>
          <dgm:chPref val="3"/>
        </dgm:presLayoutVars>
      </dgm:prSet>
      <dgm:spPr/>
      <dgm:t>
        <a:bodyPr/>
        <a:lstStyle/>
        <a:p>
          <a:endParaRPr lang="en-US"/>
        </a:p>
      </dgm:t>
    </dgm:pt>
    <dgm:pt modelId="{67776FA0-34DF-4E28-8A1A-85687B32B073}" type="pres">
      <dgm:prSet presAssocID="{EA7C82DC-E1CC-4C6B-8E75-D67F57DB46C0}" presName="level3hierChild" presStyleCnt="0"/>
      <dgm:spPr/>
      <dgm:t>
        <a:bodyPr/>
        <a:lstStyle/>
        <a:p>
          <a:endParaRPr lang="en-US"/>
        </a:p>
      </dgm:t>
    </dgm:pt>
    <dgm:pt modelId="{A6C0A200-46FC-4160-8C63-1DFF63826E5E}" type="pres">
      <dgm:prSet presAssocID="{CDA1BE02-FB65-4AFA-9F0E-F8EB3A2896F7}" presName="conn2-1" presStyleLbl="parChTrans1D3" presStyleIdx="4" presStyleCnt="5"/>
      <dgm:spPr/>
      <dgm:t>
        <a:bodyPr/>
        <a:lstStyle/>
        <a:p>
          <a:endParaRPr lang="en-US"/>
        </a:p>
      </dgm:t>
    </dgm:pt>
    <dgm:pt modelId="{0A16E1A6-3BA6-47FE-AB58-6C60C30FF13A}" type="pres">
      <dgm:prSet presAssocID="{CDA1BE02-FB65-4AFA-9F0E-F8EB3A2896F7}" presName="connTx" presStyleLbl="parChTrans1D3" presStyleIdx="4" presStyleCnt="5"/>
      <dgm:spPr/>
      <dgm:t>
        <a:bodyPr/>
        <a:lstStyle/>
        <a:p>
          <a:endParaRPr lang="en-US"/>
        </a:p>
      </dgm:t>
    </dgm:pt>
    <dgm:pt modelId="{322D74E9-40E8-41C2-A925-920FC45FB3CF}" type="pres">
      <dgm:prSet presAssocID="{A7D29789-AAD0-4132-83B6-F4044E95128E}" presName="root2" presStyleCnt="0"/>
      <dgm:spPr/>
      <dgm:t>
        <a:bodyPr/>
        <a:lstStyle/>
        <a:p>
          <a:endParaRPr lang="en-US"/>
        </a:p>
      </dgm:t>
    </dgm:pt>
    <dgm:pt modelId="{8B8F3DF4-56C3-422C-86AE-9DFFF20BF6EF}" type="pres">
      <dgm:prSet presAssocID="{A7D29789-AAD0-4132-83B6-F4044E95128E}" presName="LevelTwoTextNode" presStyleLbl="node3" presStyleIdx="4" presStyleCnt="5">
        <dgm:presLayoutVars>
          <dgm:chPref val="3"/>
        </dgm:presLayoutVars>
      </dgm:prSet>
      <dgm:spPr/>
      <dgm:t>
        <a:bodyPr/>
        <a:lstStyle/>
        <a:p>
          <a:endParaRPr lang="en-US"/>
        </a:p>
      </dgm:t>
    </dgm:pt>
    <dgm:pt modelId="{EC5F52CA-BB84-4EEE-9E84-3591DE7E354A}" type="pres">
      <dgm:prSet presAssocID="{A7D29789-AAD0-4132-83B6-F4044E95128E}" presName="level3hierChild" presStyleCnt="0"/>
      <dgm:spPr/>
      <dgm:t>
        <a:bodyPr/>
        <a:lstStyle/>
        <a:p>
          <a:endParaRPr lang="en-US"/>
        </a:p>
      </dgm:t>
    </dgm:pt>
  </dgm:ptLst>
  <dgm:cxnLst>
    <dgm:cxn modelId="{27D36F5C-BD16-4BA6-A2AA-1039AE70675F}" srcId="{D8BC086E-F7E5-4B6B-B325-46FABE87C471}" destId="{EA7C82DC-E1CC-4C6B-8E75-D67F57DB46C0}" srcOrd="1" destOrd="0" parTransId="{191E98B1-1691-4D39-BB3C-37E7955FA728}" sibTransId="{02EEC701-CD8C-455E-A1E3-95161AC82ED8}"/>
    <dgm:cxn modelId="{EC887D57-3EC1-42B6-A4D4-19526A837992}" type="presOf" srcId="{0EF01A06-256A-41FA-A3F3-46B323CF26FB}" destId="{5827DE4F-A3DE-49CE-8F20-FBDDF889233B}" srcOrd="1" destOrd="0" presId="urn:microsoft.com/office/officeart/2005/8/layout/hierarchy2"/>
    <dgm:cxn modelId="{2C886D73-DC33-481A-8572-994B868F203E}" type="presOf" srcId="{A7D29789-AAD0-4132-83B6-F4044E95128E}" destId="{8B8F3DF4-56C3-422C-86AE-9DFFF20BF6EF}" srcOrd="0" destOrd="0" presId="urn:microsoft.com/office/officeart/2005/8/layout/hierarchy2"/>
    <dgm:cxn modelId="{1C6BE333-B213-4B06-9CAE-F20F984ACBBA}" type="presOf" srcId="{EA7C82DC-E1CC-4C6B-8E75-D67F57DB46C0}" destId="{BE8D3B18-A260-4AE9-BDEB-550A0770C1FF}" srcOrd="0" destOrd="0" presId="urn:microsoft.com/office/officeart/2005/8/layout/hierarchy2"/>
    <dgm:cxn modelId="{2240F5C5-6001-426A-B8D3-63553B8BED8C}" type="presOf" srcId="{EA5BFF64-6D56-4DEE-ADCA-BCC5DE5EB07B}" destId="{B3D884B1-1C3A-4F3D-A074-EBE40CCE7D51}" srcOrd="0" destOrd="0" presId="urn:microsoft.com/office/officeart/2005/8/layout/hierarchy2"/>
    <dgm:cxn modelId="{22A21FF0-7935-43CC-87B2-CB90D80FA7CB}" type="presOf" srcId="{C39077C8-0247-46E4-9186-DE9CB63E023B}" destId="{5EC55B22-AD56-44C9-AAF2-7FAADD3E1B32}" srcOrd="0" destOrd="0" presId="urn:microsoft.com/office/officeart/2005/8/layout/hierarchy2"/>
    <dgm:cxn modelId="{93CA5BC0-4C46-4050-B4BC-F6ABFFB26896}" type="presOf" srcId="{0EF01A06-256A-41FA-A3F3-46B323CF26FB}" destId="{659EF75A-02F0-4766-B829-9B8EFAA9A65A}" srcOrd="0" destOrd="0" presId="urn:microsoft.com/office/officeart/2005/8/layout/hierarchy2"/>
    <dgm:cxn modelId="{3E4A8320-FFF7-42B7-9717-6732FE884D9F}" type="presOf" srcId="{57F4AD00-89DA-4294-BFC2-DE2077645A96}" destId="{76974A60-3421-4B65-8EA8-D1C0D465980C}" srcOrd="1" destOrd="0" presId="urn:microsoft.com/office/officeart/2005/8/layout/hierarchy2"/>
    <dgm:cxn modelId="{4914BE61-0A87-4AFF-AA28-723AFE9F0FC9}" srcId="{EF5E695F-C4EF-469D-8385-F82CC3E59AAB}" destId="{A003C1C7-F34F-4D42-A588-9CA16262B04C}" srcOrd="1" destOrd="0" parTransId="{34F68A06-C82B-4F04-AB5A-E1D14CE17AC4}" sibTransId="{807D603D-9E13-434D-8844-CB90C4AE8EAA}"/>
    <dgm:cxn modelId="{72125C39-D67C-47E4-9738-8E522E7E7640}" type="presOf" srcId="{CE72061F-92D1-4AA6-A80F-ED58B19C56DA}" destId="{6B717EF1-7C14-4772-A136-3E89262987C2}" srcOrd="0" destOrd="0" presId="urn:microsoft.com/office/officeart/2005/8/layout/hierarchy2"/>
    <dgm:cxn modelId="{8DE8E1EE-1ADD-4824-812C-50BF9CF91BEC}" type="presOf" srcId="{3F2BF691-4E1F-461C-87C6-61454B915E59}" destId="{8E7B29D4-15FA-4918-9F5D-1D1077150767}" srcOrd="0" destOrd="0" presId="urn:microsoft.com/office/officeart/2005/8/layout/hierarchy2"/>
    <dgm:cxn modelId="{586B4784-4CF7-4921-8E32-B3123BCC8BC1}" srcId="{D8BC086E-F7E5-4B6B-B325-46FABE87C471}" destId="{3F2BF691-4E1F-461C-87C6-61454B915E59}" srcOrd="0" destOrd="0" parTransId="{0EF01A06-256A-41FA-A3F3-46B323CF26FB}" sibTransId="{3ED332D7-C234-461B-BA2A-3E7EDF5BA9B1}"/>
    <dgm:cxn modelId="{9D314EF7-8C9D-475E-824E-EF4F288F38A3}" type="presOf" srcId="{FDA20D00-BAA7-4F8B-935E-2C0CE2C54E6A}" destId="{B414128C-6179-4C73-AAA6-3E4BD9293529}" srcOrd="0" destOrd="0" presId="urn:microsoft.com/office/officeart/2005/8/layout/hierarchy2"/>
    <dgm:cxn modelId="{5B2161C0-2571-4B15-AC26-EC47F9AB4E87}" type="presOf" srcId="{FDA20D00-BAA7-4F8B-935E-2C0CE2C54E6A}" destId="{9561ACA3-224C-4A34-9C4C-E9A0DF4F3F0B}" srcOrd="1" destOrd="0" presId="urn:microsoft.com/office/officeart/2005/8/layout/hierarchy2"/>
    <dgm:cxn modelId="{09C3A21E-63C7-46B4-86DB-BC9A1A414C00}" type="presOf" srcId="{F9BE1398-24D0-4A24-A777-73094B852480}" destId="{14A4234B-AA1D-4E62-B6BE-CDE85F8EDE9D}" srcOrd="0" destOrd="0" presId="urn:microsoft.com/office/officeart/2005/8/layout/hierarchy2"/>
    <dgm:cxn modelId="{A63F8D11-9C85-4BD9-9A28-BEE51199498E}" srcId="{F9BE1398-24D0-4A24-A777-73094B852480}" destId="{EA5BFF64-6D56-4DEE-ADCA-BCC5DE5EB07B}" srcOrd="0" destOrd="0" parTransId="{57F4AD00-89DA-4294-BFC2-DE2077645A96}" sibTransId="{788B1E72-502D-438A-B2A8-1CD47214833D}"/>
    <dgm:cxn modelId="{D4641A30-1711-4E66-A6C9-A93406ADF1F1}" srcId="{C39077C8-0247-46E4-9186-DE9CB63E023B}" destId="{EF5E695F-C4EF-469D-8385-F82CC3E59AAB}" srcOrd="0" destOrd="0" parTransId="{4629BF92-01F4-4A7D-9221-466DC1CE4DE0}" sibTransId="{688BDCB9-AD54-4334-89DF-1D4F7BE9E147}"/>
    <dgm:cxn modelId="{99B21D47-5865-482F-BBD9-349E531F39D7}" type="presOf" srcId="{FCD9D096-31BD-444D-A4B7-E15B87B92AAB}" destId="{7D198A06-B673-47B7-9B1C-8B608097FC5D}" srcOrd="1" destOrd="0" presId="urn:microsoft.com/office/officeart/2005/8/layout/hierarchy2"/>
    <dgm:cxn modelId="{FF2118E8-C173-49A7-AE5E-6B6B30F47AD1}" type="presOf" srcId="{A23AFA5B-D726-4FAB-A9DC-37510523A8E8}" destId="{7115D626-73FD-477D-B9F1-6BBB959C9946}" srcOrd="1" destOrd="0" presId="urn:microsoft.com/office/officeart/2005/8/layout/hierarchy2"/>
    <dgm:cxn modelId="{D5E13190-80C4-47F5-97C4-26306BD7E06A}" srcId="{EF5E695F-C4EF-469D-8385-F82CC3E59AAB}" destId="{D8BC086E-F7E5-4B6B-B325-46FABE87C471}" srcOrd="2" destOrd="0" parTransId="{FDA20D00-BAA7-4F8B-935E-2C0CE2C54E6A}" sibTransId="{5EA95464-B16E-45E6-9623-21075E1A230F}"/>
    <dgm:cxn modelId="{1639F617-D538-425E-BDAF-2FC43D11FF50}" srcId="{EF5E695F-C4EF-469D-8385-F82CC3E59AAB}" destId="{F9BE1398-24D0-4A24-A777-73094B852480}" srcOrd="0" destOrd="0" parTransId="{A23AFA5B-D726-4FAB-A9DC-37510523A8E8}" sibTransId="{760ADD66-03DB-4CED-A84E-7B74388FC6FB}"/>
    <dgm:cxn modelId="{59888E79-1CA2-4066-B7F9-0E7A4C074C95}" type="presOf" srcId="{D8BC086E-F7E5-4B6B-B325-46FABE87C471}" destId="{77CCFF37-2BE9-4965-8EE7-1D0968375250}" srcOrd="0" destOrd="0" presId="urn:microsoft.com/office/officeart/2005/8/layout/hierarchy2"/>
    <dgm:cxn modelId="{DB7DE55F-7EAE-4187-941C-8BB768D07D09}" type="presOf" srcId="{EF5E695F-C4EF-469D-8385-F82CC3E59AAB}" destId="{F05A2C0A-BA84-472C-AFDB-0CDF95A18446}" srcOrd="0" destOrd="0" presId="urn:microsoft.com/office/officeart/2005/8/layout/hierarchy2"/>
    <dgm:cxn modelId="{32C128A5-81B1-4B18-9985-D50B9D3AC303}" type="presOf" srcId="{CDA1BE02-FB65-4AFA-9F0E-F8EB3A2896F7}" destId="{A6C0A200-46FC-4160-8C63-1DFF63826E5E}" srcOrd="0" destOrd="0" presId="urn:microsoft.com/office/officeart/2005/8/layout/hierarchy2"/>
    <dgm:cxn modelId="{61EF67E5-9B74-4965-93FC-2C8045C017CE}" type="presOf" srcId="{57F4AD00-89DA-4294-BFC2-DE2077645A96}" destId="{2B61469B-D7EF-488C-8CDC-E5623432A9AB}" srcOrd="0" destOrd="0" presId="urn:microsoft.com/office/officeart/2005/8/layout/hierarchy2"/>
    <dgm:cxn modelId="{802EB53F-4336-4F3A-996B-D31AD1680D9D}" type="presOf" srcId="{A23AFA5B-D726-4FAB-A9DC-37510523A8E8}" destId="{01A807D5-B25F-4693-96AE-45F227CC8C75}" srcOrd="0" destOrd="0" presId="urn:microsoft.com/office/officeart/2005/8/layout/hierarchy2"/>
    <dgm:cxn modelId="{FA5C41AF-D977-4E18-A602-CEB76D60B4BC}" type="presOf" srcId="{34F68A06-C82B-4F04-AB5A-E1D14CE17AC4}" destId="{1C86AB34-54C8-454D-8546-4F0DA47B62F0}" srcOrd="0" destOrd="0" presId="urn:microsoft.com/office/officeart/2005/8/layout/hierarchy2"/>
    <dgm:cxn modelId="{15B0528F-FDDB-4733-9190-6AEF6A10D5DF}" type="presOf" srcId="{A003C1C7-F34F-4D42-A588-9CA16262B04C}" destId="{F43CC8EB-0EC8-4633-907C-CF703E17DA9D}" srcOrd="0" destOrd="0" presId="urn:microsoft.com/office/officeart/2005/8/layout/hierarchy2"/>
    <dgm:cxn modelId="{9E60EF1E-6EBD-401F-8A31-25F2304DEE9D}" type="presOf" srcId="{191E98B1-1691-4D39-BB3C-37E7955FA728}" destId="{056D5E49-3813-4922-AA22-1705D673CBBE}" srcOrd="1" destOrd="0" presId="urn:microsoft.com/office/officeart/2005/8/layout/hierarchy2"/>
    <dgm:cxn modelId="{33E9409A-FF1E-45A5-9C19-2C11B82E1F29}" srcId="{A003C1C7-F34F-4D42-A588-9CA16262B04C}" destId="{CE72061F-92D1-4AA6-A80F-ED58B19C56DA}" srcOrd="0" destOrd="0" parTransId="{FCD9D096-31BD-444D-A4B7-E15B87B92AAB}" sibTransId="{A1ACAFE3-F4E4-47CC-82C7-134F82FD8B4D}"/>
    <dgm:cxn modelId="{FFC63779-96E3-496E-822B-DD9BB5B9CCB7}" type="presOf" srcId="{CDA1BE02-FB65-4AFA-9F0E-F8EB3A2896F7}" destId="{0A16E1A6-3BA6-47FE-AB58-6C60C30FF13A}" srcOrd="1" destOrd="0" presId="urn:microsoft.com/office/officeart/2005/8/layout/hierarchy2"/>
    <dgm:cxn modelId="{238488CD-CCB6-4857-A87B-66CF98B0DE8E}" type="presOf" srcId="{191E98B1-1691-4D39-BB3C-37E7955FA728}" destId="{E4DD3C35-65ED-415F-81BA-105888CBB977}" srcOrd="0" destOrd="0" presId="urn:microsoft.com/office/officeart/2005/8/layout/hierarchy2"/>
    <dgm:cxn modelId="{41C9B958-84F6-4152-B9AE-86B61259BD01}" type="presOf" srcId="{FCD9D096-31BD-444D-A4B7-E15B87B92AAB}" destId="{946B455A-D95B-4C51-A221-5AEE566863AC}" srcOrd="0" destOrd="0" presId="urn:microsoft.com/office/officeart/2005/8/layout/hierarchy2"/>
    <dgm:cxn modelId="{7BB51C9A-1952-4065-A697-89718677D0BF}" type="presOf" srcId="{34F68A06-C82B-4F04-AB5A-E1D14CE17AC4}" destId="{E6720906-C156-4036-9D28-525DC4BE531F}" srcOrd="1" destOrd="0" presId="urn:microsoft.com/office/officeart/2005/8/layout/hierarchy2"/>
    <dgm:cxn modelId="{01381148-28BE-4233-B25F-C7E93C2DFC75}" srcId="{D8BC086E-F7E5-4B6B-B325-46FABE87C471}" destId="{A7D29789-AAD0-4132-83B6-F4044E95128E}" srcOrd="2" destOrd="0" parTransId="{CDA1BE02-FB65-4AFA-9F0E-F8EB3A2896F7}" sibTransId="{C13CD859-0043-4A7D-A731-83BBA5F0BFEA}"/>
    <dgm:cxn modelId="{F377FFF7-2E75-4676-B44C-48212692FA99}" type="presParOf" srcId="{5EC55B22-AD56-44C9-AAF2-7FAADD3E1B32}" destId="{EC004E9D-E18F-48A9-A4CA-8E28B72CB30A}" srcOrd="0" destOrd="0" presId="urn:microsoft.com/office/officeart/2005/8/layout/hierarchy2"/>
    <dgm:cxn modelId="{8AC05E6F-98EE-4578-B735-F44858C1410A}" type="presParOf" srcId="{EC004E9D-E18F-48A9-A4CA-8E28B72CB30A}" destId="{F05A2C0A-BA84-472C-AFDB-0CDF95A18446}" srcOrd="0" destOrd="0" presId="urn:microsoft.com/office/officeart/2005/8/layout/hierarchy2"/>
    <dgm:cxn modelId="{B3301DCD-C4CC-41D9-B7D1-AA931BFE93AA}" type="presParOf" srcId="{EC004E9D-E18F-48A9-A4CA-8E28B72CB30A}" destId="{66195939-AAB7-4105-A4EC-F6A25404FA1C}" srcOrd="1" destOrd="0" presId="urn:microsoft.com/office/officeart/2005/8/layout/hierarchy2"/>
    <dgm:cxn modelId="{644D8550-069C-4FD1-AB48-2929369C32CC}" type="presParOf" srcId="{66195939-AAB7-4105-A4EC-F6A25404FA1C}" destId="{01A807D5-B25F-4693-96AE-45F227CC8C75}" srcOrd="0" destOrd="0" presId="urn:microsoft.com/office/officeart/2005/8/layout/hierarchy2"/>
    <dgm:cxn modelId="{0E5D5E12-1E40-4837-AD51-B5BE2D6356A9}" type="presParOf" srcId="{01A807D5-B25F-4693-96AE-45F227CC8C75}" destId="{7115D626-73FD-477D-B9F1-6BBB959C9946}" srcOrd="0" destOrd="0" presId="urn:microsoft.com/office/officeart/2005/8/layout/hierarchy2"/>
    <dgm:cxn modelId="{A808BE08-0826-48FE-BF8A-00DB2B6030DA}" type="presParOf" srcId="{66195939-AAB7-4105-A4EC-F6A25404FA1C}" destId="{BE0C5A4B-628D-4896-987E-5470A4CBCBFC}" srcOrd="1" destOrd="0" presId="urn:microsoft.com/office/officeart/2005/8/layout/hierarchy2"/>
    <dgm:cxn modelId="{EBD95C1D-F6F3-4AF4-8DB7-5B6929B71C04}" type="presParOf" srcId="{BE0C5A4B-628D-4896-987E-5470A4CBCBFC}" destId="{14A4234B-AA1D-4E62-B6BE-CDE85F8EDE9D}" srcOrd="0" destOrd="0" presId="urn:microsoft.com/office/officeart/2005/8/layout/hierarchy2"/>
    <dgm:cxn modelId="{57384BC0-1193-407B-BA41-93977186F7CD}" type="presParOf" srcId="{BE0C5A4B-628D-4896-987E-5470A4CBCBFC}" destId="{EBA8A5DE-D133-4BDD-914A-DCDC496873B4}" srcOrd="1" destOrd="0" presId="urn:microsoft.com/office/officeart/2005/8/layout/hierarchy2"/>
    <dgm:cxn modelId="{416C5AE5-56B7-4AF1-A4AC-EB9188E33A45}" type="presParOf" srcId="{EBA8A5DE-D133-4BDD-914A-DCDC496873B4}" destId="{2B61469B-D7EF-488C-8CDC-E5623432A9AB}" srcOrd="0" destOrd="0" presId="urn:microsoft.com/office/officeart/2005/8/layout/hierarchy2"/>
    <dgm:cxn modelId="{AD93336A-9F7C-48A3-A9AF-A54A670A549F}" type="presParOf" srcId="{2B61469B-D7EF-488C-8CDC-E5623432A9AB}" destId="{76974A60-3421-4B65-8EA8-D1C0D465980C}" srcOrd="0" destOrd="0" presId="urn:microsoft.com/office/officeart/2005/8/layout/hierarchy2"/>
    <dgm:cxn modelId="{0296348E-57D3-4CAF-8EF9-F7F27EF5A5F0}" type="presParOf" srcId="{EBA8A5DE-D133-4BDD-914A-DCDC496873B4}" destId="{81B147D9-1E95-4BC4-9E46-A796EABE09EE}" srcOrd="1" destOrd="0" presId="urn:microsoft.com/office/officeart/2005/8/layout/hierarchy2"/>
    <dgm:cxn modelId="{F3582094-1EB9-4460-A7FB-404CB03300E3}" type="presParOf" srcId="{81B147D9-1E95-4BC4-9E46-A796EABE09EE}" destId="{B3D884B1-1C3A-4F3D-A074-EBE40CCE7D51}" srcOrd="0" destOrd="0" presId="urn:microsoft.com/office/officeart/2005/8/layout/hierarchy2"/>
    <dgm:cxn modelId="{A2AA0CB4-33FD-4068-923E-7A5084E0A782}" type="presParOf" srcId="{81B147D9-1E95-4BC4-9E46-A796EABE09EE}" destId="{C7226F43-6825-4A8B-9CE5-CEFD3C4F6683}" srcOrd="1" destOrd="0" presId="urn:microsoft.com/office/officeart/2005/8/layout/hierarchy2"/>
    <dgm:cxn modelId="{3E4E16B6-A1B2-4195-9DB4-7D21A60DB065}" type="presParOf" srcId="{66195939-AAB7-4105-A4EC-F6A25404FA1C}" destId="{1C86AB34-54C8-454D-8546-4F0DA47B62F0}" srcOrd="2" destOrd="0" presId="urn:microsoft.com/office/officeart/2005/8/layout/hierarchy2"/>
    <dgm:cxn modelId="{32DA3121-64C2-457C-8ADC-0A520D7B10E3}" type="presParOf" srcId="{1C86AB34-54C8-454D-8546-4F0DA47B62F0}" destId="{E6720906-C156-4036-9D28-525DC4BE531F}" srcOrd="0" destOrd="0" presId="urn:microsoft.com/office/officeart/2005/8/layout/hierarchy2"/>
    <dgm:cxn modelId="{4620B0B6-E6C9-4AB3-9112-95B44980FA0F}" type="presParOf" srcId="{66195939-AAB7-4105-A4EC-F6A25404FA1C}" destId="{7E62554F-63DC-4735-ADC7-0E443C249A9B}" srcOrd="3" destOrd="0" presId="urn:microsoft.com/office/officeart/2005/8/layout/hierarchy2"/>
    <dgm:cxn modelId="{DEF9B098-855C-42F4-961E-EBBC9A75CAD6}" type="presParOf" srcId="{7E62554F-63DC-4735-ADC7-0E443C249A9B}" destId="{F43CC8EB-0EC8-4633-907C-CF703E17DA9D}" srcOrd="0" destOrd="0" presId="urn:microsoft.com/office/officeart/2005/8/layout/hierarchy2"/>
    <dgm:cxn modelId="{7ED0976E-4486-4141-B150-4E6814C557A1}" type="presParOf" srcId="{7E62554F-63DC-4735-ADC7-0E443C249A9B}" destId="{28CBF343-DFCD-40AD-903D-B6FA9DE8BDE7}" srcOrd="1" destOrd="0" presId="urn:microsoft.com/office/officeart/2005/8/layout/hierarchy2"/>
    <dgm:cxn modelId="{AB5BED73-4CEB-4303-92BC-9130851A1F03}" type="presParOf" srcId="{28CBF343-DFCD-40AD-903D-B6FA9DE8BDE7}" destId="{946B455A-D95B-4C51-A221-5AEE566863AC}" srcOrd="0" destOrd="0" presId="urn:microsoft.com/office/officeart/2005/8/layout/hierarchy2"/>
    <dgm:cxn modelId="{B27531F7-F9F8-4EF4-A085-6C82489E8656}" type="presParOf" srcId="{946B455A-D95B-4C51-A221-5AEE566863AC}" destId="{7D198A06-B673-47B7-9B1C-8B608097FC5D}" srcOrd="0" destOrd="0" presId="urn:microsoft.com/office/officeart/2005/8/layout/hierarchy2"/>
    <dgm:cxn modelId="{DA9E5998-B5C0-44F2-B3F2-44C95C7644A9}" type="presParOf" srcId="{28CBF343-DFCD-40AD-903D-B6FA9DE8BDE7}" destId="{52265BF9-D66E-4C8C-8AF6-B3D6CB6CEE2D}" srcOrd="1" destOrd="0" presId="urn:microsoft.com/office/officeart/2005/8/layout/hierarchy2"/>
    <dgm:cxn modelId="{9FCAB895-07B9-41B5-9FF4-DDF0D77D3502}" type="presParOf" srcId="{52265BF9-D66E-4C8C-8AF6-B3D6CB6CEE2D}" destId="{6B717EF1-7C14-4772-A136-3E89262987C2}" srcOrd="0" destOrd="0" presId="urn:microsoft.com/office/officeart/2005/8/layout/hierarchy2"/>
    <dgm:cxn modelId="{A19DD06D-FCE9-4A14-9597-C7F7EB57AA37}" type="presParOf" srcId="{52265BF9-D66E-4C8C-8AF6-B3D6CB6CEE2D}" destId="{793EFA64-7E55-47C8-B8E3-04F91C442CBF}" srcOrd="1" destOrd="0" presId="urn:microsoft.com/office/officeart/2005/8/layout/hierarchy2"/>
    <dgm:cxn modelId="{E1332784-F922-4D66-B8D3-8F3C13800ADC}" type="presParOf" srcId="{66195939-AAB7-4105-A4EC-F6A25404FA1C}" destId="{B414128C-6179-4C73-AAA6-3E4BD9293529}" srcOrd="4" destOrd="0" presId="urn:microsoft.com/office/officeart/2005/8/layout/hierarchy2"/>
    <dgm:cxn modelId="{32E229E7-5067-4AA5-9C43-5A3A97E86E08}" type="presParOf" srcId="{B414128C-6179-4C73-AAA6-3E4BD9293529}" destId="{9561ACA3-224C-4A34-9C4C-E9A0DF4F3F0B}" srcOrd="0" destOrd="0" presId="urn:microsoft.com/office/officeart/2005/8/layout/hierarchy2"/>
    <dgm:cxn modelId="{E1A4E0EF-D9F2-4D4D-A417-C31F589EEF2E}" type="presParOf" srcId="{66195939-AAB7-4105-A4EC-F6A25404FA1C}" destId="{F0AF978B-7864-4965-82C3-0D1588E65777}" srcOrd="5" destOrd="0" presId="urn:microsoft.com/office/officeart/2005/8/layout/hierarchy2"/>
    <dgm:cxn modelId="{019DD682-BF18-4C4F-818D-D7C18714A12D}" type="presParOf" srcId="{F0AF978B-7864-4965-82C3-0D1588E65777}" destId="{77CCFF37-2BE9-4965-8EE7-1D0968375250}" srcOrd="0" destOrd="0" presId="urn:microsoft.com/office/officeart/2005/8/layout/hierarchy2"/>
    <dgm:cxn modelId="{76A361C7-0928-4EB7-9FC8-9E9BD05A8FFE}" type="presParOf" srcId="{F0AF978B-7864-4965-82C3-0D1588E65777}" destId="{1D1D4CB1-887C-4AED-AA2B-FE7A10BE804F}" srcOrd="1" destOrd="0" presId="urn:microsoft.com/office/officeart/2005/8/layout/hierarchy2"/>
    <dgm:cxn modelId="{4CC14455-32A1-4468-9420-3A9679FF55EA}" type="presParOf" srcId="{1D1D4CB1-887C-4AED-AA2B-FE7A10BE804F}" destId="{659EF75A-02F0-4766-B829-9B8EFAA9A65A}" srcOrd="0" destOrd="0" presId="urn:microsoft.com/office/officeart/2005/8/layout/hierarchy2"/>
    <dgm:cxn modelId="{F40807A4-1406-442E-BF7A-1272FCBC8675}" type="presParOf" srcId="{659EF75A-02F0-4766-B829-9B8EFAA9A65A}" destId="{5827DE4F-A3DE-49CE-8F20-FBDDF889233B}" srcOrd="0" destOrd="0" presId="urn:microsoft.com/office/officeart/2005/8/layout/hierarchy2"/>
    <dgm:cxn modelId="{4BB3ACDC-9644-44A0-8157-876956EBDC10}" type="presParOf" srcId="{1D1D4CB1-887C-4AED-AA2B-FE7A10BE804F}" destId="{8D10660A-3DB4-400B-80B3-49F8B6F0B14B}" srcOrd="1" destOrd="0" presId="urn:microsoft.com/office/officeart/2005/8/layout/hierarchy2"/>
    <dgm:cxn modelId="{B062C764-AD58-4E3D-A907-940FB7385F06}" type="presParOf" srcId="{8D10660A-3DB4-400B-80B3-49F8B6F0B14B}" destId="{8E7B29D4-15FA-4918-9F5D-1D1077150767}" srcOrd="0" destOrd="0" presId="urn:microsoft.com/office/officeart/2005/8/layout/hierarchy2"/>
    <dgm:cxn modelId="{8DB5CC24-14D1-492D-9CC0-F5708C86D25B}" type="presParOf" srcId="{8D10660A-3DB4-400B-80B3-49F8B6F0B14B}" destId="{0926556D-B7DF-4B79-93DA-712A338BC923}" srcOrd="1" destOrd="0" presId="urn:microsoft.com/office/officeart/2005/8/layout/hierarchy2"/>
    <dgm:cxn modelId="{33E158C0-D7FE-4DC6-A86E-22CB2DFB5052}" type="presParOf" srcId="{1D1D4CB1-887C-4AED-AA2B-FE7A10BE804F}" destId="{E4DD3C35-65ED-415F-81BA-105888CBB977}" srcOrd="2" destOrd="0" presId="urn:microsoft.com/office/officeart/2005/8/layout/hierarchy2"/>
    <dgm:cxn modelId="{239B1FC9-097D-4AA4-9B4F-727F9F114A53}" type="presParOf" srcId="{E4DD3C35-65ED-415F-81BA-105888CBB977}" destId="{056D5E49-3813-4922-AA22-1705D673CBBE}" srcOrd="0" destOrd="0" presId="urn:microsoft.com/office/officeart/2005/8/layout/hierarchy2"/>
    <dgm:cxn modelId="{821271BB-25DB-4839-AAB6-B7866438E7CF}" type="presParOf" srcId="{1D1D4CB1-887C-4AED-AA2B-FE7A10BE804F}" destId="{4737277C-DBAD-41F5-A02C-531E897744FE}" srcOrd="3" destOrd="0" presId="urn:microsoft.com/office/officeart/2005/8/layout/hierarchy2"/>
    <dgm:cxn modelId="{16CE8B9C-5242-4C17-9A84-AB57FDF08403}" type="presParOf" srcId="{4737277C-DBAD-41F5-A02C-531E897744FE}" destId="{BE8D3B18-A260-4AE9-BDEB-550A0770C1FF}" srcOrd="0" destOrd="0" presId="urn:microsoft.com/office/officeart/2005/8/layout/hierarchy2"/>
    <dgm:cxn modelId="{A4A5CC33-74F6-4247-8085-D972DB833107}" type="presParOf" srcId="{4737277C-DBAD-41F5-A02C-531E897744FE}" destId="{67776FA0-34DF-4E28-8A1A-85687B32B073}" srcOrd="1" destOrd="0" presId="urn:microsoft.com/office/officeart/2005/8/layout/hierarchy2"/>
    <dgm:cxn modelId="{07C4F474-2E94-410B-A355-501674188E81}" type="presParOf" srcId="{1D1D4CB1-887C-4AED-AA2B-FE7A10BE804F}" destId="{A6C0A200-46FC-4160-8C63-1DFF63826E5E}" srcOrd="4" destOrd="0" presId="urn:microsoft.com/office/officeart/2005/8/layout/hierarchy2"/>
    <dgm:cxn modelId="{DF222E00-8D01-4B73-BE6D-B68D5CE83940}" type="presParOf" srcId="{A6C0A200-46FC-4160-8C63-1DFF63826E5E}" destId="{0A16E1A6-3BA6-47FE-AB58-6C60C30FF13A}" srcOrd="0" destOrd="0" presId="urn:microsoft.com/office/officeart/2005/8/layout/hierarchy2"/>
    <dgm:cxn modelId="{E45FF766-A2CF-452C-B084-FEDCB1417980}" type="presParOf" srcId="{1D1D4CB1-887C-4AED-AA2B-FE7A10BE804F}" destId="{322D74E9-40E8-41C2-A925-920FC45FB3CF}" srcOrd="5" destOrd="0" presId="urn:microsoft.com/office/officeart/2005/8/layout/hierarchy2"/>
    <dgm:cxn modelId="{E3BED4DD-B218-4F42-886B-CF92BF9FE115}" type="presParOf" srcId="{322D74E9-40E8-41C2-A925-920FC45FB3CF}" destId="{8B8F3DF4-56C3-422C-86AE-9DFFF20BF6EF}" srcOrd="0" destOrd="0" presId="urn:microsoft.com/office/officeart/2005/8/layout/hierarchy2"/>
    <dgm:cxn modelId="{0AA22976-5C0A-4D75-A335-15D6E3F1C24C}" type="presParOf" srcId="{322D74E9-40E8-41C2-A925-920FC45FB3CF}" destId="{EC5F52CA-BB84-4EEE-9E84-3591DE7E354A}" srcOrd="1" destOrd="0" presId="urn:microsoft.com/office/officeart/2005/8/layout/hierarchy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058B234-D740-42A1-89F2-5800E18329C0}" type="doc">
      <dgm:prSet loTypeId="urn:microsoft.com/office/officeart/2005/8/layout/cycle2" loCatId="cycle" qsTypeId="urn:microsoft.com/office/officeart/2005/8/quickstyle/simple5" qsCatId="simple" csTypeId="urn:microsoft.com/office/officeart/2005/8/colors/colorful1" csCatId="colorful" phldr="1"/>
      <dgm:spPr/>
      <dgm:t>
        <a:bodyPr/>
        <a:lstStyle/>
        <a:p>
          <a:endParaRPr lang="en-US"/>
        </a:p>
      </dgm:t>
    </dgm:pt>
    <dgm:pt modelId="{8E759C6B-BA0B-43C4-BCC8-37B943B58DDB}">
      <dgm:prSet phldrT="[Text]"/>
      <dgm:spPr/>
      <dgm:t>
        <a:bodyPr/>
        <a:lstStyle/>
        <a:p>
          <a:r>
            <a:rPr lang="en-US" dirty="0" smtClean="0">
              <a:latin typeface="Casper SF" pitchFamily="2" charset="0"/>
            </a:rPr>
            <a:t>Sleepy Baby</a:t>
          </a:r>
          <a:endParaRPr lang="en-US" dirty="0">
            <a:latin typeface="Casper SF" pitchFamily="2" charset="0"/>
          </a:endParaRPr>
        </a:p>
      </dgm:t>
    </dgm:pt>
    <dgm:pt modelId="{5D368E70-9895-446B-BC8E-19D2594FAFD8}" type="parTrans" cxnId="{2DA68AF5-195D-4449-AAEA-645C1F542449}">
      <dgm:prSet/>
      <dgm:spPr/>
      <dgm:t>
        <a:bodyPr/>
        <a:lstStyle/>
        <a:p>
          <a:endParaRPr lang="en-US">
            <a:latin typeface="Casper SF" pitchFamily="2" charset="0"/>
          </a:endParaRPr>
        </a:p>
      </dgm:t>
    </dgm:pt>
    <dgm:pt modelId="{6D032BF3-4201-4CA1-9FE2-8814AE47ED67}" type="sibTrans" cxnId="{2DA68AF5-195D-4449-AAEA-645C1F542449}">
      <dgm:prSet/>
      <dgm:spPr/>
      <dgm:t>
        <a:bodyPr/>
        <a:lstStyle/>
        <a:p>
          <a:endParaRPr lang="en-US">
            <a:latin typeface="Casper SF" pitchFamily="2" charset="0"/>
          </a:endParaRPr>
        </a:p>
      </dgm:t>
    </dgm:pt>
    <dgm:pt modelId="{A91E01F0-B7BD-413A-959B-2AB8AC54E8BD}">
      <dgm:prSet phldrT="[Text]"/>
      <dgm:spPr/>
      <dgm:t>
        <a:bodyPr/>
        <a:lstStyle/>
        <a:p>
          <a:r>
            <a:rPr lang="en-US" dirty="0" smtClean="0">
              <a:latin typeface="Casper SF" pitchFamily="2" charset="0"/>
            </a:rPr>
            <a:t>Insufficient milk transfer</a:t>
          </a:r>
          <a:endParaRPr lang="en-US" dirty="0">
            <a:latin typeface="Casper SF" pitchFamily="2" charset="0"/>
          </a:endParaRPr>
        </a:p>
      </dgm:t>
    </dgm:pt>
    <dgm:pt modelId="{3BCEAA14-940B-4F77-84A9-056F2F87FEFD}" type="parTrans" cxnId="{C3D3BEB8-3696-4E06-B096-3A996A91E7E6}">
      <dgm:prSet/>
      <dgm:spPr/>
      <dgm:t>
        <a:bodyPr/>
        <a:lstStyle/>
        <a:p>
          <a:endParaRPr lang="en-US">
            <a:latin typeface="Casper SF" pitchFamily="2" charset="0"/>
          </a:endParaRPr>
        </a:p>
      </dgm:t>
    </dgm:pt>
    <dgm:pt modelId="{C418F7AB-26A8-4E05-BDAC-3B4474DB98DF}" type="sibTrans" cxnId="{C3D3BEB8-3696-4E06-B096-3A996A91E7E6}">
      <dgm:prSet/>
      <dgm:spPr/>
      <dgm:t>
        <a:bodyPr/>
        <a:lstStyle/>
        <a:p>
          <a:endParaRPr lang="en-US">
            <a:latin typeface="Casper SF" pitchFamily="2" charset="0"/>
          </a:endParaRPr>
        </a:p>
      </dgm:t>
    </dgm:pt>
    <dgm:pt modelId="{43EF0432-CA27-46D6-B317-46574C6F6FC1}">
      <dgm:prSet phldrT="[Text]"/>
      <dgm:spPr/>
      <dgm:t>
        <a:bodyPr/>
        <a:lstStyle/>
        <a:p>
          <a:r>
            <a:rPr lang="en-US" dirty="0" smtClean="0">
              <a:latin typeface="Casper SF" pitchFamily="2" charset="0"/>
            </a:rPr>
            <a:t>Maternal milk supply declines</a:t>
          </a:r>
          <a:endParaRPr lang="en-US" dirty="0">
            <a:latin typeface="Casper SF" pitchFamily="2" charset="0"/>
          </a:endParaRPr>
        </a:p>
      </dgm:t>
    </dgm:pt>
    <dgm:pt modelId="{7AADE929-D5FB-47A4-B6F8-B1DDB14D6CB2}" type="parTrans" cxnId="{4C7F4846-61F6-4E6A-8D9C-76DF65C8A2C3}">
      <dgm:prSet/>
      <dgm:spPr/>
      <dgm:t>
        <a:bodyPr/>
        <a:lstStyle/>
        <a:p>
          <a:endParaRPr lang="en-US">
            <a:latin typeface="Casper SF" pitchFamily="2" charset="0"/>
          </a:endParaRPr>
        </a:p>
      </dgm:t>
    </dgm:pt>
    <dgm:pt modelId="{73392D59-711D-4EB3-9A0E-4FF9D7C22FF4}" type="sibTrans" cxnId="{4C7F4846-61F6-4E6A-8D9C-76DF65C8A2C3}">
      <dgm:prSet/>
      <dgm:spPr/>
      <dgm:t>
        <a:bodyPr/>
        <a:lstStyle/>
        <a:p>
          <a:endParaRPr lang="en-US">
            <a:latin typeface="Casper SF" pitchFamily="2" charset="0"/>
          </a:endParaRPr>
        </a:p>
      </dgm:t>
    </dgm:pt>
    <dgm:pt modelId="{BC0944B7-BBF3-4405-9331-6D492D0E19D2}">
      <dgm:prSet phldrT="[Text]"/>
      <dgm:spPr/>
      <dgm:t>
        <a:bodyPr/>
        <a:lstStyle/>
        <a:p>
          <a:r>
            <a:rPr lang="en-US" dirty="0" smtClean="0">
              <a:latin typeface="Casper SF" pitchFamily="2" charset="0"/>
            </a:rPr>
            <a:t>Continued weight loss</a:t>
          </a:r>
          <a:endParaRPr lang="en-US" dirty="0">
            <a:latin typeface="Casper SF" pitchFamily="2" charset="0"/>
          </a:endParaRPr>
        </a:p>
      </dgm:t>
    </dgm:pt>
    <dgm:pt modelId="{12460DB9-85E5-4B74-B025-C14D63CF4A48}" type="parTrans" cxnId="{2C89C463-AB54-4EA6-85F8-BC29E66D453B}">
      <dgm:prSet/>
      <dgm:spPr/>
      <dgm:t>
        <a:bodyPr/>
        <a:lstStyle/>
        <a:p>
          <a:endParaRPr lang="en-US">
            <a:latin typeface="Casper SF" pitchFamily="2" charset="0"/>
          </a:endParaRPr>
        </a:p>
      </dgm:t>
    </dgm:pt>
    <dgm:pt modelId="{43D9FF8E-E6E3-4B49-A934-855A41314B33}" type="sibTrans" cxnId="{2C89C463-AB54-4EA6-85F8-BC29E66D453B}">
      <dgm:prSet/>
      <dgm:spPr/>
      <dgm:t>
        <a:bodyPr/>
        <a:lstStyle/>
        <a:p>
          <a:endParaRPr lang="en-US">
            <a:latin typeface="Casper SF" pitchFamily="2" charset="0"/>
          </a:endParaRPr>
        </a:p>
      </dgm:t>
    </dgm:pt>
    <dgm:pt modelId="{1B8815F5-79C0-45DB-98A3-6661060A5ADA}" type="pres">
      <dgm:prSet presAssocID="{2058B234-D740-42A1-89F2-5800E18329C0}" presName="cycle" presStyleCnt="0">
        <dgm:presLayoutVars>
          <dgm:dir/>
          <dgm:resizeHandles val="exact"/>
        </dgm:presLayoutVars>
      </dgm:prSet>
      <dgm:spPr/>
      <dgm:t>
        <a:bodyPr/>
        <a:lstStyle/>
        <a:p>
          <a:endParaRPr lang="en-US"/>
        </a:p>
      </dgm:t>
    </dgm:pt>
    <dgm:pt modelId="{D54507CB-0056-4F92-9DB0-0F6AD3DC24F3}" type="pres">
      <dgm:prSet presAssocID="{8E759C6B-BA0B-43C4-BCC8-37B943B58DDB}" presName="node" presStyleLbl="node1" presStyleIdx="0" presStyleCnt="4">
        <dgm:presLayoutVars>
          <dgm:bulletEnabled val="1"/>
        </dgm:presLayoutVars>
      </dgm:prSet>
      <dgm:spPr/>
      <dgm:t>
        <a:bodyPr/>
        <a:lstStyle/>
        <a:p>
          <a:endParaRPr lang="en-US"/>
        </a:p>
      </dgm:t>
    </dgm:pt>
    <dgm:pt modelId="{1CCAF42F-27DC-4402-A8B6-04580E530E27}" type="pres">
      <dgm:prSet presAssocID="{6D032BF3-4201-4CA1-9FE2-8814AE47ED67}" presName="sibTrans" presStyleLbl="sibTrans2D1" presStyleIdx="0" presStyleCnt="4"/>
      <dgm:spPr/>
      <dgm:t>
        <a:bodyPr/>
        <a:lstStyle/>
        <a:p>
          <a:endParaRPr lang="en-US"/>
        </a:p>
      </dgm:t>
    </dgm:pt>
    <dgm:pt modelId="{0BE8DFED-01B1-4169-922D-CFC2652AD33D}" type="pres">
      <dgm:prSet presAssocID="{6D032BF3-4201-4CA1-9FE2-8814AE47ED67}" presName="connectorText" presStyleLbl="sibTrans2D1" presStyleIdx="0" presStyleCnt="4"/>
      <dgm:spPr/>
      <dgm:t>
        <a:bodyPr/>
        <a:lstStyle/>
        <a:p>
          <a:endParaRPr lang="en-US"/>
        </a:p>
      </dgm:t>
    </dgm:pt>
    <dgm:pt modelId="{5C865626-F150-4242-9DC3-7E5368D527F1}" type="pres">
      <dgm:prSet presAssocID="{A91E01F0-B7BD-413A-959B-2AB8AC54E8BD}" presName="node" presStyleLbl="node1" presStyleIdx="1" presStyleCnt="4">
        <dgm:presLayoutVars>
          <dgm:bulletEnabled val="1"/>
        </dgm:presLayoutVars>
      </dgm:prSet>
      <dgm:spPr/>
      <dgm:t>
        <a:bodyPr/>
        <a:lstStyle/>
        <a:p>
          <a:endParaRPr lang="en-US"/>
        </a:p>
      </dgm:t>
    </dgm:pt>
    <dgm:pt modelId="{912AA641-1B9E-45D2-B6AC-482B03507A52}" type="pres">
      <dgm:prSet presAssocID="{C418F7AB-26A8-4E05-BDAC-3B4474DB98DF}" presName="sibTrans" presStyleLbl="sibTrans2D1" presStyleIdx="1" presStyleCnt="4"/>
      <dgm:spPr/>
      <dgm:t>
        <a:bodyPr/>
        <a:lstStyle/>
        <a:p>
          <a:endParaRPr lang="en-US"/>
        </a:p>
      </dgm:t>
    </dgm:pt>
    <dgm:pt modelId="{EE0415A8-697F-4592-A3FF-5B96D9F50F4B}" type="pres">
      <dgm:prSet presAssocID="{C418F7AB-26A8-4E05-BDAC-3B4474DB98DF}" presName="connectorText" presStyleLbl="sibTrans2D1" presStyleIdx="1" presStyleCnt="4"/>
      <dgm:spPr/>
      <dgm:t>
        <a:bodyPr/>
        <a:lstStyle/>
        <a:p>
          <a:endParaRPr lang="en-US"/>
        </a:p>
      </dgm:t>
    </dgm:pt>
    <dgm:pt modelId="{6A7EB4C1-A7F8-4498-B8D7-DAFBE565C4BB}" type="pres">
      <dgm:prSet presAssocID="{43EF0432-CA27-46D6-B317-46574C6F6FC1}" presName="node" presStyleLbl="node1" presStyleIdx="2" presStyleCnt="4">
        <dgm:presLayoutVars>
          <dgm:bulletEnabled val="1"/>
        </dgm:presLayoutVars>
      </dgm:prSet>
      <dgm:spPr/>
      <dgm:t>
        <a:bodyPr/>
        <a:lstStyle/>
        <a:p>
          <a:endParaRPr lang="en-US"/>
        </a:p>
      </dgm:t>
    </dgm:pt>
    <dgm:pt modelId="{73A0A303-56EF-48D9-8F04-7CAB9124B945}" type="pres">
      <dgm:prSet presAssocID="{73392D59-711D-4EB3-9A0E-4FF9D7C22FF4}" presName="sibTrans" presStyleLbl="sibTrans2D1" presStyleIdx="2" presStyleCnt="4"/>
      <dgm:spPr/>
      <dgm:t>
        <a:bodyPr/>
        <a:lstStyle/>
        <a:p>
          <a:endParaRPr lang="en-US"/>
        </a:p>
      </dgm:t>
    </dgm:pt>
    <dgm:pt modelId="{57261BDB-B984-45AD-B00A-22281CBA7C4D}" type="pres">
      <dgm:prSet presAssocID="{73392D59-711D-4EB3-9A0E-4FF9D7C22FF4}" presName="connectorText" presStyleLbl="sibTrans2D1" presStyleIdx="2" presStyleCnt="4"/>
      <dgm:spPr/>
      <dgm:t>
        <a:bodyPr/>
        <a:lstStyle/>
        <a:p>
          <a:endParaRPr lang="en-US"/>
        </a:p>
      </dgm:t>
    </dgm:pt>
    <dgm:pt modelId="{D803CD80-CC6C-496E-8A43-EDB453A6232A}" type="pres">
      <dgm:prSet presAssocID="{BC0944B7-BBF3-4405-9331-6D492D0E19D2}" presName="node" presStyleLbl="node1" presStyleIdx="3" presStyleCnt="4">
        <dgm:presLayoutVars>
          <dgm:bulletEnabled val="1"/>
        </dgm:presLayoutVars>
      </dgm:prSet>
      <dgm:spPr/>
      <dgm:t>
        <a:bodyPr/>
        <a:lstStyle/>
        <a:p>
          <a:endParaRPr lang="en-US"/>
        </a:p>
      </dgm:t>
    </dgm:pt>
    <dgm:pt modelId="{0F3EB0E1-4A9B-4CAA-A8C9-F3D0E04034A4}" type="pres">
      <dgm:prSet presAssocID="{43D9FF8E-E6E3-4B49-A934-855A41314B33}" presName="sibTrans" presStyleLbl="sibTrans2D1" presStyleIdx="3" presStyleCnt="4"/>
      <dgm:spPr/>
      <dgm:t>
        <a:bodyPr/>
        <a:lstStyle/>
        <a:p>
          <a:endParaRPr lang="en-US"/>
        </a:p>
      </dgm:t>
    </dgm:pt>
    <dgm:pt modelId="{751216D0-D915-4E76-B12E-42A9050DCE91}" type="pres">
      <dgm:prSet presAssocID="{43D9FF8E-E6E3-4B49-A934-855A41314B33}" presName="connectorText" presStyleLbl="sibTrans2D1" presStyleIdx="3" presStyleCnt="4"/>
      <dgm:spPr/>
      <dgm:t>
        <a:bodyPr/>
        <a:lstStyle/>
        <a:p>
          <a:endParaRPr lang="en-US"/>
        </a:p>
      </dgm:t>
    </dgm:pt>
  </dgm:ptLst>
  <dgm:cxnLst>
    <dgm:cxn modelId="{939D8E3D-288C-402F-89FF-8E9E6A70C22D}" type="presOf" srcId="{2058B234-D740-42A1-89F2-5800E18329C0}" destId="{1B8815F5-79C0-45DB-98A3-6661060A5ADA}" srcOrd="0" destOrd="0" presId="urn:microsoft.com/office/officeart/2005/8/layout/cycle2"/>
    <dgm:cxn modelId="{BBC450B3-07D1-49C1-B62B-C9D5EA95C0D4}" type="presOf" srcId="{A91E01F0-B7BD-413A-959B-2AB8AC54E8BD}" destId="{5C865626-F150-4242-9DC3-7E5368D527F1}" srcOrd="0" destOrd="0" presId="urn:microsoft.com/office/officeart/2005/8/layout/cycle2"/>
    <dgm:cxn modelId="{20709B1C-C705-4E98-B2AC-32DDAA40D215}" type="presOf" srcId="{43D9FF8E-E6E3-4B49-A934-855A41314B33}" destId="{0F3EB0E1-4A9B-4CAA-A8C9-F3D0E04034A4}" srcOrd="0" destOrd="0" presId="urn:microsoft.com/office/officeart/2005/8/layout/cycle2"/>
    <dgm:cxn modelId="{5254EE4A-5993-4684-AFC2-87F161B6A631}" type="presOf" srcId="{8E759C6B-BA0B-43C4-BCC8-37B943B58DDB}" destId="{D54507CB-0056-4F92-9DB0-0F6AD3DC24F3}" srcOrd="0" destOrd="0" presId="urn:microsoft.com/office/officeart/2005/8/layout/cycle2"/>
    <dgm:cxn modelId="{C3D3BEB8-3696-4E06-B096-3A996A91E7E6}" srcId="{2058B234-D740-42A1-89F2-5800E18329C0}" destId="{A91E01F0-B7BD-413A-959B-2AB8AC54E8BD}" srcOrd="1" destOrd="0" parTransId="{3BCEAA14-940B-4F77-84A9-056F2F87FEFD}" sibTransId="{C418F7AB-26A8-4E05-BDAC-3B4474DB98DF}"/>
    <dgm:cxn modelId="{97DD8FA1-AB30-4A46-956F-BFADCCDE0339}" type="presOf" srcId="{C418F7AB-26A8-4E05-BDAC-3B4474DB98DF}" destId="{EE0415A8-697F-4592-A3FF-5B96D9F50F4B}" srcOrd="1" destOrd="0" presId="urn:microsoft.com/office/officeart/2005/8/layout/cycle2"/>
    <dgm:cxn modelId="{0639DC47-2CF6-48FD-8E3F-B75D9E105F45}" type="presOf" srcId="{6D032BF3-4201-4CA1-9FE2-8814AE47ED67}" destId="{1CCAF42F-27DC-4402-A8B6-04580E530E27}" srcOrd="0" destOrd="0" presId="urn:microsoft.com/office/officeart/2005/8/layout/cycle2"/>
    <dgm:cxn modelId="{FFBB75DC-23B4-48B5-BECE-B56B2ACAF50A}" type="presOf" srcId="{43EF0432-CA27-46D6-B317-46574C6F6FC1}" destId="{6A7EB4C1-A7F8-4498-B8D7-DAFBE565C4BB}" srcOrd="0" destOrd="0" presId="urn:microsoft.com/office/officeart/2005/8/layout/cycle2"/>
    <dgm:cxn modelId="{F4882BE2-10EE-48EB-A68F-A75BA567DAC6}" type="presOf" srcId="{BC0944B7-BBF3-4405-9331-6D492D0E19D2}" destId="{D803CD80-CC6C-496E-8A43-EDB453A6232A}" srcOrd="0" destOrd="0" presId="urn:microsoft.com/office/officeart/2005/8/layout/cycle2"/>
    <dgm:cxn modelId="{09D29AF8-77DD-4B53-8174-F90D6A6330D9}" type="presOf" srcId="{43D9FF8E-E6E3-4B49-A934-855A41314B33}" destId="{751216D0-D915-4E76-B12E-42A9050DCE91}" srcOrd="1" destOrd="0" presId="urn:microsoft.com/office/officeart/2005/8/layout/cycle2"/>
    <dgm:cxn modelId="{2C89C463-AB54-4EA6-85F8-BC29E66D453B}" srcId="{2058B234-D740-42A1-89F2-5800E18329C0}" destId="{BC0944B7-BBF3-4405-9331-6D492D0E19D2}" srcOrd="3" destOrd="0" parTransId="{12460DB9-85E5-4B74-B025-C14D63CF4A48}" sibTransId="{43D9FF8E-E6E3-4B49-A934-855A41314B33}"/>
    <dgm:cxn modelId="{4784A44D-97AA-4B6F-9DD0-8AB9BB2C6B17}" type="presOf" srcId="{6D032BF3-4201-4CA1-9FE2-8814AE47ED67}" destId="{0BE8DFED-01B1-4169-922D-CFC2652AD33D}" srcOrd="1" destOrd="0" presId="urn:microsoft.com/office/officeart/2005/8/layout/cycle2"/>
    <dgm:cxn modelId="{4C7F4846-61F6-4E6A-8D9C-76DF65C8A2C3}" srcId="{2058B234-D740-42A1-89F2-5800E18329C0}" destId="{43EF0432-CA27-46D6-B317-46574C6F6FC1}" srcOrd="2" destOrd="0" parTransId="{7AADE929-D5FB-47A4-B6F8-B1DDB14D6CB2}" sibTransId="{73392D59-711D-4EB3-9A0E-4FF9D7C22FF4}"/>
    <dgm:cxn modelId="{2DA68AF5-195D-4449-AAEA-645C1F542449}" srcId="{2058B234-D740-42A1-89F2-5800E18329C0}" destId="{8E759C6B-BA0B-43C4-BCC8-37B943B58DDB}" srcOrd="0" destOrd="0" parTransId="{5D368E70-9895-446B-BC8E-19D2594FAFD8}" sibTransId="{6D032BF3-4201-4CA1-9FE2-8814AE47ED67}"/>
    <dgm:cxn modelId="{CF87F972-CC9F-43F2-9336-5320C376B350}" type="presOf" srcId="{73392D59-711D-4EB3-9A0E-4FF9D7C22FF4}" destId="{57261BDB-B984-45AD-B00A-22281CBA7C4D}" srcOrd="1" destOrd="0" presId="urn:microsoft.com/office/officeart/2005/8/layout/cycle2"/>
    <dgm:cxn modelId="{D5D3C9B4-FF97-4793-A6DA-5348A3108B74}" type="presOf" srcId="{C418F7AB-26A8-4E05-BDAC-3B4474DB98DF}" destId="{912AA641-1B9E-45D2-B6AC-482B03507A52}" srcOrd="0" destOrd="0" presId="urn:microsoft.com/office/officeart/2005/8/layout/cycle2"/>
    <dgm:cxn modelId="{AC844B94-3FF3-4E99-B4B3-4B4F3ECBD76C}" type="presOf" srcId="{73392D59-711D-4EB3-9A0E-4FF9D7C22FF4}" destId="{73A0A303-56EF-48D9-8F04-7CAB9124B945}" srcOrd="0" destOrd="0" presId="urn:microsoft.com/office/officeart/2005/8/layout/cycle2"/>
    <dgm:cxn modelId="{59451510-E3CB-45EA-8382-7F7E2DDB3738}" type="presParOf" srcId="{1B8815F5-79C0-45DB-98A3-6661060A5ADA}" destId="{D54507CB-0056-4F92-9DB0-0F6AD3DC24F3}" srcOrd="0" destOrd="0" presId="urn:microsoft.com/office/officeart/2005/8/layout/cycle2"/>
    <dgm:cxn modelId="{8190D4B5-D4D0-4B82-9BE1-52FE9D380146}" type="presParOf" srcId="{1B8815F5-79C0-45DB-98A3-6661060A5ADA}" destId="{1CCAF42F-27DC-4402-A8B6-04580E530E27}" srcOrd="1" destOrd="0" presId="urn:microsoft.com/office/officeart/2005/8/layout/cycle2"/>
    <dgm:cxn modelId="{8D358C34-22B0-4703-80A0-DB9B27C50CC1}" type="presParOf" srcId="{1CCAF42F-27DC-4402-A8B6-04580E530E27}" destId="{0BE8DFED-01B1-4169-922D-CFC2652AD33D}" srcOrd="0" destOrd="0" presId="urn:microsoft.com/office/officeart/2005/8/layout/cycle2"/>
    <dgm:cxn modelId="{07E7075C-0598-4CE3-9D8A-C1EC2EA376CC}" type="presParOf" srcId="{1B8815F5-79C0-45DB-98A3-6661060A5ADA}" destId="{5C865626-F150-4242-9DC3-7E5368D527F1}" srcOrd="2" destOrd="0" presId="urn:microsoft.com/office/officeart/2005/8/layout/cycle2"/>
    <dgm:cxn modelId="{E73F1F21-B330-4178-BE1A-7D296DBA4C90}" type="presParOf" srcId="{1B8815F5-79C0-45DB-98A3-6661060A5ADA}" destId="{912AA641-1B9E-45D2-B6AC-482B03507A52}" srcOrd="3" destOrd="0" presId="urn:microsoft.com/office/officeart/2005/8/layout/cycle2"/>
    <dgm:cxn modelId="{C5C59AFA-F2CF-4FDC-B3D9-92C19B54869D}" type="presParOf" srcId="{912AA641-1B9E-45D2-B6AC-482B03507A52}" destId="{EE0415A8-697F-4592-A3FF-5B96D9F50F4B}" srcOrd="0" destOrd="0" presId="urn:microsoft.com/office/officeart/2005/8/layout/cycle2"/>
    <dgm:cxn modelId="{DDBB5150-2F71-47EF-9A48-E803224CEA28}" type="presParOf" srcId="{1B8815F5-79C0-45DB-98A3-6661060A5ADA}" destId="{6A7EB4C1-A7F8-4498-B8D7-DAFBE565C4BB}" srcOrd="4" destOrd="0" presId="urn:microsoft.com/office/officeart/2005/8/layout/cycle2"/>
    <dgm:cxn modelId="{CA5E37D3-A3B9-4F00-9D29-97617A096618}" type="presParOf" srcId="{1B8815F5-79C0-45DB-98A3-6661060A5ADA}" destId="{73A0A303-56EF-48D9-8F04-7CAB9124B945}" srcOrd="5" destOrd="0" presId="urn:microsoft.com/office/officeart/2005/8/layout/cycle2"/>
    <dgm:cxn modelId="{4985117A-1264-45C7-B344-05267B9EDF70}" type="presParOf" srcId="{73A0A303-56EF-48D9-8F04-7CAB9124B945}" destId="{57261BDB-B984-45AD-B00A-22281CBA7C4D}" srcOrd="0" destOrd="0" presId="urn:microsoft.com/office/officeart/2005/8/layout/cycle2"/>
    <dgm:cxn modelId="{04655331-9F27-4529-B51F-C3BCCD189597}" type="presParOf" srcId="{1B8815F5-79C0-45DB-98A3-6661060A5ADA}" destId="{D803CD80-CC6C-496E-8A43-EDB453A6232A}" srcOrd="6" destOrd="0" presId="urn:microsoft.com/office/officeart/2005/8/layout/cycle2"/>
    <dgm:cxn modelId="{6C0F214D-9449-47D8-94F2-CF2D9F720885}" type="presParOf" srcId="{1B8815F5-79C0-45DB-98A3-6661060A5ADA}" destId="{0F3EB0E1-4A9B-4CAA-A8C9-F3D0E04034A4}" srcOrd="7" destOrd="0" presId="urn:microsoft.com/office/officeart/2005/8/layout/cycle2"/>
    <dgm:cxn modelId="{C0D6051E-DA27-4189-B724-FE0D858AEC51}" type="presParOf" srcId="{0F3EB0E1-4A9B-4CAA-A8C9-F3D0E04034A4}" destId="{751216D0-D915-4E76-B12E-42A9050DCE9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A2C0A-BA84-472C-AFDB-0CDF95A18446}">
      <dsp:nvSpPr>
        <dsp:cNvPr id="0" name=""/>
        <dsp:cNvSpPr/>
      </dsp:nvSpPr>
      <dsp:spPr>
        <a:xfrm>
          <a:off x="76194" y="2514596"/>
          <a:ext cx="1949974" cy="97498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b="1" kern="1200" smtClean="0">
              <a:latin typeface="Casper SF" pitchFamily="2" charset="0"/>
            </a:rPr>
            <a:t>Low Milk Supply</a:t>
          </a:r>
          <a:endParaRPr lang="en-US" sz="2100" b="1" kern="1200" dirty="0">
            <a:latin typeface="Casper SF" pitchFamily="2" charset="0"/>
          </a:endParaRPr>
        </a:p>
      </dsp:txBody>
      <dsp:txXfrm>
        <a:off x="104750" y="2543152"/>
        <a:ext cx="1892862" cy="917875"/>
      </dsp:txXfrm>
    </dsp:sp>
    <dsp:sp modelId="{01A807D5-B25F-4693-96AE-45F227CC8C75}">
      <dsp:nvSpPr>
        <dsp:cNvPr id="0" name=""/>
        <dsp:cNvSpPr/>
      </dsp:nvSpPr>
      <dsp:spPr>
        <a:xfrm rot="17286625">
          <a:off x="1240125" y="1904607"/>
          <a:ext cx="2281196" cy="26780"/>
        </a:xfrm>
        <a:custGeom>
          <a:avLst/>
          <a:gdLst/>
          <a:ahLst/>
          <a:cxnLst/>
          <a:rect l="0" t="0" r="0" b="0"/>
          <a:pathLst>
            <a:path>
              <a:moveTo>
                <a:pt x="0" y="13390"/>
              </a:moveTo>
              <a:lnTo>
                <a:pt x="2281196" y="1339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latin typeface="Casper SF" pitchFamily="2" charset="0"/>
          </a:endParaRPr>
        </a:p>
      </dsp:txBody>
      <dsp:txXfrm>
        <a:off x="2323693" y="1860967"/>
        <a:ext cx="114059" cy="114059"/>
      </dsp:txXfrm>
    </dsp:sp>
    <dsp:sp modelId="{14A4234B-AA1D-4E62-B6BE-CDE85F8EDE9D}">
      <dsp:nvSpPr>
        <dsp:cNvPr id="0" name=""/>
        <dsp:cNvSpPr/>
      </dsp:nvSpPr>
      <dsp:spPr>
        <a:xfrm>
          <a:off x="2735277" y="346411"/>
          <a:ext cx="1949974" cy="97498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smtClean="0">
              <a:latin typeface="Casper SF" pitchFamily="2" charset="0"/>
            </a:rPr>
            <a:t>Insufficient breast development </a:t>
          </a:r>
          <a:endParaRPr lang="en-US" sz="2000" b="1" kern="1200" dirty="0">
            <a:latin typeface="Casper SF" pitchFamily="2" charset="0"/>
          </a:endParaRPr>
        </a:p>
      </dsp:txBody>
      <dsp:txXfrm>
        <a:off x="2763833" y="374967"/>
        <a:ext cx="1892862" cy="917875"/>
      </dsp:txXfrm>
    </dsp:sp>
    <dsp:sp modelId="{2B61469B-D7EF-488C-8CDC-E5623432A9AB}">
      <dsp:nvSpPr>
        <dsp:cNvPr id="0" name=""/>
        <dsp:cNvSpPr/>
      </dsp:nvSpPr>
      <dsp:spPr>
        <a:xfrm>
          <a:off x="4685252" y="820515"/>
          <a:ext cx="779989" cy="26780"/>
        </a:xfrm>
        <a:custGeom>
          <a:avLst/>
          <a:gdLst/>
          <a:ahLst/>
          <a:cxnLst/>
          <a:rect l="0" t="0" r="0" b="0"/>
          <a:pathLst>
            <a:path>
              <a:moveTo>
                <a:pt x="0" y="13390"/>
              </a:moveTo>
              <a:lnTo>
                <a:pt x="779989" y="1339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055747" y="814405"/>
        <a:ext cx="38999" cy="38999"/>
      </dsp:txXfrm>
    </dsp:sp>
    <dsp:sp modelId="{B3D884B1-1C3A-4F3D-A074-EBE40CCE7D51}">
      <dsp:nvSpPr>
        <dsp:cNvPr id="0" name=""/>
        <dsp:cNvSpPr/>
      </dsp:nvSpPr>
      <dsp:spPr>
        <a:xfrm>
          <a:off x="5465242" y="346411"/>
          <a:ext cx="1949974" cy="97498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smtClean="0">
              <a:latin typeface="Casper SF" pitchFamily="2" charset="0"/>
            </a:rPr>
            <a:t>Obesity, PCOS, DM, HBP, Infertility</a:t>
          </a:r>
          <a:endParaRPr lang="en-US" sz="2000" b="1" kern="1200" dirty="0">
            <a:latin typeface="Casper SF" pitchFamily="2" charset="0"/>
          </a:endParaRPr>
        </a:p>
      </dsp:txBody>
      <dsp:txXfrm>
        <a:off x="5493798" y="374967"/>
        <a:ext cx="1892862" cy="917875"/>
      </dsp:txXfrm>
    </dsp:sp>
    <dsp:sp modelId="{1C86AB34-54C8-454D-8546-4F0DA47B62F0}">
      <dsp:nvSpPr>
        <dsp:cNvPr id="0" name=""/>
        <dsp:cNvSpPr/>
      </dsp:nvSpPr>
      <dsp:spPr>
        <a:xfrm rot="19058653">
          <a:off x="1900932" y="2665448"/>
          <a:ext cx="959582" cy="26780"/>
        </a:xfrm>
        <a:custGeom>
          <a:avLst/>
          <a:gdLst/>
          <a:ahLst/>
          <a:cxnLst/>
          <a:rect l="0" t="0" r="0" b="0"/>
          <a:pathLst>
            <a:path>
              <a:moveTo>
                <a:pt x="0" y="13390"/>
              </a:moveTo>
              <a:lnTo>
                <a:pt x="959582" y="1339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2356733" y="2654849"/>
        <a:ext cx="47979" cy="47979"/>
      </dsp:txXfrm>
    </dsp:sp>
    <dsp:sp modelId="{F43CC8EB-0EC8-4633-907C-CF703E17DA9D}">
      <dsp:nvSpPr>
        <dsp:cNvPr id="0" name=""/>
        <dsp:cNvSpPr/>
      </dsp:nvSpPr>
      <dsp:spPr>
        <a:xfrm>
          <a:off x="2735277" y="1467647"/>
          <a:ext cx="1906295" cy="177588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Casper SF" pitchFamily="2" charset="0"/>
            </a:rPr>
            <a:t>Milk never came in postpartum</a:t>
          </a:r>
          <a:endParaRPr lang="en-US" sz="2400" b="1" kern="1200" dirty="0">
            <a:latin typeface="Casper SF" pitchFamily="2" charset="0"/>
          </a:endParaRPr>
        </a:p>
      </dsp:txBody>
      <dsp:txXfrm>
        <a:off x="2787291" y="1519661"/>
        <a:ext cx="1802267" cy="1671852"/>
      </dsp:txXfrm>
    </dsp:sp>
    <dsp:sp modelId="{946B455A-D95B-4C51-A221-5AEE566863AC}">
      <dsp:nvSpPr>
        <dsp:cNvPr id="0" name=""/>
        <dsp:cNvSpPr/>
      </dsp:nvSpPr>
      <dsp:spPr>
        <a:xfrm>
          <a:off x="4641572" y="2342197"/>
          <a:ext cx="779989" cy="26780"/>
        </a:xfrm>
        <a:custGeom>
          <a:avLst/>
          <a:gdLst/>
          <a:ahLst/>
          <a:cxnLst/>
          <a:rect l="0" t="0" r="0" b="0"/>
          <a:pathLst>
            <a:path>
              <a:moveTo>
                <a:pt x="0" y="13390"/>
              </a:moveTo>
              <a:lnTo>
                <a:pt x="779989" y="1339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012068" y="2336088"/>
        <a:ext cx="38999" cy="38999"/>
      </dsp:txXfrm>
    </dsp:sp>
    <dsp:sp modelId="{6B717EF1-7C14-4772-A136-3E89262987C2}">
      <dsp:nvSpPr>
        <dsp:cNvPr id="0" name=""/>
        <dsp:cNvSpPr/>
      </dsp:nvSpPr>
      <dsp:spPr>
        <a:xfrm>
          <a:off x="5421562" y="1868094"/>
          <a:ext cx="1949974" cy="97498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smtClean="0">
              <a:latin typeface="Casper SF" pitchFamily="2" charset="0"/>
            </a:rPr>
            <a:t>PP bleed, morbid obesity, retained placenta</a:t>
          </a:r>
          <a:endParaRPr lang="en-US" sz="1800" b="1" kern="1200" dirty="0">
            <a:latin typeface="Casper SF" pitchFamily="2" charset="0"/>
          </a:endParaRPr>
        </a:p>
      </dsp:txBody>
      <dsp:txXfrm>
        <a:off x="5450118" y="1896650"/>
        <a:ext cx="1892862" cy="917875"/>
      </dsp:txXfrm>
    </dsp:sp>
    <dsp:sp modelId="{B414128C-6179-4C73-AAA6-3E4BD9293529}">
      <dsp:nvSpPr>
        <dsp:cNvPr id="0" name=""/>
        <dsp:cNvSpPr/>
      </dsp:nvSpPr>
      <dsp:spPr>
        <a:xfrm rot="3962631">
          <a:off x="1507517" y="3786684"/>
          <a:ext cx="1746411" cy="26780"/>
        </a:xfrm>
        <a:custGeom>
          <a:avLst/>
          <a:gdLst/>
          <a:ahLst/>
          <a:cxnLst/>
          <a:rect l="0" t="0" r="0" b="0"/>
          <a:pathLst>
            <a:path>
              <a:moveTo>
                <a:pt x="0" y="13390"/>
              </a:moveTo>
              <a:lnTo>
                <a:pt x="1746411" y="1339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latin typeface="Casper SF" pitchFamily="2" charset="0"/>
          </a:endParaRPr>
        </a:p>
      </dsp:txBody>
      <dsp:txXfrm>
        <a:off x="2337063" y="3756414"/>
        <a:ext cx="87320" cy="87320"/>
      </dsp:txXfrm>
    </dsp:sp>
    <dsp:sp modelId="{77CCFF37-2BE9-4965-8EE7-1D0968375250}">
      <dsp:nvSpPr>
        <dsp:cNvPr id="0" name=""/>
        <dsp:cNvSpPr/>
      </dsp:nvSpPr>
      <dsp:spPr>
        <a:xfrm>
          <a:off x="2735277" y="3650337"/>
          <a:ext cx="2835243" cy="189544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Casper SF" pitchFamily="2" charset="0"/>
            </a:rPr>
            <a:t>Milk came in but mom lost her milk</a:t>
          </a:r>
        </a:p>
        <a:p>
          <a:pPr lvl="0" algn="ctr" defTabSz="1066800">
            <a:lnSpc>
              <a:spcPct val="90000"/>
            </a:lnSpc>
            <a:spcBef>
              <a:spcPct val="0"/>
            </a:spcBef>
            <a:spcAft>
              <a:spcPct val="35000"/>
            </a:spcAft>
          </a:pPr>
          <a:r>
            <a:rPr lang="en-US" sz="2400" b="1" kern="1200" smtClean="0">
              <a:latin typeface="Casper SF" pitchFamily="2" charset="0"/>
            </a:rPr>
            <a:t>MOST COMMON CAUSE</a:t>
          </a:r>
          <a:endParaRPr lang="en-US" sz="2400" b="1" kern="1200" dirty="0">
            <a:latin typeface="Casper SF" pitchFamily="2" charset="0"/>
          </a:endParaRPr>
        </a:p>
      </dsp:txBody>
      <dsp:txXfrm>
        <a:off x="2790793" y="3705853"/>
        <a:ext cx="2724211" cy="1784411"/>
      </dsp:txXfrm>
    </dsp:sp>
    <dsp:sp modelId="{659EF75A-02F0-4766-B829-9B8EFAA9A65A}">
      <dsp:nvSpPr>
        <dsp:cNvPr id="0" name=""/>
        <dsp:cNvSpPr/>
      </dsp:nvSpPr>
      <dsp:spPr>
        <a:xfrm rot="18289469">
          <a:off x="5277590" y="4024050"/>
          <a:ext cx="1365852" cy="26780"/>
        </a:xfrm>
        <a:custGeom>
          <a:avLst/>
          <a:gdLst/>
          <a:ahLst/>
          <a:cxnLst/>
          <a:rect l="0" t="0" r="0" b="0"/>
          <a:pathLst>
            <a:path>
              <a:moveTo>
                <a:pt x="0" y="13390"/>
              </a:moveTo>
              <a:lnTo>
                <a:pt x="1365852" y="1339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926370" y="4003294"/>
        <a:ext cx="68292" cy="68292"/>
      </dsp:txXfrm>
    </dsp:sp>
    <dsp:sp modelId="{8E7B29D4-15FA-4918-9F5D-1D1077150767}">
      <dsp:nvSpPr>
        <dsp:cNvPr id="0" name=""/>
        <dsp:cNvSpPr/>
      </dsp:nvSpPr>
      <dsp:spPr>
        <a:xfrm>
          <a:off x="6350511" y="2989329"/>
          <a:ext cx="1949974" cy="97498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Casper SF" pitchFamily="2" charset="0"/>
            </a:rPr>
            <a:t>Lack of nipple stimulation</a:t>
          </a:r>
          <a:endParaRPr lang="en-US" sz="2400" b="1" kern="1200" dirty="0">
            <a:latin typeface="Casper SF" pitchFamily="2" charset="0"/>
          </a:endParaRPr>
        </a:p>
      </dsp:txBody>
      <dsp:txXfrm>
        <a:off x="6379067" y="3017885"/>
        <a:ext cx="1892862" cy="917875"/>
      </dsp:txXfrm>
    </dsp:sp>
    <dsp:sp modelId="{E4DD3C35-65ED-415F-81BA-105888CBB977}">
      <dsp:nvSpPr>
        <dsp:cNvPr id="0" name=""/>
        <dsp:cNvSpPr/>
      </dsp:nvSpPr>
      <dsp:spPr>
        <a:xfrm>
          <a:off x="5570521" y="4584668"/>
          <a:ext cx="779989" cy="26780"/>
        </a:xfrm>
        <a:custGeom>
          <a:avLst/>
          <a:gdLst/>
          <a:ahLst/>
          <a:cxnLst/>
          <a:rect l="0" t="0" r="0" b="0"/>
          <a:pathLst>
            <a:path>
              <a:moveTo>
                <a:pt x="0" y="13390"/>
              </a:moveTo>
              <a:lnTo>
                <a:pt x="779989" y="1339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941016" y="4578559"/>
        <a:ext cx="38999" cy="38999"/>
      </dsp:txXfrm>
    </dsp:sp>
    <dsp:sp modelId="{BE8D3B18-A260-4AE9-BDEB-550A0770C1FF}">
      <dsp:nvSpPr>
        <dsp:cNvPr id="0" name=""/>
        <dsp:cNvSpPr/>
      </dsp:nvSpPr>
      <dsp:spPr>
        <a:xfrm>
          <a:off x="6350511" y="4110565"/>
          <a:ext cx="1949974" cy="97498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b="1" kern="1200" smtClean="0">
              <a:latin typeface="Casper SF" pitchFamily="2" charset="0"/>
            </a:rPr>
            <a:t>Lack of breast emptying</a:t>
          </a:r>
          <a:endParaRPr lang="en-US" sz="2100" b="1" kern="1200" dirty="0">
            <a:latin typeface="Casper SF" pitchFamily="2" charset="0"/>
          </a:endParaRPr>
        </a:p>
      </dsp:txBody>
      <dsp:txXfrm>
        <a:off x="6379067" y="4139121"/>
        <a:ext cx="1892862" cy="917875"/>
      </dsp:txXfrm>
    </dsp:sp>
    <dsp:sp modelId="{A6C0A200-46FC-4160-8C63-1DFF63826E5E}">
      <dsp:nvSpPr>
        <dsp:cNvPr id="0" name=""/>
        <dsp:cNvSpPr/>
      </dsp:nvSpPr>
      <dsp:spPr>
        <a:xfrm rot="3310531">
          <a:off x="5277590" y="5145286"/>
          <a:ext cx="1365852" cy="26780"/>
        </a:xfrm>
        <a:custGeom>
          <a:avLst/>
          <a:gdLst/>
          <a:ahLst/>
          <a:cxnLst/>
          <a:rect l="0" t="0" r="0" b="0"/>
          <a:pathLst>
            <a:path>
              <a:moveTo>
                <a:pt x="0" y="13390"/>
              </a:moveTo>
              <a:lnTo>
                <a:pt x="1365852" y="1339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926370" y="5124530"/>
        <a:ext cx="68292" cy="68292"/>
      </dsp:txXfrm>
    </dsp:sp>
    <dsp:sp modelId="{8B8F3DF4-56C3-422C-86AE-9DFFF20BF6EF}">
      <dsp:nvSpPr>
        <dsp:cNvPr id="0" name=""/>
        <dsp:cNvSpPr/>
      </dsp:nvSpPr>
      <dsp:spPr>
        <a:xfrm>
          <a:off x="6350511" y="5231800"/>
          <a:ext cx="1949974" cy="97498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b="1" kern="1200" smtClean="0">
              <a:latin typeface="Casper SF" pitchFamily="2" charset="0"/>
            </a:rPr>
            <a:t>Maternal illness, medication</a:t>
          </a:r>
          <a:endParaRPr lang="en-US" sz="2100" b="1" kern="1200" dirty="0">
            <a:latin typeface="Casper SF" pitchFamily="2" charset="0"/>
          </a:endParaRPr>
        </a:p>
      </dsp:txBody>
      <dsp:txXfrm>
        <a:off x="6379067" y="5260356"/>
        <a:ext cx="1892862" cy="9178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076D57-6686-4295-93C8-0F1F675AE05C}">
      <dsp:nvSpPr>
        <dsp:cNvPr id="0" name=""/>
        <dsp:cNvSpPr/>
      </dsp:nvSpPr>
      <dsp:spPr>
        <a:xfrm>
          <a:off x="5953958" y="2981993"/>
          <a:ext cx="91440" cy="555353"/>
        </a:xfrm>
        <a:custGeom>
          <a:avLst/>
          <a:gdLst/>
          <a:ahLst/>
          <a:cxnLst/>
          <a:rect l="0" t="0" r="0" b="0"/>
          <a:pathLst>
            <a:path>
              <a:moveTo>
                <a:pt x="45720" y="0"/>
              </a:moveTo>
              <a:lnTo>
                <a:pt x="45720" y="55535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C82529-7860-4BCC-A8AF-E58A99595B4C}">
      <dsp:nvSpPr>
        <dsp:cNvPr id="0" name=""/>
        <dsp:cNvSpPr/>
      </dsp:nvSpPr>
      <dsp:spPr>
        <a:xfrm>
          <a:off x="4249281" y="1214092"/>
          <a:ext cx="1750397" cy="555353"/>
        </a:xfrm>
        <a:custGeom>
          <a:avLst/>
          <a:gdLst/>
          <a:ahLst/>
          <a:cxnLst/>
          <a:rect l="0" t="0" r="0" b="0"/>
          <a:pathLst>
            <a:path>
              <a:moveTo>
                <a:pt x="0" y="0"/>
              </a:moveTo>
              <a:lnTo>
                <a:pt x="0" y="378457"/>
              </a:lnTo>
              <a:lnTo>
                <a:pt x="1750397" y="378457"/>
              </a:lnTo>
              <a:lnTo>
                <a:pt x="1750397" y="55535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08F5D1-77F4-4781-B26C-8CFBA43DED2C}">
      <dsp:nvSpPr>
        <dsp:cNvPr id="0" name=""/>
        <dsp:cNvSpPr/>
      </dsp:nvSpPr>
      <dsp:spPr>
        <a:xfrm>
          <a:off x="2498883" y="2981993"/>
          <a:ext cx="1166931" cy="555353"/>
        </a:xfrm>
        <a:custGeom>
          <a:avLst/>
          <a:gdLst/>
          <a:ahLst/>
          <a:cxnLst/>
          <a:rect l="0" t="0" r="0" b="0"/>
          <a:pathLst>
            <a:path>
              <a:moveTo>
                <a:pt x="0" y="0"/>
              </a:moveTo>
              <a:lnTo>
                <a:pt x="0" y="378457"/>
              </a:lnTo>
              <a:lnTo>
                <a:pt x="1166931" y="378457"/>
              </a:lnTo>
              <a:lnTo>
                <a:pt x="1166931" y="55535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EADDC8-58E4-4609-B622-41E7195B5A18}">
      <dsp:nvSpPr>
        <dsp:cNvPr id="0" name=""/>
        <dsp:cNvSpPr/>
      </dsp:nvSpPr>
      <dsp:spPr>
        <a:xfrm>
          <a:off x="1331952" y="2981993"/>
          <a:ext cx="1166931" cy="555353"/>
        </a:xfrm>
        <a:custGeom>
          <a:avLst/>
          <a:gdLst/>
          <a:ahLst/>
          <a:cxnLst/>
          <a:rect l="0" t="0" r="0" b="0"/>
          <a:pathLst>
            <a:path>
              <a:moveTo>
                <a:pt x="1166931" y="0"/>
              </a:moveTo>
              <a:lnTo>
                <a:pt x="1166931" y="378457"/>
              </a:lnTo>
              <a:lnTo>
                <a:pt x="0" y="378457"/>
              </a:lnTo>
              <a:lnTo>
                <a:pt x="0" y="55535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A46953-D436-40A9-BC3B-E17CE235403B}">
      <dsp:nvSpPr>
        <dsp:cNvPr id="0" name=""/>
        <dsp:cNvSpPr/>
      </dsp:nvSpPr>
      <dsp:spPr>
        <a:xfrm>
          <a:off x="2498883" y="1214092"/>
          <a:ext cx="1750397" cy="555353"/>
        </a:xfrm>
        <a:custGeom>
          <a:avLst/>
          <a:gdLst/>
          <a:ahLst/>
          <a:cxnLst/>
          <a:rect l="0" t="0" r="0" b="0"/>
          <a:pathLst>
            <a:path>
              <a:moveTo>
                <a:pt x="1750397" y="0"/>
              </a:moveTo>
              <a:lnTo>
                <a:pt x="1750397" y="378457"/>
              </a:lnTo>
              <a:lnTo>
                <a:pt x="0" y="378457"/>
              </a:lnTo>
              <a:lnTo>
                <a:pt x="0" y="55535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A45928-2FA3-4D43-BF91-29865A76167B}">
      <dsp:nvSpPr>
        <dsp:cNvPr id="0" name=""/>
        <dsp:cNvSpPr/>
      </dsp:nvSpPr>
      <dsp:spPr>
        <a:xfrm>
          <a:off x="3294518" y="1544"/>
          <a:ext cx="1909524" cy="121254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E945FC9-93C4-4AAA-ADB6-39A59BF3EA99}">
      <dsp:nvSpPr>
        <dsp:cNvPr id="0" name=""/>
        <dsp:cNvSpPr/>
      </dsp:nvSpPr>
      <dsp:spPr>
        <a:xfrm>
          <a:off x="3506688" y="203105"/>
          <a:ext cx="1909524" cy="1212547"/>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Little Breast Change</a:t>
          </a:r>
          <a:endParaRPr lang="en-US" sz="2000" kern="1200" dirty="0"/>
        </a:p>
      </dsp:txBody>
      <dsp:txXfrm>
        <a:off x="3542202" y="238619"/>
        <a:ext cx="1838496" cy="1141519"/>
      </dsp:txXfrm>
    </dsp:sp>
    <dsp:sp modelId="{82B2C05F-E32E-4A7F-B58C-7072B4C0AE70}">
      <dsp:nvSpPr>
        <dsp:cNvPr id="0" name=""/>
        <dsp:cNvSpPr/>
      </dsp:nvSpPr>
      <dsp:spPr>
        <a:xfrm>
          <a:off x="1544121" y="1769445"/>
          <a:ext cx="1909524" cy="121254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7ADCDBEB-6F0D-4DED-93D8-AABC345F53E3}">
      <dsp:nvSpPr>
        <dsp:cNvPr id="0" name=""/>
        <dsp:cNvSpPr/>
      </dsp:nvSpPr>
      <dsp:spPr>
        <a:xfrm>
          <a:off x="1756290" y="1971006"/>
          <a:ext cx="1909524" cy="121254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Insufficient Glandular Tissue</a:t>
          </a:r>
          <a:endParaRPr lang="en-US" sz="2000" kern="1200" dirty="0"/>
        </a:p>
      </dsp:txBody>
      <dsp:txXfrm>
        <a:off x="1791804" y="2006520"/>
        <a:ext cx="1838496" cy="1141519"/>
      </dsp:txXfrm>
    </dsp:sp>
    <dsp:sp modelId="{592ED134-2166-47A6-A91D-C8D24569CCB4}">
      <dsp:nvSpPr>
        <dsp:cNvPr id="0" name=""/>
        <dsp:cNvSpPr/>
      </dsp:nvSpPr>
      <dsp:spPr>
        <a:xfrm>
          <a:off x="377190" y="3537346"/>
          <a:ext cx="1909524" cy="121254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5957B66-2A8C-4376-9E11-9E360DD5EF66}">
      <dsp:nvSpPr>
        <dsp:cNvPr id="0" name=""/>
        <dsp:cNvSpPr/>
      </dsp:nvSpPr>
      <dsp:spPr>
        <a:xfrm>
          <a:off x="589359" y="3738907"/>
          <a:ext cx="1909524" cy="121254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Congenital</a:t>
          </a:r>
          <a:endParaRPr lang="en-US" sz="2000" kern="1200" dirty="0"/>
        </a:p>
      </dsp:txBody>
      <dsp:txXfrm>
        <a:off x="624873" y="3774421"/>
        <a:ext cx="1838496" cy="1141519"/>
      </dsp:txXfrm>
    </dsp:sp>
    <dsp:sp modelId="{FCDE5DF3-D510-4106-8654-6465C1EB7728}">
      <dsp:nvSpPr>
        <dsp:cNvPr id="0" name=""/>
        <dsp:cNvSpPr/>
      </dsp:nvSpPr>
      <dsp:spPr>
        <a:xfrm>
          <a:off x="2711053" y="3537346"/>
          <a:ext cx="1909524" cy="121254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5FAABF3-0338-4107-BD68-B6E7B0EDA76B}">
      <dsp:nvSpPr>
        <dsp:cNvPr id="0" name=""/>
        <dsp:cNvSpPr/>
      </dsp:nvSpPr>
      <dsp:spPr>
        <a:xfrm>
          <a:off x="2923222" y="3738907"/>
          <a:ext cx="1909524" cy="121254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Acquired</a:t>
          </a:r>
        </a:p>
        <a:p>
          <a:pPr lvl="0" algn="ctr" defTabSz="889000">
            <a:lnSpc>
              <a:spcPct val="90000"/>
            </a:lnSpc>
            <a:spcBef>
              <a:spcPct val="0"/>
            </a:spcBef>
            <a:spcAft>
              <a:spcPct val="35000"/>
            </a:spcAft>
          </a:pPr>
          <a:r>
            <a:rPr lang="en-US" sz="2000" kern="1200" dirty="0" smtClean="0"/>
            <a:t> (</a:t>
          </a:r>
          <a:r>
            <a:rPr lang="en-US" sz="2000" kern="1200" dirty="0" err="1" smtClean="0"/>
            <a:t>ie</a:t>
          </a:r>
          <a:r>
            <a:rPr lang="en-US" sz="2000" kern="1200" dirty="0" smtClean="0"/>
            <a:t> surgery, radiation)</a:t>
          </a:r>
          <a:endParaRPr lang="en-US" sz="2000" kern="1200" dirty="0"/>
        </a:p>
      </dsp:txBody>
      <dsp:txXfrm>
        <a:off x="2958736" y="3774421"/>
        <a:ext cx="1838496" cy="1141519"/>
      </dsp:txXfrm>
    </dsp:sp>
    <dsp:sp modelId="{63588782-A95F-4590-BF6B-3211953E9F1E}">
      <dsp:nvSpPr>
        <dsp:cNvPr id="0" name=""/>
        <dsp:cNvSpPr/>
      </dsp:nvSpPr>
      <dsp:spPr>
        <a:xfrm>
          <a:off x="5044916" y="1769445"/>
          <a:ext cx="1909524" cy="121254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C374FDE-E1A9-4082-80AE-C5432F38A15F}">
      <dsp:nvSpPr>
        <dsp:cNvPr id="0" name=""/>
        <dsp:cNvSpPr/>
      </dsp:nvSpPr>
      <dsp:spPr>
        <a:xfrm>
          <a:off x="5257085" y="1971006"/>
          <a:ext cx="1909524" cy="1212547"/>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Hormonal Interruption</a:t>
          </a:r>
          <a:endParaRPr lang="en-US" sz="2000" kern="1200" dirty="0"/>
        </a:p>
      </dsp:txBody>
      <dsp:txXfrm>
        <a:off x="5292599" y="2006520"/>
        <a:ext cx="1838496" cy="1141519"/>
      </dsp:txXfrm>
    </dsp:sp>
    <dsp:sp modelId="{A3BFC26A-0EA9-4AC6-B027-E952382A6547}">
      <dsp:nvSpPr>
        <dsp:cNvPr id="0" name=""/>
        <dsp:cNvSpPr/>
      </dsp:nvSpPr>
      <dsp:spPr>
        <a:xfrm>
          <a:off x="5044916" y="3537346"/>
          <a:ext cx="1909524" cy="121254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C8D6A32-A674-4F36-BF17-C5F574D24FEC}">
      <dsp:nvSpPr>
        <dsp:cNvPr id="0" name=""/>
        <dsp:cNvSpPr/>
      </dsp:nvSpPr>
      <dsp:spPr>
        <a:xfrm>
          <a:off x="5257085" y="3738907"/>
          <a:ext cx="1909524" cy="1212547"/>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PCOS, Obesity, High Androgens</a:t>
          </a:r>
          <a:endParaRPr lang="en-US" sz="2000" kern="1200" dirty="0"/>
        </a:p>
      </dsp:txBody>
      <dsp:txXfrm>
        <a:off x="5292599" y="3774421"/>
        <a:ext cx="1838496" cy="11415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B7DCE-1412-475F-9E30-C96009B06C16}">
      <dsp:nvSpPr>
        <dsp:cNvPr id="0" name=""/>
        <dsp:cNvSpPr/>
      </dsp:nvSpPr>
      <dsp:spPr>
        <a:xfrm>
          <a:off x="0" y="729942"/>
          <a:ext cx="2556643" cy="1022657"/>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en-US" sz="1900" b="1" kern="1200" dirty="0" smtClean="0">
              <a:latin typeface="Casper SF" pitchFamily="2" charset="0"/>
            </a:rPr>
            <a:t>Placenta is delivered</a:t>
          </a:r>
          <a:endParaRPr lang="en-US" sz="1900" b="1" kern="1200" dirty="0">
            <a:latin typeface="Casper SF" pitchFamily="2" charset="0"/>
          </a:endParaRPr>
        </a:p>
      </dsp:txBody>
      <dsp:txXfrm>
        <a:off x="511329" y="729942"/>
        <a:ext cx="1533986" cy="1022657"/>
      </dsp:txXfrm>
    </dsp:sp>
    <dsp:sp modelId="{6A6D64EC-AAFD-4A27-AD10-4B8E1654D82A}">
      <dsp:nvSpPr>
        <dsp:cNvPr id="0" name=""/>
        <dsp:cNvSpPr/>
      </dsp:nvSpPr>
      <dsp:spPr>
        <a:xfrm>
          <a:off x="2362200" y="729942"/>
          <a:ext cx="2556643" cy="1022657"/>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en-US" sz="1900" b="1" kern="1200" dirty="0" smtClean="0">
              <a:latin typeface="Casper SF" pitchFamily="2" charset="0"/>
            </a:rPr>
            <a:t>Placental hormones diminish</a:t>
          </a:r>
          <a:endParaRPr lang="en-US" sz="1900" b="1" kern="1200" dirty="0">
            <a:latin typeface="Casper SF" pitchFamily="2" charset="0"/>
          </a:endParaRPr>
        </a:p>
      </dsp:txBody>
      <dsp:txXfrm>
        <a:off x="2873529" y="729942"/>
        <a:ext cx="1533986" cy="1022657"/>
      </dsp:txXfrm>
    </dsp:sp>
    <dsp:sp modelId="{33880C8B-E953-4FB0-8A5F-46B18C60BEEC}">
      <dsp:nvSpPr>
        <dsp:cNvPr id="0" name=""/>
        <dsp:cNvSpPr/>
      </dsp:nvSpPr>
      <dsp:spPr>
        <a:xfrm>
          <a:off x="4606156" y="729942"/>
          <a:ext cx="2556643" cy="1022657"/>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en-US" sz="1900" b="1" kern="1200" dirty="0" smtClean="0">
              <a:latin typeface="Casper SF" pitchFamily="2" charset="0"/>
            </a:rPr>
            <a:t>Pituitary &amp; Breast tissue seize control</a:t>
          </a:r>
          <a:endParaRPr lang="en-US" sz="1900" b="1" kern="1200" dirty="0">
            <a:latin typeface="Casper SF" pitchFamily="2" charset="0"/>
          </a:endParaRPr>
        </a:p>
      </dsp:txBody>
      <dsp:txXfrm>
        <a:off x="5117485" y="729942"/>
        <a:ext cx="1533986" cy="10226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BEBFE-18E7-4449-8DD9-0F974C53DA39}">
      <dsp:nvSpPr>
        <dsp:cNvPr id="0" name=""/>
        <dsp:cNvSpPr/>
      </dsp:nvSpPr>
      <dsp:spPr>
        <a:xfrm>
          <a:off x="505081" y="328720"/>
          <a:ext cx="6068845" cy="3836383"/>
        </a:xfrm>
        <a:prstGeom prst="swooshArrow">
          <a:avLst>
            <a:gd name="adj1" fmla="val 25000"/>
            <a:gd name="adj2" fmla="val 25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7AB81F4-174B-477B-AC19-CE53EBAECE0E}">
      <dsp:nvSpPr>
        <dsp:cNvPr id="0" name=""/>
        <dsp:cNvSpPr/>
      </dsp:nvSpPr>
      <dsp:spPr>
        <a:xfrm>
          <a:off x="1243215" y="2832486"/>
          <a:ext cx="319688" cy="31968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C05A3F3-7AD5-42F3-B0FE-D6AFA82E4B9A}">
      <dsp:nvSpPr>
        <dsp:cNvPr id="0" name=""/>
        <dsp:cNvSpPr/>
      </dsp:nvSpPr>
      <dsp:spPr>
        <a:xfrm>
          <a:off x="0" y="3305380"/>
          <a:ext cx="2473522" cy="1409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499" tIns="0" rIns="0" bIns="0" numCol="1" spcCol="1270" anchor="t" anchorCtr="0">
          <a:noAutofit/>
        </a:bodyPr>
        <a:lstStyle/>
        <a:p>
          <a:pPr lvl="0" algn="l" defTabSz="800100">
            <a:lnSpc>
              <a:spcPct val="90000"/>
            </a:lnSpc>
            <a:spcBef>
              <a:spcPct val="0"/>
            </a:spcBef>
            <a:spcAft>
              <a:spcPct val="35000"/>
            </a:spcAft>
          </a:pPr>
          <a:r>
            <a:rPr lang="en-US" sz="1800" b="1" kern="1200" baseline="0" dirty="0" smtClean="0">
              <a:latin typeface="Comic Sans MS" panose="030F0702030302020204" pitchFamily="66" charset="0"/>
            </a:rPr>
            <a:t>Placenta delivered, hormones fall</a:t>
          </a:r>
          <a:endParaRPr lang="en-US" sz="1800" b="1" kern="1200" baseline="0" dirty="0">
            <a:latin typeface="Comic Sans MS" panose="030F0702030302020204" pitchFamily="66" charset="0"/>
          </a:endParaRPr>
        </a:p>
      </dsp:txBody>
      <dsp:txXfrm>
        <a:off x="0" y="3305380"/>
        <a:ext cx="2473522" cy="1409395"/>
      </dsp:txXfrm>
    </dsp:sp>
    <dsp:sp modelId="{C63E05AE-93FD-4FFF-B30F-2AE4031CD0B0}">
      <dsp:nvSpPr>
        <dsp:cNvPr id="0" name=""/>
        <dsp:cNvSpPr/>
      </dsp:nvSpPr>
      <dsp:spPr>
        <a:xfrm>
          <a:off x="2621328" y="1889309"/>
          <a:ext cx="366735" cy="36673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FDF61F7-EA2A-4FCF-ABBA-63AB33CBBEE5}">
      <dsp:nvSpPr>
        <dsp:cNvPr id="0" name=""/>
        <dsp:cNvSpPr/>
      </dsp:nvSpPr>
      <dsp:spPr>
        <a:xfrm>
          <a:off x="2110207" y="2438400"/>
          <a:ext cx="3464422" cy="1843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25" tIns="0" rIns="0" bIns="0" numCol="1" spcCol="1270" anchor="t" anchorCtr="0">
          <a:noAutofit/>
        </a:bodyPr>
        <a:lstStyle/>
        <a:p>
          <a:pPr lvl="0" algn="l" defTabSz="800100">
            <a:lnSpc>
              <a:spcPct val="90000"/>
            </a:lnSpc>
            <a:spcBef>
              <a:spcPct val="0"/>
            </a:spcBef>
            <a:spcAft>
              <a:spcPct val="35000"/>
            </a:spcAft>
          </a:pPr>
          <a:r>
            <a:rPr lang="en-US" sz="1800" b="1" kern="1200" dirty="0" err="1" smtClean="0">
              <a:latin typeface="Comic Sans MS" panose="030F0702030302020204" pitchFamily="66" charset="0"/>
            </a:rPr>
            <a:t>Colostrum</a:t>
          </a:r>
          <a:endParaRPr lang="en-US" sz="1800" b="1" kern="1200" dirty="0" smtClean="0">
            <a:latin typeface="Comic Sans MS" panose="030F0702030302020204" pitchFamily="66" charset="0"/>
          </a:endParaRPr>
        </a:p>
        <a:p>
          <a:pPr lvl="0" algn="l" defTabSz="800100">
            <a:lnSpc>
              <a:spcPct val="90000"/>
            </a:lnSpc>
            <a:spcBef>
              <a:spcPct val="0"/>
            </a:spcBef>
            <a:spcAft>
              <a:spcPct val="35000"/>
            </a:spcAft>
          </a:pPr>
          <a:r>
            <a:rPr lang="en-US" sz="1800" b="1" kern="1200" dirty="0" smtClean="0">
              <a:latin typeface="Comic Sans MS" panose="030F0702030302020204" pitchFamily="66" charset="0"/>
            </a:rPr>
            <a:t>High in WBCs, </a:t>
          </a:r>
          <a:r>
            <a:rPr lang="en-US" sz="1800" b="1" kern="1200" dirty="0" err="1" smtClean="0">
              <a:latin typeface="Comic Sans MS" panose="030F0702030302020204" pitchFamily="66" charset="0"/>
            </a:rPr>
            <a:t>betacarotene</a:t>
          </a:r>
          <a:r>
            <a:rPr lang="en-US" sz="1800" b="1" kern="1200" dirty="0" smtClean="0">
              <a:latin typeface="Comic Sans MS" panose="030F0702030302020204" pitchFamily="66" charset="0"/>
            </a:rPr>
            <a:t>, protein, </a:t>
          </a:r>
          <a:r>
            <a:rPr lang="en-US" sz="1800" b="1" kern="1200" dirty="0" err="1" smtClean="0">
              <a:latin typeface="Comic Sans MS" panose="030F0702030302020204" pitchFamily="66" charset="0"/>
            </a:rPr>
            <a:t>vits</a:t>
          </a:r>
          <a:r>
            <a:rPr lang="en-US" sz="1800" b="1" kern="1200" dirty="0" smtClean="0">
              <a:latin typeface="Comic Sans MS" panose="030F0702030302020204" pitchFamily="66" charset="0"/>
            </a:rPr>
            <a:t>, </a:t>
          </a:r>
          <a:r>
            <a:rPr lang="en-US" sz="1800" b="1" kern="1200" dirty="0" err="1" smtClean="0">
              <a:latin typeface="Comic Sans MS" panose="030F0702030302020204" pitchFamily="66" charset="0"/>
            </a:rPr>
            <a:t>Ig</a:t>
          </a:r>
          <a:r>
            <a:rPr lang="en-US" sz="1800" b="1" kern="1200" dirty="0" smtClean="0">
              <a:latin typeface="Comic Sans MS" panose="030F0702030302020204" pitchFamily="66" charset="0"/>
            </a:rPr>
            <a:t> (pus)</a:t>
          </a:r>
          <a:endParaRPr lang="en-US" sz="1800" b="1" kern="1200" dirty="0">
            <a:latin typeface="Comic Sans MS" panose="030F0702030302020204" pitchFamily="66" charset="0"/>
          </a:endParaRPr>
        </a:p>
      </dsp:txBody>
      <dsp:txXfrm>
        <a:off x="2110207" y="2438400"/>
        <a:ext cx="3464422" cy="1843794"/>
      </dsp:txXfrm>
    </dsp:sp>
    <dsp:sp modelId="{56791007-F64E-4A59-BDBD-4FB1058E6D3C}">
      <dsp:nvSpPr>
        <dsp:cNvPr id="0" name=""/>
        <dsp:cNvSpPr/>
      </dsp:nvSpPr>
      <dsp:spPr>
        <a:xfrm>
          <a:off x="4753251" y="1022314"/>
          <a:ext cx="507187" cy="50718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0A10EA3-9407-4D2B-B7DF-24D2B24E8323}">
      <dsp:nvSpPr>
        <dsp:cNvPr id="0" name=""/>
        <dsp:cNvSpPr/>
      </dsp:nvSpPr>
      <dsp:spPr>
        <a:xfrm>
          <a:off x="4233800" y="1718847"/>
          <a:ext cx="3690999" cy="1507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748" tIns="0" rIns="0" bIns="0" numCol="1" spcCol="1270" anchor="t" anchorCtr="0">
          <a:noAutofit/>
        </a:bodyPr>
        <a:lstStyle/>
        <a:p>
          <a:pPr lvl="0" algn="l" defTabSz="800100">
            <a:lnSpc>
              <a:spcPct val="90000"/>
            </a:lnSpc>
            <a:spcBef>
              <a:spcPct val="0"/>
            </a:spcBef>
            <a:spcAft>
              <a:spcPct val="35000"/>
            </a:spcAft>
          </a:pPr>
          <a:r>
            <a:rPr lang="en-US" sz="1800" b="1" kern="1200" dirty="0" smtClean="0">
              <a:latin typeface="Comic Sans MS" panose="030F0702030302020204" pitchFamily="66" charset="0"/>
            </a:rPr>
            <a:t>Gradual increase in fluid, blood flow, oxygen, glucose, breasts become fuller</a:t>
          </a:r>
          <a:endParaRPr lang="en-US" sz="1800" b="1" kern="1200" dirty="0">
            <a:latin typeface="Comic Sans MS" panose="030F0702030302020204" pitchFamily="66" charset="0"/>
          </a:endParaRPr>
        </a:p>
      </dsp:txBody>
      <dsp:txXfrm>
        <a:off x="4233800" y="1718847"/>
        <a:ext cx="3690999" cy="15077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F33CE6-7F7B-47D6-9D8D-38467A5DAAF0}">
      <dsp:nvSpPr>
        <dsp:cNvPr id="0" name=""/>
        <dsp:cNvSpPr/>
      </dsp:nvSpPr>
      <dsp:spPr>
        <a:xfrm>
          <a:off x="4861" y="0"/>
          <a:ext cx="2916936" cy="3072384"/>
        </a:xfrm>
        <a:prstGeom prst="upArrow">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BFCC359-159B-4319-A792-70DD6AF47376}">
      <dsp:nvSpPr>
        <dsp:cNvPr id="0" name=""/>
        <dsp:cNvSpPr/>
      </dsp:nvSpPr>
      <dsp:spPr>
        <a:xfrm>
          <a:off x="2971809" y="0"/>
          <a:ext cx="5024943" cy="30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0" rIns="256032" bIns="256032" numCol="1" spcCol="1270" anchor="ctr" anchorCtr="0">
          <a:noAutofit/>
        </a:bodyPr>
        <a:lstStyle/>
        <a:p>
          <a:pPr lvl="0" algn="l" defTabSz="1600200">
            <a:lnSpc>
              <a:spcPct val="90000"/>
            </a:lnSpc>
            <a:spcBef>
              <a:spcPct val="0"/>
            </a:spcBef>
            <a:spcAft>
              <a:spcPct val="35000"/>
            </a:spcAft>
          </a:pPr>
          <a:r>
            <a:rPr lang="en-US" sz="3600" kern="1200" dirty="0" smtClean="0">
              <a:latin typeface="Casper SF" pitchFamily="2" charset="0"/>
            </a:rPr>
            <a:t>Frequent Feeding</a:t>
          </a:r>
        </a:p>
        <a:p>
          <a:pPr lvl="0" algn="l" defTabSz="1600200">
            <a:lnSpc>
              <a:spcPct val="90000"/>
            </a:lnSpc>
            <a:spcBef>
              <a:spcPct val="0"/>
            </a:spcBef>
            <a:spcAft>
              <a:spcPct val="35000"/>
            </a:spcAft>
          </a:pPr>
          <a:r>
            <a:rPr lang="en-US" sz="3600" kern="1200" dirty="0" smtClean="0">
              <a:latin typeface="Casper SF" pitchFamily="2" charset="0"/>
            </a:rPr>
            <a:t>Complete Emptying</a:t>
          </a:r>
          <a:endParaRPr lang="en-US" sz="3600" kern="1200" dirty="0">
            <a:latin typeface="Casper SF" pitchFamily="2" charset="0"/>
          </a:endParaRPr>
        </a:p>
      </dsp:txBody>
      <dsp:txXfrm>
        <a:off x="2971809" y="0"/>
        <a:ext cx="5024943" cy="3072384"/>
      </dsp:txXfrm>
    </dsp:sp>
    <dsp:sp modelId="{04A0519E-0F24-4F4D-B15F-7AE667276AA7}">
      <dsp:nvSpPr>
        <dsp:cNvPr id="0" name=""/>
        <dsp:cNvSpPr/>
      </dsp:nvSpPr>
      <dsp:spPr>
        <a:xfrm>
          <a:off x="879942" y="3328416"/>
          <a:ext cx="2916936" cy="3072384"/>
        </a:xfrm>
        <a:prstGeom prst="downArrow">
          <a:avLst/>
        </a:prstGeom>
        <a:gradFill rotWithShape="0">
          <a:gsLst>
            <a:gs pos="0">
              <a:schemeClr val="accent2">
                <a:hueOff val="6482784"/>
                <a:satOff val="24753"/>
                <a:lumOff val="0"/>
                <a:alphaOff val="0"/>
                <a:shade val="51000"/>
                <a:satMod val="130000"/>
              </a:schemeClr>
            </a:gs>
            <a:gs pos="80000">
              <a:schemeClr val="accent2">
                <a:hueOff val="6482784"/>
                <a:satOff val="24753"/>
                <a:lumOff val="0"/>
                <a:alphaOff val="0"/>
                <a:shade val="93000"/>
                <a:satMod val="130000"/>
              </a:schemeClr>
            </a:gs>
            <a:gs pos="100000">
              <a:schemeClr val="accent2">
                <a:hueOff val="6482784"/>
                <a:satOff val="24753"/>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51E0F60-D326-4CF3-8716-65C7BAC3DC50}">
      <dsp:nvSpPr>
        <dsp:cNvPr id="0" name=""/>
        <dsp:cNvSpPr/>
      </dsp:nvSpPr>
      <dsp:spPr>
        <a:xfrm>
          <a:off x="3884386" y="3328416"/>
          <a:ext cx="4949952" cy="30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0" rIns="256032" bIns="256032" numCol="1" spcCol="1270" anchor="ctr" anchorCtr="0">
          <a:noAutofit/>
        </a:bodyPr>
        <a:lstStyle/>
        <a:p>
          <a:pPr lvl="0" algn="l" defTabSz="1600200">
            <a:lnSpc>
              <a:spcPct val="90000"/>
            </a:lnSpc>
            <a:spcBef>
              <a:spcPct val="0"/>
            </a:spcBef>
            <a:spcAft>
              <a:spcPct val="35000"/>
            </a:spcAft>
          </a:pPr>
          <a:r>
            <a:rPr lang="en-US" sz="3600" kern="1200" dirty="0" smtClean="0">
              <a:latin typeface="Casper SF" pitchFamily="2" charset="0"/>
            </a:rPr>
            <a:t>Engorgement</a:t>
          </a:r>
        </a:p>
        <a:p>
          <a:pPr lvl="0" algn="l" defTabSz="1600200">
            <a:lnSpc>
              <a:spcPct val="90000"/>
            </a:lnSpc>
            <a:spcBef>
              <a:spcPct val="0"/>
            </a:spcBef>
            <a:spcAft>
              <a:spcPct val="35000"/>
            </a:spcAft>
          </a:pPr>
          <a:r>
            <a:rPr lang="en-US" sz="3600" kern="1200" dirty="0" smtClean="0">
              <a:latin typeface="Casper SF" pitchFamily="2" charset="0"/>
            </a:rPr>
            <a:t>Decreased Frequency</a:t>
          </a:r>
        </a:p>
        <a:p>
          <a:pPr lvl="0" algn="l" defTabSz="1600200">
            <a:lnSpc>
              <a:spcPct val="90000"/>
            </a:lnSpc>
            <a:spcBef>
              <a:spcPct val="0"/>
            </a:spcBef>
            <a:spcAft>
              <a:spcPct val="35000"/>
            </a:spcAft>
          </a:pPr>
          <a:r>
            <a:rPr lang="en-US" sz="3600" kern="1200" dirty="0" smtClean="0">
              <a:latin typeface="Casper SF" pitchFamily="2" charset="0"/>
            </a:rPr>
            <a:t>Poor milk transfer</a:t>
          </a:r>
          <a:endParaRPr lang="en-US" sz="3600" kern="1200" dirty="0">
            <a:latin typeface="Casper SF" pitchFamily="2" charset="0"/>
          </a:endParaRPr>
        </a:p>
      </dsp:txBody>
      <dsp:txXfrm>
        <a:off x="3884386" y="3328416"/>
        <a:ext cx="4949952" cy="30723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9E77F-25C2-4E49-9F99-86C95E9E0285}">
      <dsp:nvSpPr>
        <dsp:cNvPr id="0" name=""/>
        <dsp:cNvSpPr/>
      </dsp:nvSpPr>
      <dsp:spPr>
        <a:xfrm>
          <a:off x="1588236" y="780362"/>
          <a:ext cx="5205526" cy="5205526"/>
        </a:xfrm>
        <a:prstGeom prst="blockArc">
          <a:avLst>
            <a:gd name="adj1" fmla="val 11880000"/>
            <a:gd name="adj2" fmla="val 16200000"/>
            <a:gd name="adj3" fmla="val 4644"/>
          </a:avLst>
        </a:prstGeom>
        <a:gradFill rotWithShape="0">
          <a:gsLst>
            <a:gs pos="0">
              <a:schemeClr val="accent4">
                <a:hueOff val="1814420"/>
                <a:satOff val="-5940"/>
                <a:lumOff val="0"/>
                <a:alphaOff val="0"/>
                <a:shade val="51000"/>
                <a:satMod val="130000"/>
              </a:schemeClr>
            </a:gs>
            <a:gs pos="80000">
              <a:schemeClr val="accent4">
                <a:hueOff val="1814420"/>
                <a:satOff val="-5940"/>
                <a:lumOff val="0"/>
                <a:alphaOff val="0"/>
                <a:shade val="93000"/>
                <a:satMod val="130000"/>
              </a:schemeClr>
            </a:gs>
            <a:gs pos="100000">
              <a:schemeClr val="accent4">
                <a:hueOff val="1814420"/>
                <a:satOff val="-594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AFDC023-FE52-47FE-951A-5D90D6B232E6}">
      <dsp:nvSpPr>
        <dsp:cNvPr id="0" name=""/>
        <dsp:cNvSpPr/>
      </dsp:nvSpPr>
      <dsp:spPr>
        <a:xfrm>
          <a:off x="1588236" y="780362"/>
          <a:ext cx="5205526" cy="5205526"/>
        </a:xfrm>
        <a:prstGeom prst="blockArc">
          <a:avLst>
            <a:gd name="adj1" fmla="val 7560000"/>
            <a:gd name="adj2" fmla="val 11880000"/>
            <a:gd name="adj3" fmla="val 4644"/>
          </a:avLst>
        </a:prstGeom>
        <a:gradFill rotWithShape="0">
          <a:gsLst>
            <a:gs pos="0">
              <a:schemeClr val="accent4">
                <a:hueOff val="1360815"/>
                <a:satOff val="-4455"/>
                <a:lumOff val="0"/>
                <a:alphaOff val="0"/>
                <a:shade val="51000"/>
                <a:satMod val="130000"/>
              </a:schemeClr>
            </a:gs>
            <a:gs pos="80000">
              <a:schemeClr val="accent4">
                <a:hueOff val="1360815"/>
                <a:satOff val="-4455"/>
                <a:lumOff val="0"/>
                <a:alphaOff val="0"/>
                <a:shade val="93000"/>
                <a:satMod val="130000"/>
              </a:schemeClr>
            </a:gs>
            <a:gs pos="100000">
              <a:schemeClr val="accent4">
                <a:hueOff val="1360815"/>
                <a:satOff val="-4455"/>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D3CBFA8-6268-4DCF-B47A-4E86FFAB9777}">
      <dsp:nvSpPr>
        <dsp:cNvPr id="0" name=""/>
        <dsp:cNvSpPr/>
      </dsp:nvSpPr>
      <dsp:spPr>
        <a:xfrm>
          <a:off x="1588236" y="780362"/>
          <a:ext cx="5205526" cy="5205526"/>
        </a:xfrm>
        <a:prstGeom prst="blockArc">
          <a:avLst>
            <a:gd name="adj1" fmla="val 3240000"/>
            <a:gd name="adj2" fmla="val 7560000"/>
            <a:gd name="adj3" fmla="val 4644"/>
          </a:avLst>
        </a:prstGeom>
        <a:gradFill rotWithShape="0">
          <a:gsLst>
            <a:gs pos="0">
              <a:schemeClr val="accent4">
                <a:hueOff val="907210"/>
                <a:satOff val="-2970"/>
                <a:lumOff val="0"/>
                <a:alphaOff val="0"/>
                <a:shade val="51000"/>
                <a:satMod val="130000"/>
              </a:schemeClr>
            </a:gs>
            <a:gs pos="80000">
              <a:schemeClr val="accent4">
                <a:hueOff val="907210"/>
                <a:satOff val="-2970"/>
                <a:lumOff val="0"/>
                <a:alphaOff val="0"/>
                <a:shade val="93000"/>
                <a:satMod val="130000"/>
              </a:schemeClr>
            </a:gs>
            <a:gs pos="100000">
              <a:schemeClr val="accent4">
                <a:hueOff val="907210"/>
                <a:satOff val="-297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3CD560F-1636-40A3-81DE-7293A8A5C7B8}">
      <dsp:nvSpPr>
        <dsp:cNvPr id="0" name=""/>
        <dsp:cNvSpPr/>
      </dsp:nvSpPr>
      <dsp:spPr>
        <a:xfrm>
          <a:off x="1588236" y="780362"/>
          <a:ext cx="5205526" cy="5205526"/>
        </a:xfrm>
        <a:prstGeom prst="blockArc">
          <a:avLst>
            <a:gd name="adj1" fmla="val 20520000"/>
            <a:gd name="adj2" fmla="val 3240000"/>
            <a:gd name="adj3" fmla="val 4644"/>
          </a:avLst>
        </a:prstGeom>
        <a:gradFill rotWithShape="0">
          <a:gsLst>
            <a:gs pos="0">
              <a:schemeClr val="accent4">
                <a:hueOff val="453605"/>
                <a:satOff val="-1485"/>
                <a:lumOff val="0"/>
                <a:alphaOff val="0"/>
                <a:shade val="51000"/>
                <a:satMod val="130000"/>
              </a:schemeClr>
            </a:gs>
            <a:gs pos="80000">
              <a:schemeClr val="accent4">
                <a:hueOff val="453605"/>
                <a:satOff val="-1485"/>
                <a:lumOff val="0"/>
                <a:alphaOff val="0"/>
                <a:shade val="93000"/>
                <a:satMod val="130000"/>
              </a:schemeClr>
            </a:gs>
            <a:gs pos="100000">
              <a:schemeClr val="accent4">
                <a:hueOff val="453605"/>
                <a:satOff val="-1485"/>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487941F-9076-4D03-8CB4-C95DE019BFAC}">
      <dsp:nvSpPr>
        <dsp:cNvPr id="0" name=""/>
        <dsp:cNvSpPr/>
      </dsp:nvSpPr>
      <dsp:spPr>
        <a:xfrm>
          <a:off x="1588236" y="780362"/>
          <a:ext cx="5205526" cy="5205526"/>
        </a:xfrm>
        <a:prstGeom prst="blockArc">
          <a:avLst>
            <a:gd name="adj1" fmla="val 16200000"/>
            <a:gd name="adj2" fmla="val 20520000"/>
            <a:gd name="adj3" fmla="val 4644"/>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5F30010-E9BF-4A73-A9D0-A3FF89D1B4CC}">
      <dsp:nvSpPr>
        <dsp:cNvPr id="0" name=""/>
        <dsp:cNvSpPr/>
      </dsp:nvSpPr>
      <dsp:spPr>
        <a:xfrm>
          <a:off x="2514602" y="2183943"/>
          <a:ext cx="3352794" cy="2398365"/>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smtClean="0">
              <a:latin typeface="Casper SF" pitchFamily="2" charset="0"/>
            </a:rPr>
            <a:t>Milk does not come in</a:t>
          </a:r>
          <a:endParaRPr lang="en-US" sz="3200" b="1" kern="1200" dirty="0">
            <a:latin typeface="Casper SF" pitchFamily="2" charset="0"/>
          </a:endParaRPr>
        </a:p>
      </dsp:txBody>
      <dsp:txXfrm>
        <a:off x="3005607" y="2535175"/>
        <a:ext cx="2370784" cy="1695901"/>
      </dsp:txXfrm>
    </dsp:sp>
    <dsp:sp modelId="{167962C1-5F67-4D74-9EEC-9D7012D297AE}">
      <dsp:nvSpPr>
        <dsp:cNvPr id="0" name=""/>
        <dsp:cNvSpPr/>
      </dsp:nvSpPr>
      <dsp:spPr>
        <a:xfrm>
          <a:off x="3351572" y="1373"/>
          <a:ext cx="1678855" cy="1678855"/>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smtClean="0">
              <a:latin typeface="Casper SF" pitchFamily="2" charset="0"/>
            </a:rPr>
            <a:t>Delay in lactation</a:t>
          </a:r>
          <a:endParaRPr lang="en-US" sz="1500" b="1" kern="1200" dirty="0">
            <a:latin typeface="Casper SF" pitchFamily="2" charset="0"/>
          </a:endParaRPr>
        </a:p>
      </dsp:txBody>
      <dsp:txXfrm>
        <a:off x="3597435" y="247236"/>
        <a:ext cx="1187129" cy="1187129"/>
      </dsp:txXfrm>
    </dsp:sp>
    <dsp:sp modelId="{AEF65BFC-2E1F-473A-A6CC-BB40514C7AE4}">
      <dsp:nvSpPr>
        <dsp:cNvPr id="0" name=""/>
        <dsp:cNvSpPr/>
      </dsp:nvSpPr>
      <dsp:spPr>
        <a:xfrm>
          <a:off x="5769466" y="1758077"/>
          <a:ext cx="1678855" cy="1678855"/>
        </a:xfrm>
        <a:prstGeom prst="ellipse">
          <a:avLst/>
        </a:prstGeom>
        <a:gradFill rotWithShape="0">
          <a:gsLst>
            <a:gs pos="0">
              <a:schemeClr val="accent4">
                <a:hueOff val="453605"/>
                <a:satOff val="-1485"/>
                <a:lumOff val="0"/>
                <a:alphaOff val="0"/>
                <a:shade val="51000"/>
                <a:satMod val="130000"/>
              </a:schemeClr>
            </a:gs>
            <a:gs pos="80000">
              <a:schemeClr val="accent4">
                <a:hueOff val="453605"/>
                <a:satOff val="-1485"/>
                <a:lumOff val="0"/>
                <a:alphaOff val="0"/>
                <a:shade val="93000"/>
                <a:satMod val="130000"/>
              </a:schemeClr>
            </a:gs>
            <a:gs pos="100000">
              <a:schemeClr val="accent4">
                <a:hueOff val="453605"/>
                <a:satOff val="-1485"/>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smtClean="0">
              <a:latin typeface="Casper SF" pitchFamily="2" charset="0"/>
            </a:rPr>
            <a:t>Retained Placental Fragments</a:t>
          </a:r>
          <a:endParaRPr lang="en-US" sz="1500" b="1" kern="1200" dirty="0">
            <a:latin typeface="Casper SF" pitchFamily="2" charset="0"/>
          </a:endParaRPr>
        </a:p>
      </dsp:txBody>
      <dsp:txXfrm>
        <a:off x="6015329" y="2003940"/>
        <a:ext cx="1187129" cy="1187129"/>
      </dsp:txXfrm>
    </dsp:sp>
    <dsp:sp modelId="{EE46F146-34EE-4D27-9822-7C9984C03BB7}">
      <dsp:nvSpPr>
        <dsp:cNvPr id="0" name=""/>
        <dsp:cNvSpPr/>
      </dsp:nvSpPr>
      <dsp:spPr>
        <a:xfrm>
          <a:off x="4845913" y="4600482"/>
          <a:ext cx="1678855" cy="1678855"/>
        </a:xfrm>
        <a:prstGeom prst="ellipse">
          <a:avLst/>
        </a:prstGeom>
        <a:gradFill rotWithShape="0">
          <a:gsLst>
            <a:gs pos="0">
              <a:schemeClr val="accent4">
                <a:hueOff val="907210"/>
                <a:satOff val="-2970"/>
                <a:lumOff val="0"/>
                <a:alphaOff val="0"/>
                <a:shade val="51000"/>
                <a:satMod val="130000"/>
              </a:schemeClr>
            </a:gs>
            <a:gs pos="80000">
              <a:schemeClr val="accent4">
                <a:hueOff val="907210"/>
                <a:satOff val="-2970"/>
                <a:lumOff val="0"/>
                <a:alphaOff val="0"/>
                <a:shade val="93000"/>
                <a:satMod val="130000"/>
              </a:schemeClr>
            </a:gs>
            <a:gs pos="100000">
              <a:schemeClr val="accent4">
                <a:hueOff val="907210"/>
                <a:satOff val="-297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smtClean="0">
              <a:latin typeface="Casper SF" pitchFamily="2" charset="0"/>
            </a:rPr>
            <a:t>Medication/hormones inhibiting lactation</a:t>
          </a:r>
          <a:endParaRPr lang="en-US" sz="1800" b="1" kern="1200" dirty="0">
            <a:latin typeface="Casper SF" pitchFamily="2" charset="0"/>
          </a:endParaRPr>
        </a:p>
      </dsp:txBody>
      <dsp:txXfrm>
        <a:off x="5091776" y="4846345"/>
        <a:ext cx="1187129" cy="1187129"/>
      </dsp:txXfrm>
    </dsp:sp>
    <dsp:sp modelId="{40AFFEEE-52C5-4792-BA6F-6A9DBE67A7C6}">
      <dsp:nvSpPr>
        <dsp:cNvPr id="0" name=""/>
        <dsp:cNvSpPr/>
      </dsp:nvSpPr>
      <dsp:spPr>
        <a:xfrm>
          <a:off x="1857231" y="4600482"/>
          <a:ext cx="1678855" cy="1678855"/>
        </a:xfrm>
        <a:prstGeom prst="ellipse">
          <a:avLst/>
        </a:prstGeom>
        <a:gradFill rotWithShape="0">
          <a:gsLst>
            <a:gs pos="0">
              <a:schemeClr val="accent4">
                <a:hueOff val="1360815"/>
                <a:satOff val="-4455"/>
                <a:lumOff val="0"/>
                <a:alphaOff val="0"/>
                <a:shade val="51000"/>
                <a:satMod val="130000"/>
              </a:schemeClr>
            </a:gs>
            <a:gs pos="80000">
              <a:schemeClr val="accent4">
                <a:hueOff val="1360815"/>
                <a:satOff val="-4455"/>
                <a:lumOff val="0"/>
                <a:alphaOff val="0"/>
                <a:shade val="93000"/>
                <a:satMod val="130000"/>
              </a:schemeClr>
            </a:gs>
            <a:gs pos="100000">
              <a:schemeClr val="accent4">
                <a:hueOff val="1360815"/>
                <a:satOff val="-4455"/>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smtClean="0">
              <a:latin typeface="Casper SF" pitchFamily="2" charset="0"/>
            </a:rPr>
            <a:t>Maternal illness, ie Sheehans</a:t>
          </a:r>
          <a:endParaRPr lang="en-US" sz="1500" b="1" kern="1200" dirty="0">
            <a:latin typeface="Casper SF" pitchFamily="2" charset="0"/>
          </a:endParaRPr>
        </a:p>
      </dsp:txBody>
      <dsp:txXfrm>
        <a:off x="2103094" y="4846345"/>
        <a:ext cx="1187129" cy="1187129"/>
      </dsp:txXfrm>
    </dsp:sp>
    <dsp:sp modelId="{7FD80D00-7B1D-4E4D-ADF3-924374ADA34B}">
      <dsp:nvSpPr>
        <dsp:cNvPr id="0" name=""/>
        <dsp:cNvSpPr/>
      </dsp:nvSpPr>
      <dsp:spPr>
        <a:xfrm>
          <a:off x="933677" y="1758077"/>
          <a:ext cx="1678855" cy="1678855"/>
        </a:xfrm>
        <a:prstGeom prst="ellipse">
          <a:avLst/>
        </a:prstGeom>
        <a:gradFill rotWithShape="0">
          <a:gsLst>
            <a:gs pos="0">
              <a:schemeClr val="accent4">
                <a:hueOff val="1814420"/>
                <a:satOff val="-5940"/>
                <a:lumOff val="0"/>
                <a:alphaOff val="0"/>
                <a:shade val="51000"/>
                <a:satMod val="130000"/>
              </a:schemeClr>
            </a:gs>
            <a:gs pos="80000">
              <a:schemeClr val="accent4">
                <a:hueOff val="1814420"/>
                <a:satOff val="-5940"/>
                <a:lumOff val="0"/>
                <a:alphaOff val="0"/>
                <a:shade val="93000"/>
                <a:satMod val="130000"/>
              </a:schemeClr>
            </a:gs>
            <a:gs pos="100000">
              <a:schemeClr val="accent4">
                <a:hueOff val="1814420"/>
                <a:satOff val="-594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smtClean="0">
              <a:latin typeface="Casper SF" pitchFamily="2" charset="0"/>
            </a:rPr>
            <a:t>Insufficient breast development</a:t>
          </a:r>
          <a:endParaRPr lang="en-US" sz="1500" b="1" kern="1200" dirty="0">
            <a:latin typeface="Casper SF" pitchFamily="2" charset="0"/>
          </a:endParaRPr>
        </a:p>
      </dsp:txBody>
      <dsp:txXfrm>
        <a:off x="1179540" y="2003940"/>
        <a:ext cx="1187129" cy="11871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3805C1-45FA-4962-8227-95D2EC20BA8B}">
      <dsp:nvSpPr>
        <dsp:cNvPr id="0" name=""/>
        <dsp:cNvSpPr/>
      </dsp:nvSpPr>
      <dsp:spPr>
        <a:xfrm>
          <a:off x="3244561" y="1052311"/>
          <a:ext cx="2228850" cy="2228850"/>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sp>
    <dsp:sp modelId="{E584F9BA-EC86-48BF-8034-099418273044}">
      <dsp:nvSpPr>
        <dsp:cNvPr id="0" name=""/>
        <dsp:cNvSpPr/>
      </dsp:nvSpPr>
      <dsp:spPr>
        <a:xfrm>
          <a:off x="3491857" y="1718306"/>
          <a:ext cx="1731072" cy="64743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err="1" smtClean="0">
              <a:latin typeface="Casper SF" pitchFamily="2" charset="0"/>
            </a:rPr>
            <a:t>Primipara</a:t>
          </a:r>
          <a:endParaRPr lang="en-US" sz="1900" kern="1200" dirty="0">
            <a:latin typeface="Casper SF" pitchFamily="2" charset="0"/>
          </a:endParaRPr>
        </a:p>
      </dsp:txBody>
      <dsp:txXfrm>
        <a:off x="3491857" y="1718306"/>
        <a:ext cx="1731072" cy="647436"/>
      </dsp:txXfrm>
    </dsp:sp>
    <dsp:sp modelId="{8BBD9282-6AAA-43B8-B59C-56B8B4E4FA75}">
      <dsp:nvSpPr>
        <dsp:cNvPr id="0" name=""/>
        <dsp:cNvSpPr/>
      </dsp:nvSpPr>
      <dsp:spPr>
        <a:xfrm>
          <a:off x="4558000" y="2485140"/>
          <a:ext cx="2228850" cy="2228850"/>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sp>
    <dsp:sp modelId="{1B17986A-727A-4B35-9AA9-329459E5B09E}">
      <dsp:nvSpPr>
        <dsp:cNvPr id="0" name=""/>
        <dsp:cNvSpPr/>
      </dsp:nvSpPr>
      <dsp:spPr>
        <a:xfrm>
          <a:off x="5200647" y="3214826"/>
          <a:ext cx="1292727" cy="73233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Long </a:t>
          </a:r>
          <a:r>
            <a:rPr lang="en-US" sz="1900" kern="1200" dirty="0" smtClean="0">
              <a:latin typeface="Casper SF" pitchFamily="2" charset="0"/>
            </a:rPr>
            <a:t>labor</a:t>
          </a:r>
          <a:endParaRPr lang="en-US" sz="1900" kern="1200" dirty="0">
            <a:latin typeface="Casper SF" pitchFamily="2" charset="0"/>
          </a:endParaRPr>
        </a:p>
      </dsp:txBody>
      <dsp:txXfrm>
        <a:off x="5200647" y="3214826"/>
        <a:ext cx="1292727" cy="732335"/>
      </dsp:txXfrm>
    </dsp:sp>
    <dsp:sp modelId="{15ED4AE8-1697-4966-B591-6D172ADDAF04}">
      <dsp:nvSpPr>
        <dsp:cNvPr id="0" name=""/>
        <dsp:cNvSpPr/>
      </dsp:nvSpPr>
      <dsp:spPr>
        <a:xfrm>
          <a:off x="4080379" y="4037375"/>
          <a:ext cx="2228850" cy="2228850"/>
        </a:xfrm>
        <a:prstGeom prst="ellipse">
          <a:avLst/>
        </a:prstGeom>
        <a:gradFill rotWithShape="0">
          <a:gsLst>
            <a:gs pos="0">
              <a:schemeClr val="accent4">
                <a:alpha val="50000"/>
                <a:hueOff val="0"/>
                <a:satOff val="0"/>
                <a:lumOff val="0"/>
                <a:alphaOff val="0"/>
                <a:shade val="51000"/>
                <a:satMod val="130000"/>
              </a:schemeClr>
            </a:gs>
            <a:gs pos="80000">
              <a:schemeClr val="accent4">
                <a:alpha val="50000"/>
                <a:hueOff val="0"/>
                <a:satOff val="0"/>
                <a:lumOff val="0"/>
                <a:alphaOff val="0"/>
                <a:shade val="93000"/>
                <a:satMod val="130000"/>
              </a:schemeClr>
            </a:gs>
            <a:gs pos="100000">
              <a:schemeClr val="accent4">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sp>
    <dsp:sp modelId="{BBDD0DE1-0A21-440D-AF65-FB70B50EC10B}">
      <dsp:nvSpPr>
        <dsp:cNvPr id="0" name=""/>
        <dsp:cNvSpPr/>
      </dsp:nvSpPr>
      <dsp:spPr>
        <a:xfrm>
          <a:off x="4936914" y="4923619"/>
          <a:ext cx="1114426" cy="9021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latin typeface="Casper SF" pitchFamily="2" charset="0"/>
            </a:rPr>
            <a:t>BMI&gt;27</a:t>
          </a:r>
          <a:endParaRPr lang="en-US" sz="1900" kern="1200" dirty="0">
            <a:latin typeface="Casper SF" pitchFamily="2" charset="0"/>
          </a:endParaRPr>
        </a:p>
      </dsp:txBody>
      <dsp:txXfrm>
        <a:off x="4936914" y="4923619"/>
        <a:ext cx="1114426" cy="902160"/>
      </dsp:txXfrm>
    </dsp:sp>
    <dsp:sp modelId="{52986B94-8A14-4D1B-944E-EB7BC96ABE72}">
      <dsp:nvSpPr>
        <dsp:cNvPr id="0" name=""/>
        <dsp:cNvSpPr/>
      </dsp:nvSpPr>
      <dsp:spPr>
        <a:xfrm>
          <a:off x="2289342" y="3798576"/>
          <a:ext cx="2228850" cy="2228850"/>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sp>
    <dsp:sp modelId="{0AD4E5BC-E9DE-4B19-98FD-A34D5B3637E3}">
      <dsp:nvSpPr>
        <dsp:cNvPr id="0" name=""/>
        <dsp:cNvSpPr/>
      </dsp:nvSpPr>
      <dsp:spPr>
        <a:xfrm>
          <a:off x="2485157" y="4806854"/>
          <a:ext cx="1441311" cy="45639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latin typeface="Casper SF" pitchFamily="2" charset="0"/>
            </a:rPr>
            <a:t>C-Section</a:t>
          </a:r>
          <a:endParaRPr lang="en-US" sz="1900" kern="1200" dirty="0">
            <a:latin typeface="Casper SF" pitchFamily="2" charset="0"/>
          </a:endParaRPr>
        </a:p>
      </dsp:txBody>
      <dsp:txXfrm>
        <a:off x="2485157" y="4806854"/>
        <a:ext cx="1441311" cy="456390"/>
      </dsp:txXfrm>
    </dsp:sp>
    <dsp:sp modelId="{48BBF8BA-91CE-46DC-9F7A-50EE935D6FCB}">
      <dsp:nvSpPr>
        <dsp:cNvPr id="0" name=""/>
        <dsp:cNvSpPr/>
      </dsp:nvSpPr>
      <dsp:spPr>
        <a:xfrm>
          <a:off x="1692345" y="2365741"/>
          <a:ext cx="2228850" cy="2228850"/>
        </a:xfrm>
        <a:prstGeom prst="ellipse">
          <a:avLst/>
        </a:prstGeom>
        <a:gradFill rotWithShape="0">
          <a:gsLst>
            <a:gs pos="0">
              <a:schemeClr val="accent6">
                <a:alpha val="50000"/>
                <a:hueOff val="0"/>
                <a:satOff val="0"/>
                <a:lumOff val="0"/>
                <a:alphaOff val="0"/>
                <a:shade val="51000"/>
                <a:satMod val="130000"/>
              </a:schemeClr>
            </a:gs>
            <a:gs pos="80000">
              <a:schemeClr val="accent6">
                <a:alpha val="50000"/>
                <a:hueOff val="0"/>
                <a:satOff val="0"/>
                <a:lumOff val="0"/>
                <a:alphaOff val="0"/>
                <a:shade val="93000"/>
                <a:satMod val="130000"/>
              </a:schemeClr>
            </a:gs>
            <a:gs pos="100000">
              <a:schemeClr val="accent6">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sp>
    <dsp:sp modelId="{1DBBE901-F5D5-45C5-88FF-DCF30A94ED5C}">
      <dsp:nvSpPr>
        <dsp:cNvPr id="0" name=""/>
        <dsp:cNvSpPr/>
      </dsp:nvSpPr>
      <dsp:spPr>
        <a:xfrm>
          <a:off x="1890807" y="3098077"/>
          <a:ext cx="1693927" cy="68987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latin typeface="Casper SF" pitchFamily="2" charset="0"/>
            </a:rPr>
            <a:t>Supplementation</a:t>
          </a:r>
        </a:p>
        <a:p>
          <a:pPr lvl="0" algn="ctr" defTabSz="844550">
            <a:lnSpc>
              <a:spcPct val="90000"/>
            </a:lnSpc>
            <a:spcBef>
              <a:spcPct val="0"/>
            </a:spcBef>
            <a:spcAft>
              <a:spcPct val="35000"/>
            </a:spcAft>
          </a:pPr>
          <a:endParaRPr lang="en-US" sz="1900" kern="1200" dirty="0"/>
        </a:p>
      </dsp:txBody>
      <dsp:txXfrm>
        <a:off x="1890807" y="3098077"/>
        <a:ext cx="1693927" cy="6898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A2C0A-BA84-472C-AFDB-0CDF95A18446}">
      <dsp:nvSpPr>
        <dsp:cNvPr id="0" name=""/>
        <dsp:cNvSpPr/>
      </dsp:nvSpPr>
      <dsp:spPr>
        <a:xfrm>
          <a:off x="5313" y="2458602"/>
          <a:ext cx="1949974" cy="97498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a:latin typeface="Casper SF" pitchFamily="2" charset="0"/>
            </a:rPr>
            <a:t>Low Milk Suppy</a:t>
          </a:r>
        </a:p>
      </dsp:txBody>
      <dsp:txXfrm>
        <a:off x="33869" y="2487158"/>
        <a:ext cx="1892862" cy="917875"/>
      </dsp:txXfrm>
    </dsp:sp>
    <dsp:sp modelId="{01A807D5-B25F-4693-96AE-45F227CC8C75}">
      <dsp:nvSpPr>
        <dsp:cNvPr id="0" name=""/>
        <dsp:cNvSpPr/>
      </dsp:nvSpPr>
      <dsp:spPr>
        <a:xfrm rot="17416091">
          <a:off x="1219479" y="1876610"/>
          <a:ext cx="2251606" cy="26780"/>
        </a:xfrm>
        <a:custGeom>
          <a:avLst/>
          <a:gdLst/>
          <a:ahLst/>
          <a:cxnLst/>
          <a:rect l="0" t="0" r="0" b="0"/>
          <a:pathLst>
            <a:path>
              <a:moveTo>
                <a:pt x="0" y="13390"/>
              </a:moveTo>
              <a:lnTo>
                <a:pt x="2251606" y="1339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latin typeface="Casper SF" pitchFamily="2" charset="0"/>
          </a:endParaRPr>
        </a:p>
      </dsp:txBody>
      <dsp:txXfrm>
        <a:off x="2288992" y="1833710"/>
        <a:ext cx="112580" cy="112580"/>
      </dsp:txXfrm>
    </dsp:sp>
    <dsp:sp modelId="{14A4234B-AA1D-4E62-B6BE-CDE85F8EDE9D}">
      <dsp:nvSpPr>
        <dsp:cNvPr id="0" name=""/>
        <dsp:cNvSpPr/>
      </dsp:nvSpPr>
      <dsp:spPr>
        <a:xfrm>
          <a:off x="2735277" y="346411"/>
          <a:ext cx="1949974" cy="974987"/>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latin typeface="Casper SF" pitchFamily="2" charset="0"/>
            </a:rPr>
            <a:t>Insufficient breast development </a:t>
          </a:r>
        </a:p>
      </dsp:txBody>
      <dsp:txXfrm>
        <a:off x="2763833" y="374967"/>
        <a:ext cx="1892862" cy="917875"/>
      </dsp:txXfrm>
    </dsp:sp>
    <dsp:sp modelId="{2B61469B-D7EF-488C-8CDC-E5623432A9AB}">
      <dsp:nvSpPr>
        <dsp:cNvPr id="0" name=""/>
        <dsp:cNvSpPr/>
      </dsp:nvSpPr>
      <dsp:spPr>
        <a:xfrm>
          <a:off x="4685252" y="820515"/>
          <a:ext cx="779989" cy="26780"/>
        </a:xfrm>
        <a:custGeom>
          <a:avLst/>
          <a:gdLst/>
          <a:ahLst/>
          <a:cxnLst/>
          <a:rect l="0" t="0" r="0" b="0"/>
          <a:pathLst>
            <a:path>
              <a:moveTo>
                <a:pt x="0" y="13390"/>
              </a:moveTo>
              <a:lnTo>
                <a:pt x="779989" y="1339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055747" y="814405"/>
        <a:ext cx="38999" cy="38999"/>
      </dsp:txXfrm>
    </dsp:sp>
    <dsp:sp modelId="{B3D884B1-1C3A-4F3D-A074-EBE40CCE7D51}">
      <dsp:nvSpPr>
        <dsp:cNvPr id="0" name=""/>
        <dsp:cNvSpPr/>
      </dsp:nvSpPr>
      <dsp:spPr>
        <a:xfrm>
          <a:off x="5465242" y="346411"/>
          <a:ext cx="1949974" cy="97498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latin typeface="Casper SF" pitchFamily="2" charset="0"/>
            </a:rPr>
            <a:t>Obesity, PCOS, DM, HBP, Infertility</a:t>
          </a:r>
        </a:p>
      </dsp:txBody>
      <dsp:txXfrm>
        <a:off x="5493798" y="374967"/>
        <a:ext cx="1892862" cy="917875"/>
      </dsp:txXfrm>
    </dsp:sp>
    <dsp:sp modelId="{1C86AB34-54C8-454D-8546-4F0DA47B62F0}">
      <dsp:nvSpPr>
        <dsp:cNvPr id="0" name=""/>
        <dsp:cNvSpPr/>
      </dsp:nvSpPr>
      <dsp:spPr>
        <a:xfrm rot="19372300">
          <a:off x="1856129" y="2637451"/>
          <a:ext cx="978306" cy="26780"/>
        </a:xfrm>
        <a:custGeom>
          <a:avLst/>
          <a:gdLst/>
          <a:ahLst/>
          <a:cxnLst/>
          <a:rect l="0" t="0" r="0" b="0"/>
          <a:pathLst>
            <a:path>
              <a:moveTo>
                <a:pt x="0" y="13390"/>
              </a:moveTo>
              <a:lnTo>
                <a:pt x="978306" y="1339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2320825" y="2626384"/>
        <a:ext cx="48915" cy="48915"/>
      </dsp:txXfrm>
    </dsp:sp>
    <dsp:sp modelId="{F43CC8EB-0EC8-4633-907C-CF703E17DA9D}">
      <dsp:nvSpPr>
        <dsp:cNvPr id="0" name=""/>
        <dsp:cNvSpPr/>
      </dsp:nvSpPr>
      <dsp:spPr>
        <a:xfrm>
          <a:off x="2735277" y="1467647"/>
          <a:ext cx="1906295" cy="177588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latin typeface="Casper SF" pitchFamily="2" charset="0"/>
            </a:rPr>
            <a:t>Milk never came in postpartum</a:t>
          </a:r>
        </a:p>
      </dsp:txBody>
      <dsp:txXfrm>
        <a:off x="2787291" y="1519661"/>
        <a:ext cx="1802267" cy="1671852"/>
      </dsp:txXfrm>
    </dsp:sp>
    <dsp:sp modelId="{946B455A-D95B-4C51-A221-5AEE566863AC}">
      <dsp:nvSpPr>
        <dsp:cNvPr id="0" name=""/>
        <dsp:cNvSpPr/>
      </dsp:nvSpPr>
      <dsp:spPr>
        <a:xfrm>
          <a:off x="4641572" y="2342197"/>
          <a:ext cx="779989" cy="26780"/>
        </a:xfrm>
        <a:custGeom>
          <a:avLst/>
          <a:gdLst/>
          <a:ahLst/>
          <a:cxnLst/>
          <a:rect l="0" t="0" r="0" b="0"/>
          <a:pathLst>
            <a:path>
              <a:moveTo>
                <a:pt x="0" y="13390"/>
              </a:moveTo>
              <a:lnTo>
                <a:pt x="779989" y="1339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012068" y="2336088"/>
        <a:ext cx="38999" cy="38999"/>
      </dsp:txXfrm>
    </dsp:sp>
    <dsp:sp modelId="{6B717EF1-7C14-4772-A136-3E89262987C2}">
      <dsp:nvSpPr>
        <dsp:cNvPr id="0" name=""/>
        <dsp:cNvSpPr/>
      </dsp:nvSpPr>
      <dsp:spPr>
        <a:xfrm>
          <a:off x="5421562" y="1868094"/>
          <a:ext cx="1949974" cy="97498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a:latin typeface="Casper SF" pitchFamily="2" charset="0"/>
            </a:rPr>
            <a:t>PP </a:t>
          </a:r>
          <a:r>
            <a:rPr lang="en-US" sz="1800" kern="1200" dirty="0" smtClean="0">
              <a:latin typeface="Casper SF" pitchFamily="2" charset="0"/>
            </a:rPr>
            <a:t>bleed, morbid </a:t>
          </a:r>
          <a:r>
            <a:rPr lang="en-US" sz="1800" kern="1200" dirty="0">
              <a:latin typeface="Casper SF" pitchFamily="2" charset="0"/>
            </a:rPr>
            <a:t>obesity, retained placenta</a:t>
          </a:r>
        </a:p>
      </dsp:txBody>
      <dsp:txXfrm>
        <a:off x="5450118" y="1896650"/>
        <a:ext cx="1892862" cy="917875"/>
      </dsp:txXfrm>
    </dsp:sp>
    <dsp:sp modelId="{B414128C-6179-4C73-AAA6-3E4BD9293529}">
      <dsp:nvSpPr>
        <dsp:cNvPr id="0" name=""/>
        <dsp:cNvSpPr/>
      </dsp:nvSpPr>
      <dsp:spPr>
        <a:xfrm rot="3883513">
          <a:off x="1431859" y="3758687"/>
          <a:ext cx="1826845" cy="26780"/>
        </a:xfrm>
        <a:custGeom>
          <a:avLst/>
          <a:gdLst/>
          <a:ahLst/>
          <a:cxnLst/>
          <a:rect l="0" t="0" r="0" b="0"/>
          <a:pathLst>
            <a:path>
              <a:moveTo>
                <a:pt x="0" y="13390"/>
              </a:moveTo>
              <a:lnTo>
                <a:pt x="1826845" y="1339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latin typeface="Casper SF" pitchFamily="2" charset="0"/>
          </a:endParaRPr>
        </a:p>
      </dsp:txBody>
      <dsp:txXfrm>
        <a:off x="2299611" y="3726406"/>
        <a:ext cx="91342" cy="91342"/>
      </dsp:txXfrm>
    </dsp:sp>
    <dsp:sp modelId="{77CCFF37-2BE9-4965-8EE7-1D0968375250}">
      <dsp:nvSpPr>
        <dsp:cNvPr id="0" name=""/>
        <dsp:cNvSpPr/>
      </dsp:nvSpPr>
      <dsp:spPr>
        <a:xfrm>
          <a:off x="2735277" y="3650337"/>
          <a:ext cx="2835243" cy="1895443"/>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latin typeface="Casper SF" pitchFamily="2" charset="0"/>
            </a:rPr>
            <a:t>Milk came in but mom lost her </a:t>
          </a:r>
          <a:r>
            <a:rPr lang="en-US" sz="2400" kern="1200" dirty="0" smtClean="0">
              <a:latin typeface="Casper SF" pitchFamily="2" charset="0"/>
            </a:rPr>
            <a:t>milk</a:t>
          </a:r>
        </a:p>
        <a:p>
          <a:pPr lvl="0" algn="ctr" defTabSz="1066800">
            <a:lnSpc>
              <a:spcPct val="90000"/>
            </a:lnSpc>
            <a:spcBef>
              <a:spcPct val="0"/>
            </a:spcBef>
            <a:spcAft>
              <a:spcPct val="35000"/>
            </a:spcAft>
          </a:pPr>
          <a:r>
            <a:rPr lang="en-US" sz="2400" kern="1200" dirty="0" smtClean="0">
              <a:latin typeface="Casper SF" pitchFamily="2" charset="0"/>
            </a:rPr>
            <a:t>MOST COMMON CAUSE</a:t>
          </a:r>
          <a:endParaRPr lang="en-US" sz="2400" kern="1200" dirty="0">
            <a:latin typeface="Casper SF" pitchFamily="2" charset="0"/>
          </a:endParaRPr>
        </a:p>
      </dsp:txBody>
      <dsp:txXfrm>
        <a:off x="2790793" y="3705853"/>
        <a:ext cx="2724211" cy="1784411"/>
      </dsp:txXfrm>
    </dsp:sp>
    <dsp:sp modelId="{659EF75A-02F0-4766-B829-9B8EFAA9A65A}">
      <dsp:nvSpPr>
        <dsp:cNvPr id="0" name=""/>
        <dsp:cNvSpPr/>
      </dsp:nvSpPr>
      <dsp:spPr>
        <a:xfrm rot="18289469">
          <a:off x="5277590" y="4024050"/>
          <a:ext cx="1365852" cy="26780"/>
        </a:xfrm>
        <a:custGeom>
          <a:avLst/>
          <a:gdLst/>
          <a:ahLst/>
          <a:cxnLst/>
          <a:rect l="0" t="0" r="0" b="0"/>
          <a:pathLst>
            <a:path>
              <a:moveTo>
                <a:pt x="0" y="13390"/>
              </a:moveTo>
              <a:lnTo>
                <a:pt x="1365852" y="1339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926370" y="4003294"/>
        <a:ext cx="68292" cy="68292"/>
      </dsp:txXfrm>
    </dsp:sp>
    <dsp:sp modelId="{8E7B29D4-15FA-4918-9F5D-1D1077150767}">
      <dsp:nvSpPr>
        <dsp:cNvPr id="0" name=""/>
        <dsp:cNvSpPr/>
      </dsp:nvSpPr>
      <dsp:spPr>
        <a:xfrm>
          <a:off x="6350511" y="2989329"/>
          <a:ext cx="1949974" cy="97498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latin typeface="Casper SF" pitchFamily="2" charset="0"/>
            </a:rPr>
            <a:t>Lack of nipple stimulation</a:t>
          </a:r>
          <a:endParaRPr lang="en-US" sz="2400" kern="1200" dirty="0">
            <a:latin typeface="Casper SF" pitchFamily="2" charset="0"/>
          </a:endParaRPr>
        </a:p>
      </dsp:txBody>
      <dsp:txXfrm>
        <a:off x="6379067" y="3017885"/>
        <a:ext cx="1892862" cy="917875"/>
      </dsp:txXfrm>
    </dsp:sp>
    <dsp:sp modelId="{E4DD3C35-65ED-415F-81BA-105888CBB977}">
      <dsp:nvSpPr>
        <dsp:cNvPr id="0" name=""/>
        <dsp:cNvSpPr/>
      </dsp:nvSpPr>
      <dsp:spPr>
        <a:xfrm>
          <a:off x="5570521" y="4584668"/>
          <a:ext cx="779989" cy="26780"/>
        </a:xfrm>
        <a:custGeom>
          <a:avLst/>
          <a:gdLst/>
          <a:ahLst/>
          <a:cxnLst/>
          <a:rect l="0" t="0" r="0" b="0"/>
          <a:pathLst>
            <a:path>
              <a:moveTo>
                <a:pt x="0" y="13390"/>
              </a:moveTo>
              <a:lnTo>
                <a:pt x="779989" y="1339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941016" y="4578559"/>
        <a:ext cx="38999" cy="38999"/>
      </dsp:txXfrm>
    </dsp:sp>
    <dsp:sp modelId="{BE8D3B18-A260-4AE9-BDEB-550A0770C1FF}">
      <dsp:nvSpPr>
        <dsp:cNvPr id="0" name=""/>
        <dsp:cNvSpPr/>
      </dsp:nvSpPr>
      <dsp:spPr>
        <a:xfrm>
          <a:off x="6350511" y="4110565"/>
          <a:ext cx="1949974" cy="97498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latin typeface="Casper SF" pitchFamily="2" charset="0"/>
            </a:rPr>
            <a:t>Lack of breast emptying</a:t>
          </a:r>
          <a:endParaRPr lang="en-US" sz="2200" kern="1200" dirty="0">
            <a:latin typeface="Casper SF" pitchFamily="2" charset="0"/>
          </a:endParaRPr>
        </a:p>
      </dsp:txBody>
      <dsp:txXfrm>
        <a:off x="6379067" y="4139121"/>
        <a:ext cx="1892862" cy="917875"/>
      </dsp:txXfrm>
    </dsp:sp>
    <dsp:sp modelId="{A6C0A200-46FC-4160-8C63-1DFF63826E5E}">
      <dsp:nvSpPr>
        <dsp:cNvPr id="0" name=""/>
        <dsp:cNvSpPr/>
      </dsp:nvSpPr>
      <dsp:spPr>
        <a:xfrm rot="3310531">
          <a:off x="5277590" y="5145286"/>
          <a:ext cx="1365852" cy="26780"/>
        </a:xfrm>
        <a:custGeom>
          <a:avLst/>
          <a:gdLst/>
          <a:ahLst/>
          <a:cxnLst/>
          <a:rect l="0" t="0" r="0" b="0"/>
          <a:pathLst>
            <a:path>
              <a:moveTo>
                <a:pt x="0" y="13390"/>
              </a:moveTo>
              <a:lnTo>
                <a:pt x="1365852" y="1339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atin typeface="Casper SF" pitchFamily="2" charset="0"/>
          </a:endParaRPr>
        </a:p>
      </dsp:txBody>
      <dsp:txXfrm>
        <a:off x="5926370" y="5124530"/>
        <a:ext cx="68292" cy="68292"/>
      </dsp:txXfrm>
    </dsp:sp>
    <dsp:sp modelId="{8B8F3DF4-56C3-422C-86AE-9DFFF20BF6EF}">
      <dsp:nvSpPr>
        <dsp:cNvPr id="0" name=""/>
        <dsp:cNvSpPr/>
      </dsp:nvSpPr>
      <dsp:spPr>
        <a:xfrm>
          <a:off x="6350511" y="5231800"/>
          <a:ext cx="1949974" cy="97498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a:latin typeface="Casper SF" pitchFamily="2" charset="0"/>
            </a:rPr>
            <a:t>Maternal illness, medication</a:t>
          </a:r>
        </a:p>
      </dsp:txBody>
      <dsp:txXfrm>
        <a:off x="6379067" y="5260356"/>
        <a:ext cx="1892862" cy="9178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507CB-0056-4F92-9DB0-0F6AD3DC24F3}">
      <dsp:nvSpPr>
        <dsp:cNvPr id="0" name=""/>
        <dsp:cNvSpPr/>
      </dsp:nvSpPr>
      <dsp:spPr>
        <a:xfrm>
          <a:off x="3344958" y="1168"/>
          <a:ext cx="2073082" cy="207308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latin typeface="Casper SF" pitchFamily="2" charset="0"/>
            </a:rPr>
            <a:t>Sleepy Baby</a:t>
          </a:r>
          <a:endParaRPr lang="en-US" sz="2300" kern="1200" dirty="0">
            <a:latin typeface="Casper SF" pitchFamily="2" charset="0"/>
          </a:endParaRPr>
        </a:p>
      </dsp:txBody>
      <dsp:txXfrm>
        <a:off x="3648554" y="304764"/>
        <a:ext cx="1465890" cy="1465890"/>
      </dsp:txXfrm>
    </dsp:sp>
    <dsp:sp modelId="{1CCAF42F-27DC-4402-A8B6-04580E530E27}">
      <dsp:nvSpPr>
        <dsp:cNvPr id="0" name=""/>
        <dsp:cNvSpPr/>
      </dsp:nvSpPr>
      <dsp:spPr>
        <a:xfrm rot="2700000">
          <a:off x="5195455" y="1777248"/>
          <a:ext cx="550831" cy="699665"/>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latin typeface="Casper SF" pitchFamily="2" charset="0"/>
          </a:endParaRPr>
        </a:p>
      </dsp:txBody>
      <dsp:txXfrm>
        <a:off x="5219655" y="1858757"/>
        <a:ext cx="385582" cy="419799"/>
      </dsp:txXfrm>
    </dsp:sp>
    <dsp:sp modelId="{5C865626-F150-4242-9DC3-7E5368D527F1}">
      <dsp:nvSpPr>
        <dsp:cNvPr id="0" name=""/>
        <dsp:cNvSpPr/>
      </dsp:nvSpPr>
      <dsp:spPr>
        <a:xfrm>
          <a:off x="5545748" y="2201958"/>
          <a:ext cx="2073082" cy="207308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latin typeface="Casper SF" pitchFamily="2" charset="0"/>
            </a:rPr>
            <a:t>Insufficient milk transfer</a:t>
          </a:r>
          <a:endParaRPr lang="en-US" sz="2300" kern="1200" dirty="0">
            <a:latin typeface="Casper SF" pitchFamily="2" charset="0"/>
          </a:endParaRPr>
        </a:p>
      </dsp:txBody>
      <dsp:txXfrm>
        <a:off x="5849344" y="2505554"/>
        <a:ext cx="1465890" cy="1465890"/>
      </dsp:txXfrm>
    </dsp:sp>
    <dsp:sp modelId="{912AA641-1B9E-45D2-B6AC-482B03507A52}">
      <dsp:nvSpPr>
        <dsp:cNvPr id="0" name=""/>
        <dsp:cNvSpPr/>
      </dsp:nvSpPr>
      <dsp:spPr>
        <a:xfrm rot="8100000">
          <a:off x="5217502" y="3978038"/>
          <a:ext cx="550831" cy="699665"/>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latin typeface="Casper SF" pitchFamily="2" charset="0"/>
          </a:endParaRPr>
        </a:p>
      </dsp:txBody>
      <dsp:txXfrm rot="10800000">
        <a:off x="5358551" y="4059547"/>
        <a:ext cx="385582" cy="419799"/>
      </dsp:txXfrm>
    </dsp:sp>
    <dsp:sp modelId="{6A7EB4C1-A7F8-4498-B8D7-DAFBE565C4BB}">
      <dsp:nvSpPr>
        <dsp:cNvPr id="0" name=""/>
        <dsp:cNvSpPr/>
      </dsp:nvSpPr>
      <dsp:spPr>
        <a:xfrm>
          <a:off x="3344958" y="4402748"/>
          <a:ext cx="2073082" cy="207308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latin typeface="Casper SF" pitchFamily="2" charset="0"/>
            </a:rPr>
            <a:t>Maternal milk supply declines</a:t>
          </a:r>
          <a:endParaRPr lang="en-US" sz="2300" kern="1200" dirty="0">
            <a:latin typeface="Casper SF" pitchFamily="2" charset="0"/>
          </a:endParaRPr>
        </a:p>
      </dsp:txBody>
      <dsp:txXfrm>
        <a:off x="3648554" y="4706344"/>
        <a:ext cx="1465890" cy="1465890"/>
      </dsp:txXfrm>
    </dsp:sp>
    <dsp:sp modelId="{73A0A303-56EF-48D9-8F04-7CAB9124B945}">
      <dsp:nvSpPr>
        <dsp:cNvPr id="0" name=""/>
        <dsp:cNvSpPr/>
      </dsp:nvSpPr>
      <dsp:spPr>
        <a:xfrm rot="13500000">
          <a:off x="3016712" y="4000085"/>
          <a:ext cx="550831" cy="699665"/>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latin typeface="Casper SF" pitchFamily="2" charset="0"/>
          </a:endParaRPr>
        </a:p>
      </dsp:txBody>
      <dsp:txXfrm rot="10800000">
        <a:off x="3157761" y="4198442"/>
        <a:ext cx="385582" cy="419799"/>
      </dsp:txXfrm>
    </dsp:sp>
    <dsp:sp modelId="{D803CD80-CC6C-496E-8A43-EDB453A6232A}">
      <dsp:nvSpPr>
        <dsp:cNvPr id="0" name=""/>
        <dsp:cNvSpPr/>
      </dsp:nvSpPr>
      <dsp:spPr>
        <a:xfrm>
          <a:off x="1144168" y="2201958"/>
          <a:ext cx="2073082" cy="2073082"/>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latin typeface="Casper SF" pitchFamily="2" charset="0"/>
            </a:rPr>
            <a:t>Continued weight loss</a:t>
          </a:r>
          <a:endParaRPr lang="en-US" sz="2300" kern="1200" dirty="0">
            <a:latin typeface="Casper SF" pitchFamily="2" charset="0"/>
          </a:endParaRPr>
        </a:p>
      </dsp:txBody>
      <dsp:txXfrm>
        <a:off x="1447764" y="2505554"/>
        <a:ext cx="1465890" cy="1465890"/>
      </dsp:txXfrm>
    </dsp:sp>
    <dsp:sp modelId="{0F3EB0E1-4A9B-4CAA-A8C9-F3D0E04034A4}">
      <dsp:nvSpPr>
        <dsp:cNvPr id="0" name=""/>
        <dsp:cNvSpPr/>
      </dsp:nvSpPr>
      <dsp:spPr>
        <a:xfrm rot="18900000">
          <a:off x="2994665" y="1799295"/>
          <a:ext cx="550831" cy="699665"/>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latin typeface="Casper SF" pitchFamily="2" charset="0"/>
          </a:endParaRPr>
        </a:p>
      </dsp:txBody>
      <dsp:txXfrm>
        <a:off x="3018865" y="1997652"/>
        <a:ext cx="385582" cy="41979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9378"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229379" name="Rectangle 3"/>
          <p:cNvSpPr>
            <a:spLocks noGrp="1" noChangeArrowheads="1"/>
          </p:cNvSpPr>
          <p:nvPr>
            <p:ph type="dt" sz="quarter"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229380" name="Rectangle 4"/>
          <p:cNvSpPr>
            <a:spLocks noGrp="1" noChangeArrowheads="1"/>
          </p:cNvSpPr>
          <p:nvPr>
            <p:ph type="ftr" sz="quarter" idx="2"/>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229381" name="Rectangle 5"/>
          <p:cNvSpPr>
            <a:spLocks noGrp="1" noChangeArrowheads="1"/>
          </p:cNvSpPr>
          <p:nvPr>
            <p:ph type="sldNum" sz="quarter" idx="3"/>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B142EF0-2A40-48CE-A97C-F60074834405}" type="slidenum">
              <a:rPr lang="en-US"/>
              <a:pPr>
                <a:defRPr/>
              </a:pPr>
              <a:t>‹#›</a:t>
            </a:fld>
            <a:endParaRPr lang="en-US"/>
          </a:p>
        </p:txBody>
      </p:sp>
    </p:spTree>
    <p:extLst>
      <p:ext uri="{BB962C8B-B14F-4D97-AF65-F5344CB8AC3E}">
        <p14:creationId xmlns:p14="http://schemas.microsoft.com/office/powerpoint/2010/main" val="1713086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93187" name="Rectangle 3"/>
          <p:cNvSpPr>
            <a:spLocks noGrp="1" noChangeArrowheads="1"/>
          </p:cNvSpPr>
          <p:nvPr>
            <p:ph type="dt"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12186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93189" name="Rectangle 5"/>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3190" name="Rectangle 6"/>
          <p:cNvSpPr>
            <a:spLocks noGrp="1" noChangeArrowheads="1"/>
          </p:cNvSpPr>
          <p:nvPr>
            <p:ph type="ftr" sz="quarter" idx="4"/>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93191" name="Rectangle 7"/>
          <p:cNvSpPr>
            <a:spLocks noGrp="1" noChangeArrowheads="1"/>
          </p:cNvSpPr>
          <p:nvPr>
            <p:ph type="sldNum" sz="quarter" idx="5"/>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B5D0F130-CBC8-4E9E-92A4-3CA577393243}" type="slidenum">
              <a:rPr lang="en-US"/>
              <a:pPr>
                <a:defRPr/>
              </a:pPr>
              <a:t>‹#›</a:t>
            </a:fld>
            <a:endParaRPr lang="en-US"/>
          </a:p>
        </p:txBody>
      </p:sp>
    </p:spTree>
    <p:extLst>
      <p:ext uri="{BB962C8B-B14F-4D97-AF65-F5344CB8AC3E}">
        <p14:creationId xmlns:p14="http://schemas.microsoft.com/office/powerpoint/2010/main" val="4347260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1</a:t>
            </a:fld>
            <a:endParaRPr lang="en-US"/>
          </a:p>
        </p:txBody>
      </p:sp>
    </p:spTree>
    <p:extLst>
      <p:ext uri="{BB962C8B-B14F-4D97-AF65-F5344CB8AC3E}">
        <p14:creationId xmlns:p14="http://schemas.microsoft.com/office/powerpoint/2010/main" val="723010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 placenta</a:t>
            </a:r>
            <a:r>
              <a:rPr lang="en-US" baseline="0" dirty="0" smtClean="0"/>
              <a:t> is delivered, the hormones from the placenta diminish, and control of the breast tissue switches to:</a:t>
            </a:r>
          </a:p>
          <a:p>
            <a:r>
              <a:rPr lang="en-US" baseline="0" dirty="0" smtClean="0"/>
              <a:t>	1.  Prolactin &amp; oxytocin in the pituitary gland</a:t>
            </a:r>
          </a:p>
          <a:p>
            <a:r>
              <a:rPr lang="en-US" baseline="0" dirty="0" smtClean="0"/>
              <a:t>	2.  Local hormone and chemical signals in the breast</a:t>
            </a: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744663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pituitary glands</a:t>
            </a:r>
            <a:r>
              <a:rPr lang="en-US" baseline="0" dirty="0" smtClean="0"/>
              <a:t> dangles under the brain tissue, behind and between the eyes. It has an anterior lobe and a posterior lobe.</a:t>
            </a:r>
            <a:endParaRPr lang="en-US" dirty="0" smtClean="0"/>
          </a:p>
          <a:p>
            <a:endParaRPr lang="en-US" dirty="0" smtClean="0"/>
          </a:p>
          <a:p>
            <a:r>
              <a:rPr lang="en-US" dirty="0" smtClean="0"/>
              <a:t>Prolactin</a:t>
            </a:r>
            <a:r>
              <a:rPr lang="en-US" baseline="0" dirty="0" smtClean="0"/>
              <a:t> comes from the anterior lobe of the pituitary gland</a:t>
            </a:r>
          </a:p>
          <a:p>
            <a:r>
              <a:rPr lang="en-US" baseline="0" dirty="0" smtClean="0"/>
              <a:t>Oxytocin comes from the posterior lobe of the pituitary gland</a:t>
            </a: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29</a:t>
            </a:fld>
            <a:endParaRPr lang="en-US"/>
          </a:p>
        </p:txBody>
      </p:sp>
    </p:spTree>
    <p:extLst>
      <p:ext uri="{BB962C8B-B14F-4D97-AF65-F5344CB8AC3E}">
        <p14:creationId xmlns:p14="http://schemas.microsoft.com/office/powerpoint/2010/main" val="2859065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2800" b="1" dirty="0" smtClean="0">
                <a:latin typeface="Comic Sans MS" pitchFamily="66" charset="0"/>
              </a:rPr>
              <a:t>Prolactin:</a:t>
            </a:r>
          </a:p>
          <a:p>
            <a:pPr marL="0" indent="0">
              <a:lnSpc>
                <a:spcPct val="90000"/>
              </a:lnSpc>
              <a:buFont typeface="Arial" panose="020B0604020202020204" pitchFamily="34" charset="0"/>
              <a:buNone/>
            </a:pPr>
            <a:r>
              <a:rPr lang="en-US" sz="2800" dirty="0" smtClean="0">
                <a:latin typeface="Comic Sans MS" pitchFamily="66" charset="0"/>
              </a:rPr>
              <a:t>Prolactin is released</a:t>
            </a:r>
            <a:r>
              <a:rPr lang="en-US" sz="2800" baseline="0" dirty="0" smtClean="0">
                <a:latin typeface="Comic Sans MS" pitchFamily="66" charset="0"/>
              </a:rPr>
              <a:t> from the anterior pituitary gland.</a:t>
            </a:r>
          </a:p>
          <a:p>
            <a:pPr marL="0" indent="0">
              <a:lnSpc>
                <a:spcPct val="90000"/>
              </a:lnSpc>
              <a:buFont typeface="Arial" panose="020B0604020202020204" pitchFamily="34" charset="0"/>
              <a:buNone/>
            </a:pPr>
            <a:r>
              <a:rPr lang="en-US" sz="2800" baseline="0" dirty="0" smtClean="0">
                <a:latin typeface="Comic Sans MS" pitchFamily="66" charset="0"/>
              </a:rPr>
              <a:t>Prolactin is the hormone that tells the breast to make milk, much like how the boss of a factory tells the assembly line to keep moving.</a:t>
            </a:r>
            <a:endParaRPr lang="en-US" sz="2800" dirty="0" smtClean="0">
              <a:latin typeface="Comic Sans MS" pitchFamily="66" charset="0"/>
            </a:endParaRPr>
          </a:p>
          <a:p>
            <a:pPr marL="0" indent="0">
              <a:lnSpc>
                <a:spcPct val="90000"/>
              </a:lnSpc>
              <a:buFont typeface="Arial" panose="020B0604020202020204" pitchFamily="34" charset="0"/>
              <a:buNone/>
            </a:pPr>
            <a:r>
              <a:rPr lang="en-US" sz="2800" dirty="0" smtClean="0">
                <a:latin typeface="Comic Sans MS" pitchFamily="66" charset="0"/>
              </a:rPr>
              <a:t>The prolactin</a:t>
            </a:r>
            <a:r>
              <a:rPr lang="en-US" sz="2800" baseline="0" dirty="0" smtClean="0">
                <a:latin typeface="Comic Sans MS" pitchFamily="66" charset="0"/>
              </a:rPr>
              <a:t> level rises </a:t>
            </a:r>
            <a:r>
              <a:rPr lang="en-US" sz="2800" dirty="0" smtClean="0">
                <a:latin typeface="Comic Sans MS" pitchFamily="66" charset="0"/>
              </a:rPr>
              <a:t>in response to </a:t>
            </a:r>
            <a:r>
              <a:rPr lang="en-US" sz="2800" b="1" dirty="0" smtClean="0">
                <a:latin typeface="Comic Sans MS" pitchFamily="66" charset="0"/>
              </a:rPr>
              <a:t>nipple stimulation</a:t>
            </a:r>
            <a:r>
              <a:rPr lang="en-US" sz="2800" dirty="0" smtClean="0">
                <a:latin typeface="Comic Sans MS" pitchFamily="66" charset="0"/>
              </a:rPr>
              <a:t>. Also</a:t>
            </a:r>
            <a:r>
              <a:rPr lang="en-US" sz="2800" baseline="0" dirty="0" smtClean="0">
                <a:latin typeface="Comic Sans MS" pitchFamily="66" charset="0"/>
              </a:rPr>
              <a:t>, mom has to be able to feel the stimulation for the prolactin level to rise. </a:t>
            </a:r>
            <a:r>
              <a:rPr lang="en-US" sz="2800" dirty="0" smtClean="0">
                <a:latin typeface="Comic Sans MS" pitchFamily="66" charset="0"/>
              </a:rPr>
              <a:t>This is</a:t>
            </a:r>
            <a:r>
              <a:rPr lang="en-US" sz="2800" baseline="0" dirty="0" smtClean="0">
                <a:latin typeface="Comic Sans MS" pitchFamily="66" charset="0"/>
              </a:rPr>
              <a:t> very important. If the nipples are not stimulated enough, the prolactin level will go down. So if the baby is not nursing enough, or if the nipples are numb, or if a nipple shield is put over the nipple and prevents nipple sensation, the prolactin level won’t rise.</a:t>
            </a:r>
            <a:endParaRPr lang="en-US" sz="2800" dirty="0" smtClean="0">
              <a:latin typeface="Comic Sans MS" pitchFamily="66" charset="0"/>
            </a:endParaRPr>
          </a:p>
          <a:p>
            <a:pPr marL="0" indent="0">
              <a:lnSpc>
                <a:spcPct val="90000"/>
              </a:lnSpc>
              <a:buFont typeface="Arial" panose="020B0604020202020204" pitchFamily="34" charset="0"/>
              <a:buNone/>
            </a:pPr>
            <a:r>
              <a:rPr lang="en-US" sz="2800" dirty="0" smtClean="0">
                <a:latin typeface="Comic Sans MS" pitchFamily="66" charset="0"/>
              </a:rPr>
              <a:t>The level</a:t>
            </a:r>
            <a:r>
              <a:rPr lang="en-US" sz="2800" baseline="0" dirty="0" smtClean="0">
                <a:latin typeface="Comic Sans MS" pitchFamily="66" charset="0"/>
              </a:rPr>
              <a:t> of prolactin in the blood does not predict how much milk the mother is making. This means that if we run a prolactin level, we cannot tell by that level how much milk the mother will make.</a:t>
            </a:r>
          </a:p>
          <a:p>
            <a:pPr marL="0" indent="0">
              <a:lnSpc>
                <a:spcPct val="90000"/>
              </a:lnSpc>
              <a:buFont typeface="Arial" panose="020B0604020202020204" pitchFamily="34" charset="0"/>
              <a:buNone/>
            </a:pPr>
            <a:r>
              <a:rPr lang="en-US" sz="2800" baseline="0" dirty="0" smtClean="0">
                <a:latin typeface="Comic Sans MS" pitchFamily="66" charset="0"/>
              </a:rPr>
              <a:t>Increasing the prolactin level by giving herbs or medications will not make mother produce more milk if she is not nursing or pumping. In other words, if the mother is not using the milk, her body won’t keep making more.</a:t>
            </a:r>
            <a:endParaRPr lang="en-US" dirty="0" smtClean="0">
              <a:latin typeface="Comic Sans MS" pitchFamily="66"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30</a:t>
            </a:fld>
            <a:endParaRPr lang="en-US"/>
          </a:p>
        </p:txBody>
      </p:sp>
    </p:spTree>
    <p:extLst>
      <p:ext uri="{BB962C8B-B14F-4D97-AF65-F5344CB8AC3E}">
        <p14:creationId xmlns:p14="http://schemas.microsoft.com/office/powerpoint/2010/main" val="2385091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Prolactin secretion</a:t>
            </a:r>
            <a:r>
              <a:rPr lang="en-US" baseline="0" dirty="0" smtClean="0"/>
              <a:t> from the pituitary can be affected by many substances and events. These issues can lead to insufficient milk supply:</a:t>
            </a:r>
          </a:p>
          <a:p>
            <a:pPr marL="457200" lvl="1" indent="0">
              <a:lnSpc>
                <a:spcPct val="90000"/>
              </a:lnSpc>
              <a:buFont typeface="Arial" panose="020B0604020202020204" pitchFamily="34" charset="0"/>
              <a:buNone/>
            </a:pPr>
            <a:r>
              <a:rPr lang="en-US" sz="2400" b="1" dirty="0" smtClean="0">
                <a:latin typeface="Comic Sans MS" pitchFamily="66" charset="0"/>
              </a:rPr>
              <a:t>Medications and drugs-</a:t>
            </a:r>
          </a:p>
          <a:p>
            <a:pPr marL="914400" lvl="2" indent="0">
              <a:lnSpc>
                <a:spcPct val="90000"/>
              </a:lnSpc>
              <a:buFont typeface="Arial" panose="020B0604020202020204" pitchFamily="34" charset="0"/>
              <a:buNone/>
            </a:pPr>
            <a:r>
              <a:rPr lang="en-US" sz="2000" dirty="0" smtClean="0">
                <a:latin typeface="Comic Sans MS" pitchFamily="66" charset="0"/>
              </a:rPr>
              <a:t>Tobacco- women who smoke</a:t>
            </a:r>
            <a:r>
              <a:rPr lang="en-US" sz="2000" baseline="0" dirty="0" smtClean="0">
                <a:latin typeface="Comic Sans MS" pitchFamily="66" charset="0"/>
              </a:rPr>
              <a:t> make less milk due to having a lower prolactin level</a:t>
            </a:r>
            <a:endParaRPr lang="en-US" sz="2000" dirty="0" smtClean="0">
              <a:latin typeface="Comic Sans MS" pitchFamily="66" charset="0"/>
            </a:endParaRPr>
          </a:p>
          <a:p>
            <a:pPr marL="914400" lvl="2" indent="0">
              <a:lnSpc>
                <a:spcPct val="90000"/>
              </a:lnSpc>
              <a:buFont typeface="Arial" panose="020B0604020202020204" pitchFamily="34" charset="0"/>
              <a:buNone/>
            </a:pPr>
            <a:r>
              <a:rPr lang="en-US" sz="2000" dirty="0" smtClean="0">
                <a:latin typeface="Comic Sans MS" pitchFamily="66" charset="0"/>
              </a:rPr>
              <a:t>Bupropion (</a:t>
            </a:r>
            <a:r>
              <a:rPr lang="en-US" sz="2000" dirty="0" err="1" smtClean="0">
                <a:latin typeface="Comic Sans MS" pitchFamily="66" charset="0"/>
              </a:rPr>
              <a:t>wellbutrin</a:t>
            </a:r>
            <a:r>
              <a:rPr lang="en-US" sz="2000" dirty="0" smtClean="0">
                <a:latin typeface="Comic Sans MS" pitchFamily="66" charset="0"/>
              </a:rPr>
              <a:t>)- this is an antidepressant which can lower prolactin</a:t>
            </a:r>
          </a:p>
          <a:p>
            <a:pPr marL="914400" lvl="2" indent="0">
              <a:lnSpc>
                <a:spcPct val="90000"/>
              </a:lnSpc>
              <a:buFont typeface="Arial" panose="020B0604020202020204" pitchFamily="34" charset="0"/>
              <a:buNone/>
            </a:pPr>
            <a:r>
              <a:rPr lang="en-US" sz="2000" dirty="0" smtClean="0">
                <a:latin typeface="Comic Sans MS" pitchFamily="66" charset="0"/>
              </a:rPr>
              <a:t>Pseudoephedrine</a:t>
            </a:r>
            <a:r>
              <a:rPr lang="en-US" sz="2000" baseline="0" dirty="0" smtClean="0">
                <a:latin typeface="Comic Sans MS" pitchFamily="66" charset="0"/>
              </a:rPr>
              <a:t>, AKA </a:t>
            </a:r>
            <a:r>
              <a:rPr lang="en-US" sz="2000" baseline="0" dirty="0" err="1" smtClean="0">
                <a:latin typeface="Comic Sans MS" pitchFamily="66" charset="0"/>
              </a:rPr>
              <a:t>sudafed</a:t>
            </a:r>
            <a:r>
              <a:rPr lang="en-US" sz="2000" baseline="0" dirty="0" smtClean="0">
                <a:latin typeface="Comic Sans MS" pitchFamily="66" charset="0"/>
              </a:rPr>
              <a:t>, is a popular decongestant for stuffy noses. It can reduce the milk supply by 25%. It is possible that at least part of its effect is by reducing the prolactin level </a:t>
            </a:r>
            <a:endParaRPr lang="en-US" sz="2000" dirty="0" smtClean="0">
              <a:latin typeface="Comic Sans MS" pitchFamily="66" charset="0"/>
            </a:endParaRPr>
          </a:p>
          <a:p>
            <a:pPr marL="914400" lvl="2" indent="0">
              <a:lnSpc>
                <a:spcPct val="90000"/>
              </a:lnSpc>
              <a:buFont typeface="Arial" panose="020B0604020202020204" pitchFamily="34" charset="0"/>
              <a:buNone/>
            </a:pPr>
            <a:r>
              <a:rPr lang="en-US" sz="2000" dirty="0" smtClean="0">
                <a:latin typeface="Comic Sans MS" pitchFamily="66" charset="0"/>
              </a:rPr>
              <a:t>Estrogen – estrogen is known</a:t>
            </a:r>
            <a:r>
              <a:rPr lang="en-US" sz="2000" baseline="0" dirty="0" smtClean="0">
                <a:latin typeface="Comic Sans MS" pitchFamily="66" charset="0"/>
              </a:rPr>
              <a:t> to reduce the prolactin level. Estrogen given at any time during lactation can reduce the milk supply</a:t>
            </a:r>
            <a:endParaRPr lang="en-US" sz="2000" dirty="0" smtClean="0">
              <a:latin typeface="Comic Sans MS" pitchFamily="66" charset="0"/>
            </a:endParaRPr>
          </a:p>
          <a:p>
            <a:pPr marL="457200" lvl="1" indent="0">
              <a:lnSpc>
                <a:spcPct val="90000"/>
              </a:lnSpc>
              <a:buFont typeface="Arial" panose="020B0604020202020204" pitchFamily="34" charset="0"/>
              <a:buNone/>
            </a:pPr>
            <a:r>
              <a:rPr lang="en-US" sz="2400" dirty="0" smtClean="0">
                <a:latin typeface="Comic Sans MS" pitchFamily="66" charset="0"/>
              </a:rPr>
              <a:t> </a:t>
            </a:r>
            <a:r>
              <a:rPr lang="en-US" sz="2400" b="1" dirty="0" smtClean="0">
                <a:latin typeface="Comic Sans MS" pitchFamily="66" charset="0"/>
              </a:rPr>
              <a:t>Nipple insensitivity-</a:t>
            </a:r>
          </a:p>
          <a:p>
            <a:pPr marL="457200" lvl="1" indent="0">
              <a:lnSpc>
                <a:spcPct val="90000"/>
              </a:lnSpc>
              <a:buFont typeface="Arial" panose="020B0604020202020204" pitchFamily="34" charset="0"/>
              <a:buNone/>
            </a:pPr>
            <a:r>
              <a:rPr lang="en-US" sz="2400" dirty="0" smtClean="0">
                <a:latin typeface="Comic Sans MS" pitchFamily="66" charset="0"/>
              </a:rPr>
              <a:t>If a woman does not have adequate nipple sensitivity</a:t>
            </a:r>
            <a:r>
              <a:rPr lang="en-US" sz="2400" baseline="0" dirty="0" smtClean="0">
                <a:latin typeface="Comic Sans MS" pitchFamily="66" charset="0"/>
              </a:rPr>
              <a:t> her prolactin level may not rise. Common causes would be breast surgery, </a:t>
            </a:r>
            <a:r>
              <a:rPr lang="en-US" sz="2400" baseline="0" dirty="0" err="1" smtClean="0">
                <a:latin typeface="Comic Sans MS" pitchFamily="66" charset="0"/>
              </a:rPr>
              <a:t>esp</a:t>
            </a:r>
            <a:r>
              <a:rPr lang="en-US" sz="2400" baseline="0" dirty="0" smtClean="0">
                <a:latin typeface="Comic Sans MS" pitchFamily="66" charset="0"/>
              </a:rPr>
              <a:t> breast reduction.</a:t>
            </a:r>
            <a:endParaRPr lang="en-US" sz="2400" dirty="0" smtClean="0">
              <a:latin typeface="Comic Sans MS" pitchFamily="66" charset="0"/>
            </a:endParaRPr>
          </a:p>
          <a:p>
            <a:pPr marL="457200" lvl="1" indent="0">
              <a:lnSpc>
                <a:spcPct val="90000"/>
              </a:lnSpc>
              <a:buFont typeface="Arial" panose="020B0604020202020204" pitchFamily="34" charset="0"/>
              <a:buNone/>
            </a:pPr>
            <a:r>
              <a:rPr lang="en-US" sz="2400" dirty="0" smtClean="0">
                <a:latin typeface="Comic Sans MS" pitchFamily="66" charset="0"/>
              </a:rPr>
              <a:t> </a:t>
            </a:r>
            <a:r>
              <a:rPr lang="en-US" sz="2400" b="1" dirty="0" smtClean="0">
                <a:latin typeface="Comic Sans MS" pitchFamily="66" charset="0"/>
              </a:rPr>
              <a:t>Pituitary trauma- </a:t>
            </a:r>
          </a:p>
          <a:p>
            <a:pPr marL="457200" lvl="1" indent="0">
              <a:lnSpc>
                <a:spcPct val="90000"/>
              </a:lnSpc>
              <a:buFont typeface="Arial" panose="020B0604020202020204" pitchFamily="34" charset="0"/>
              <a:buNone/>
            </a:pPr>
            <a:r>
              <a:rPr lang="en-US" sz="2400" dirty="0" smtClean="0">
                <a:latin typeface="Comic Sans MS" pitchFamily="66" charset="0"/>
              </a:rPr>
              <a:t>Because</a:t>
            </a:r>
            <a:r>
              <a:rPr lang="en-US" sz="2400" baseline="0" dirty="0" smtClean="0">
                <a:latin typeface="Comic Sans MS" pitchFamily="66" charset="0"/>
              </a:rPr>
              <a:t> prolactin comes from the pituitary gland, any injury to the pituitary gland can lead to insufficient milk. This is not a common problem, but can rarely occur in cases of excessive postpartum hemorrhage. A major blood loss can lead to low blood pressure, causing lack of blood flow to the pituitary gland. If this happens, the pituitary can suffer injury to the cells that make prolactin.</a:t>
            </a:r>
            <a:endParaRPr lang="en-US" sz="2400" dirty="0" smtClean="0">
              <a:latin typeface="Comic Sans MS" pitchFamily="66" charset="0"/>
            </a:endParaRPr>
          </a:p>
          <a:p>
            <a:pPr marL="457200" lvl="1" indent="0">
              <a:lnSpc>
                <a:spcPct val="90000"/>
              </a:lnSpc>
              <a:buFont typeface="Arial" panose="020B0604020202020204" pitchFamily="34" charset="0"/>
              <a:buNone/>
            </a:pPr>
            <a:r>
              <a:rPr lang="en-US" sz="2400" b="1" dirty="0" smtClean="0">
                <a:latin typeface="Comic Sans MS" pitchFamily="66" charset="0"/>
              </a:rPr>
              <a:t>Insufficient demand- </a:t>
            </a:r>
          </a:p>
          <a:p>
            <a:pPr marL="457200" lvl="1" indent="0">
              <a:lnSpc>
                <a:spcPct val="90000"/>
              </a:lnSpc>
              <a:buFont typeface="Arial" panose="020B0604020202020204" pitchFamily="34" charset="0"/>
              <a:buNone/>
            </a:pPr>
            <a:r>
              <a:rPr lang="en-US" sz="2400" dirty="0" smtClean="0">
                <a:latin typeface="Comic Sans MS" pitchFamily="66" charset="0"/>
              </a:rPr>
              <a:t>If the nipples are not stimulated, the prolactin level won’t rise.</a:t>
            </a:r>
          </a:p>
          <a:p>
            <a:pPr marL="457200" lvl="1" indent="0">
              <a:lnSpc>
                <a:spcPct val="90000"/>
              </a:lnSpc>
              <a:buFont typeface="Arial" panose="020B0604020202020204" pitchFamily="34" charset="0"/>
              <a:buNone/>
            </a:pPr>
            <a:r>
              <a:rPr lang="en-US" sz="2400" b="1" dirty="0" smtClean="0">
                <a:latin typeface="Comic Sans MS" pitchFamily="66" charset="0"/>
              </a:rPr>
              <a:t>Hormonal blockage-</a:t>
            </a:r>
          </a:p>
          <a:p>
            <a:pPr marL="914400" lvl="2" indent="0">
              <a:lnSpc>
                <a:spcPct val="90000"/>
              </a:lnSpc>
              <a:buFont typeface="Arial" panose="020B0604020202020204" pitchFamily="34" charset="0"/>
              <a:buNone/>
            </a:pPr>
            <a:r>
              <a:rPr lang="en-US" sz="2000" dirty="0" smtClean="0">
                <a:latin typeface="Comic Sans MS" pitchFamily="66" charset="0"/>
              </a:rPr>
              <a:t>Testosterone secreting ovarian cyst- If an</a:t>
            </a:r>
            <a:r>
              <a:rPr lang="en-US" sz="2000" baseline="0" dirty="0" smtClean="0">
                <a:latin typeface="Comic Sans MS" pitchFamily="66" charset="0"/>
              </a:rPr>
              <a:t> ovary has a cyst that secretes testosterone, the testosterone will decrease the prolactin level</a:t>
            </a:r>
            <a:endParaRPr lang="en-US" sz="2000" dirty="0" smtClean="0">
              <a:latin typeface="Comic Sans MS" pitchFamily="66" charset="0"/>
            </a:endParaRPr>
          </a:p>
          <a:p>
            <a:pPr marL="914400" lvl="2" indent="0">
              <a:lnSpc>
                <a:spcPct val="90000"/>
              </a:lnSpc>
              <a:buFont typeface="Arial" panose="020B0604020202020204" pitchFamily="34" charset="0"/>
              <a:buNone/>
            </a:pPr>
            <a:r>
              <a:rPr lang="en-US" sz="2000" dirty="0" smtClean="0">
                <a:latin typeface="Comic Sans MS" pitchFamily="66" charset="0"/>
              </a:rPr>
              <a:t>Estrogen- The estrogen level</a:t>
            </a:r>
            <a:r>
              <a:rPr lang="en-US" sz="2000" baseline="0" dirty="0" smtClean="0">
                <a:latin typeface="Comic Sans MS" pitchFamily="66" charset="0"/>
              </a:rPr>
              <a:t> rises with pregnancy. If a woman becomes pregnant while nursing, she will notice that a drop in her milk supply</a:t>
            </a:r>
            <a:endParaRPr lang="en-US" sz="2000" dirty="0" smtClean="0">
              <a:latin typeface="Comic Sans MS" pitchFamily="66"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31</a:t>
            </a:fld>
            <a:endParaRPr lang="en-US"/>
          </a:p>
        </p:txBody>
      </p:sp>
    </p:spTree>
    <p:extLst>
      <p:ext uri="{BB962C8B-B14F-4D97-AF65-F5344CB8AC3E}">
        <p14:creationId xmlns:p14="http://schemas.microsoft.com/office/powerpoint/2010/main" val="1454887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b="1" dirty="0" smtClean="0">
                <a:latin typeface="Comic Sans MS" pitchFamily="66" charset="0"/>
              </a:rPr>
              <a:t>Oxytocin-</a:t>
            </a:r>
          </a:p>
          <a:p>
            <a:pPr marL="0" indent="0" eaLnBrk="1" hangingPunct="1">
              <a:buFont typeface="Arial" panose="020B0604020202020204" pitchFamily="34" charset="0"/>
              <a:buNone/>
            </a:pPr>
            <a:r>
              <a:rPr lang="en-US" sz="1200" dirty="0" smtClean="0">
                <a:latin typeface="Comic Sans MS" pitchFamily="66" charset="0"/>
              </a:rPr>
              <a:t>Oxytocin</a:t>
            </a:r>
            <a:r>
              <a:rPr lang="en-US" sz="1200" baseline="0" dirty="0" smtClean="0">
                <a:latin typeface="Comic Sans MS" pitchFamily="66" charset="0"/>
              </a:rPr>
              <a:t> is r</a:t>
            </a:r>
            <a:r>
              <a:rPr lang="en-US" sz="1200" dirty="0" smtClean="0">
                <a:latin typeface="Comic Sans MS" pitchFamily="66" charset="0"/>
              </a:rPr>
              <a:t>eleased by posterior pituitary thru multiple sensory pathways-</a:t>
            </a:r>
            <a:r>
              <a:rPr lang="en-US" sz="1200" b="1" dirty="0" smtClean="0">
                <a:latin typeface="Comic Sans MS" pitchFamily="66" charset="0"/>
              </a:rPr>
              <a:t>visual, auditory, olfactory, tactile, auditory. </a:t>
            </a:r>
            <a:r>
              <a:rPr lang="en-US" sz="1200" b="0" dirty="0" smtClean="0">
                <a:latin typeface="Comic Sans MS" pitchFamily="66" charset="0"/>
              </a:rPr>
              <a:t>This</a:t>
            </a:r>
            <a:r>
              <a:rPr lang="en-US" sz="1200" b="0" baseline="0" dirty="0" smtClean="0">
                <a:latin typeface="Comic Sans MS" pitchFamily="66" charset="0"/>
              </a:rPr>
              <a:t> means that oxytocin release from the pituitary is much easier than prolactin release. Oxytocin can be released if mom sees the baby, hears the baby, touches, smells or thinks about the baby.</a:t>
            </a:r>
            <a:endParaRPr lang="en-US" sz="1200" b="1" dirty="0" smtClean="0">
              <a:latin typeface="Comic Sans MS" pitchFamily="66" charset="0"/>
            </a:endParaRPr>
          </a:p>
          <a:p>
            <a:pPr marL="0" indent="0" eaLnBrk="1" hangingPunct="1">
              <a:buFont typeface="Arial" panose="020B0604020202020204" pitchFamily="34" charset="0"/>
              <a:buNone/>
            </a:pPr>
            <a:r>
              <a:rPr lang="en-US" sz="1200" dirty="0" smtClean="0">
                <a:latin typeface="Comic Sans MS" pitchFamily="66" charset="0"/>
              </a:rPr>
              <a:t>Oxytocin causes milk ejection from alveoli and smaller milk ducts into the larger lactiferous ducts.</a:t>
            </a:r>
            <a:r>
              <a:rPr lang="en-US" sz="1200" baseline="0" dirty="0" smtClean="0">
                <a:latin typeface="Comic Sans MS" pitchFamily="66" charset="0"/>
              </a:rPr>
              <a:t> Each milk ejection is also termed a ‘let-down’. Mom will notice a series of swallows by the baby with each let-down. If she is pumping, she will see several sprays of milk for a duration of time, and then the sprays will lessen, until the next ‘let down’</a:t>
            </a:r>
            <a:endParaRPr lang="en-US" sz="1200" dirty="0" smtClean="0">
              <a:latin typeface="Comic Sans MS" pitchFamily="66" charset="0"/>
            </a:endParaRPr>
          </a:p>
          <a:p>
            <a:pPr marL="0" indent="0" eaLnBrk="1" hangingPunct="1">
              <a:buFont typeface="Arial" panose="020B0604020202020204" pitchFamily="34" charset="0"/>
              <a:buNone/>
            </a:pPr>
            <a:r>
              <a:rPr lang="en-US" sz="1200" dirty="0" smtClean="0">
                <a:latin typeface="Comic Sans MS" pitchFamily="66" charset="0"/>
              </a:rPr>
              <a:t>Several let-downs occur during a nursing or pumping session. The first letdown</a:t>
            </a:r>
            <a:r>
              <a:rPr lang="en-US" sz="1200" baseline="0" dirty="0" smtClean="0">
                <a:latin typeface="Comic Sans MS" pitchFamily="66" charset="0"/>
              </a:rPr>
              <a:t> has the greatest amount of milk.</a:t>
            </a:r>
            <a:endParaRPr lang="en-US" sz="1200" dirty="0" smtClean="0">
              <a:latin typeface="Comic Sans MS" pitchFamily="66" charset="0"/>
            </a:endParaRPr>
          </a:p>
          <a:p>
            <a:pPr marL="0" indent="0" eaLnBrk="1" hangingPunct="1">
              <a:buFont typeface="Arial" panose="020B0604020202020204" pitchFamily="34" charset="0"/>
              <a:buNone/>
            </a:pPr>
            <a:r>
              <a:rPr lang="en-US" sz="1200" dirty="0" smtClean="0">
                <a:latin typeface="Comic Sans MS" pitchFamily="66" charset="0"/>
              </a:rPr>
              <a:t>The let-down feels like a tight, tingly sensation in the breast.</a:t>
            </a:r>
          </a:p>
          <a:p>
            <a:pPr marL="0" indent="0" eaLnBrk="1" hangingPunct="1">
              <a:buFont typeface="Arial" panose="020B0604020202020204" pitchFamily="34" charset="0"/>
              <a:buNone/>
            </a:pPr>
            <a:r>
              <a:rPr lang="en-US" sz="1200" dirty="0" smtClean="0">
                <a:latin typeface="Comic Sans MS" pitchFamily="66" charset="0"/>
              </a:rPr>
              <a:t>First-time moms often don’t feel their let-down sensation for several months. But they can observe</a:t>
            </a:r>
            <a:r>
              <a:rPr lang="en-US" sz="1200" baseline="0" dirty="0" smtClean="0">
                <a:latin typeface="Comic Sans MS" pitchFamily="66" charset="0"/>
              </a:rPr>
              <a:t> the letdown while pumping, or by watching the baby’s swallowing patterns during nursing.</a:t>
            </a:r>
            <a:endParaRPr lang="en-US" sz="1200" dirty="0" smtClean="0">
              <a:latin typeface="Comic Sans MS" pitchFamily="66" charset="0"/>
            </a:endParaRPr>
          </a:p>
          <a:p>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32</a:t>
            </a:fld>
            <a:endParaRPr lang="en-US"/>
          </a:p>
        </p:txBody>
      </p:sp>
    </p:spTree>
    <p:extLst>
      <p:ext uri="{BB962C8B-B14F-4D97-AF65-F5344CB8AC3E}">
        <p14:creationId xmlns:p14="http://schemas.microsoft.com/office/powerpoint/2010/main" val="1880072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33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37DECE89-444E-49FB-8688-FF338C63A2F4}" type="slidenum">
              <a:rPr lang="en-US"/>
              <a:pPr/>
              <a:t>37</a:t>
            </a:fld>
            <a:endParaRPr lang="en-US"/>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buFontTx/>
              <a:buNone/>
            </a:pPr>
            <a:r>
              <a:rPr lang="en-US" sz="2000" b="1" i="0" dirty="0" smtClean="0">
                <a:solidFill>
                  <a:srgbClr val="000000"/>
                </a:solidFill>
              </a:rPr>
              <a:t>Early Skin-to-Skin</a:t>
            </a:r>
          </a:p>
          <a:p>
            <a:pPr eaLnBrk="1" hangingPunct="1">
              <a:buFontTx/>
              <a:buNone/>
            </a:pPr>
            <a:r>
              <a:rPr lang="en-US" sz="2000" b="0" i="0" dirty="0" smtClean="0">
                <a:solidFill>
                  <a:srgbClr val="000000"/>
                </a:solidFill>
              </a:rPr>
              <a:t>We</a:t>
            </a:r>
            <a:r>
              <a:rPr lang="en-US" sz="2000" b="0" i="0" baseline="0" dirty="0" smtClean="0">
                <a:solidFill>
                  <a:srgbClr val="000000"/>
                </a:solidFill>
              </a:rPr>
              <a:t> know from several studies that when babies are put skin-skin early, they have increased:</a:t>
            </a:r>
          </a:p>
          <a:p>
            <a:pPr lvl="1"/>
            <a:r>
              <a:rPr lang="en-US" b="1" dirty="0" smtClean="0">
                <a:solidFill>
                  <a:srgbClr val="000000"/>
                </a:solidFill>
              </a:rPr>
              <a:t>Breastfeeding duration </a:t>
            </a:r>
            <a:r>
              <a:rPr lang="en-US" dirty="0" smtClean="0">
                <a:solidFill>
                  <a:srgbClr val="000000"/>
                </a:solidFill>
              </a:rPr>
              <a:t>– the baby is likely to nurse longer than a baby</a:t>
            </a:r>
            <a:r>
              <a:rPr lang="en-US" baseline="0" dirty="0" smtClean="0">
                <a:solidFill>
                  <a:srgbClr val="000000"/>
                </a:solidFill>
              </a:rPr>
              <a:t> who did not have a chance to be skin-skin with mom in the hospital</a:t>
            </a:r>
            <a:endParaRPr lang="en-US" dirty="0" smtClean="0">
              <a:solidFill>
                <a:srgbClr val="000000"/>
              </a:solidFill>
            </a:endParaRPr>
          </a:p>
          <a:p>
            <a:pPr lvl="1"/>
            <a:r>
              <a:rPr lang="en-US" b="1" dirty="0" smtClean="0">
                <a:solidFill>
                  <a:srgbClr val="000000"/>
                </a:solidFill>
              </a:rPr>
              <a:t>Thermoregulation </a:t>
            </a:r>
            <a:r>
              <a:rPr lang="en-US" dirty="0" smtClean="0">
                <a:solidFill>
                  <a:srgbClr val="000000"/>
                </a:solidFill>
              </a:rPr>
              <a:t>– mom</a:t>
            </a:r>
            <a:r>
              <a:rPr lang="en-US" baseline="0" dirty="0" smtClean="0">
                <a:solidFill>
                  <a:srgbClr val="000000"/>
                </a:solidFill>
              </a:rPr>
              <a:t> is the ‘warmer’, and she is able to keep the baby warm. The baby does not need to be separated into a separate warmer</a:t>
            </a:r>
            <a:endParaRPr lang="en-US" dirty="0" smtClean="0">
              <a:solidFill>
                <a:srgbClr val="000000"/>
              </a:solidFill>
            </a:endParaRPr>
          </a:p>
          <a:p>
            <a:pPr lvl="1"/>
            <a:r>
              <a:rPr lang="en-US" b="1" dirty="0" smtClean="0">
                <a:solidFill>
                  <a:srgbClr val="000000"/>
                </a:solidFill>
              </a:rPr>
              <a:t>Blood glucose </a:t>
            </a:r>
            <a:r>
              <a:rPr lang="en-US" dirty="0" smtClean="0">
                <a:solidFill>
                  <a:srgbClr val="000000"/>
                </a:solidFill>
              </a:rPr>
              <a:t>–the baby’s blood sugar is much more stable. This is probably due to the fact that the baby is more likely to nurse early,</a:t>
            </a:r>
            <a:r>
              <a:rPr lang="en-US" baseline="0" dirty="0" smtClean="0">
                <a:solidFill>
                  <a:srgbClr val="000000"/>
                </a:solidFill>
              </a:rPr>
              <a:t> longer and more often. The baby is also warmer, which helps to prevent a drop in blood sugar</a:t>
            </a:r>
            <a:endParaRPr lang="en-US" dirty="0" smtClean="0">
              <a:solidFill>
                <a:srgbClr val="000000"/>
              </a:solidFill>
            </a:endParaRPr>
          </a:p>
          <a:p>
            <a:pPr lvl="1"/>
            <a:r>
              <a:rPr lang="en-US" b="1" dirty="0" smtClean="0">
                <a:solidFill>
                  <a:srgbClr val="000000"/>
                </a:solidFill>
              </a:rPr>
              <a:t>Infant crying – </a:t>
            </a:r>
            <a:r>
              <a:rPr lang="en-US" b="0" dirty="0" smtClean="0">
                <a:solidFill>
                  <a:srgbClr val="000000"/>
                </a:solidFill>
              </a:rPr>
              <a:t>The</a:t>
            </a:r>
            <a:r>
              <a:rPr lang="en-US" b="0" baseline="0" dirty="0" smtClean="0">
                <a:solidFill>
                  <a:srgbClr val="000000"/>
                </a:solidFill>
              </a:rPr>
              <a:t> baby does not cry as much, as the baby feels safer, is more comfortable and feeding more often.</a:t>
            </a:r>
            <a:endParaRPr lang="en-US" b="1" dirty="0" smtClean="0">
              <a:solidFill>
                <a:srgbClr val="000000"/>
              </a:solidFill>
            </a:endParaRPr>
          </a:p>
          <a:p>
            <a:pPr lvl="1"/>
            <a:r>
              <a:rPr lang="en-US" b="1" dirty="0" smtClean="0">
                <a:solidFill>
                  <a:srgbClr val="000000"/>
                </a:solidFill>
              </a:rPr>
              <a:t>Increased maternal affectionate love/touch </a:t>
            </a:r>
            <a:r>
              <a:rPr lang="en-US" b="0" dirty="0" smtClean="0">
                <a:solidFill>
                  <a:srgbClr val="000000"/>
                </a:solidFill>
              </a:rPr>
              <a:t>Early</a:t>
            </a:r>
            <a:r>
              <a:rPr lang="en-US" b="0" baseline="0" dirty="0" smtClean="0">
                <a:solidFill>
                  <a:srgbClr val="000000"/>
                </a:solidFill>
              </a:rPr>
              <a:t> skin-to-skin helps to change mom’s hormones too, which have an effect on her sense of affection, bonding, and love for her baby</a:t>
            </a:r>
            <a:endParaRPr lang="en-US" b="1" dirty="0" smtClean="0">
              <a:solidFill>
                <a:srgbClr val="000000"/>
              </a:solidFill>
            </a:endParaRPr>
          </a:p>
          <a:p>
            <a:pPr eaLnBrk="1" hangingPunct="1">
              <a:buFontTx/>
              <a:buNone/>
            </a:pPr>
            <a:endParaRPr lang="en-US" sz="1600" b="0" i="0" dirty="0" smtClean="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Skin-to-Skin and Self-Led Latch</a:t>
            </a:r>
            <a:endParaRPr lang="en-US" b="0" dirty="0" smtClean="0"/>
          </a:p>
          <a:p>
            <a:r>
              <a:rPr lang="en-US" b="0" dirty="0" smtClean="0"/>
              <a:t>Why</a:t>
            </a:r>
            <a:r>
              <a:rPr lang="en-US" b="0" baseline="0" dirty="0" smtClean="0"/>
              <a:t> does skin-to-skin increase breastfeeding frequency, and early nursing?</a:t>
            </a:r>
          </a:p>
          <a:p>
            <a:r>
              <a:rPr lang="en-US" b="1" baseline="0" dirty="0" smtClean="0"/>
              <a:t>Skin-skin awakens the infant feeding reflex</a:t>
            </a:r>
            <a:endParaRPr lang="en-US" b="0" baseline="0" dirty="0" smtClean="0"/>
          </a:p>
          <a:p>
            <a:r>
              <a:rPr lang="en-US" b="0" baseline="0" dirty="0" smtClean="0"/>
              <a:t>Think about what happens when you hold a young baby against your chest, and the baby is awake. The baby will start to bob and peck at your chest with his mouth. You will then feel the baby shift his weight to one side, as if the baby is ‘flinging’ himself to one side.</a:t>
            </a:r>
          </a:p>
          <a:p>
            <a:r>
              <a:rPr lang="en-US" b="0" baseline="0" dirty="0" smtClean="0"/>
              <a:t>The bobbing/pecking and flinging to one side make up the feeding reflex. These are movements that indicate that the baby is looking for the breast. Starting Chest-chest stimulates these reflexes to take off.</a:t>
            </a:r>
          </a:p>
          <a:p>
            <a:r>
              <a:rPr lang="en-US" b="1" baseline="0" dirty="0" smtClean="0"/>
              <a:t>Organizes route to feeding</a:t>
            </a:r>
          </a:p>
          <a:p>
            <a:r>
              <a:rPr lang="en-US" b="0" baseline="0" dirty="0" smtClean="0"/>
              <a:t>If the baby is allowed to move to the side, the baby will use his mouth and cheeks to ‘root’, by moving his face from side to side, using the cheeks to root to find the nipple. </a:t>
            </a:r>
          </a:p>
          <a:p>
            <a:r>
              <a:rPr lang="en-US" b="0" baseline="0" dirty="0" smtClean="0"/>
              <a:t>Once the baby finds the nipple the baby will try to latch.</a:t>
            </a:r>
          </a:p>
          <a:p>
            <a:endParaRPr lang="en-US" b="1" dirty="0"/>
          </a:p>
        </p:txBody>
      </p:sp>
      <p:sp>
        <p:nvSpPr>
          <p:cNvPr id="4" name="Slide Number Placeholder 3"/>
          <p:cNvSpPr>
            <a:spLocks noGrp="1"/>
          </p:cNvSpPr>
          <p:nvPr>
            <p:ph type="sldNum" sz="quarter" idx="10"/>
          </p:nvPr>
        </p:nvSpPr>
        <p:spPr/>
        <p:txBody>
          <a:bodyPr/>
          <a:lstStyle/>
          <a:p>
            <a:fld id="{856AAD7E-0EDC-4FF0-8AAE-5FE0F31ECC7B}" type="slidenum">
              <a:rPr lang="en-US" smtClean="0"/>
              <a:t>38</a:t>
            </a:fld>
            <a:endParaRPr lang="en-US"/>
          </a:p>
        </p:txBody>
      </p:sp>
    </p:spTree>
    <p:extLst>
      <p:ext uri="{BB962C8B-B14F-4D97-AF65-F5344CB8AC3E}">
        <p14:creationId xmlns:p14="http://schemas.microsoft.com/office/powerpoint/2010/main" val="3722269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smtClean="0"/>
              <a:t>First Few Days of Breastfeeding</a:t>
            </a:r>
          </a:p>
          <a:p>
            <a:pPr eaLnBrk="1" hangingPunct="1"/>
            <a:r>
              <a:rPr lang="en-US" b="1" dirty="0" smtClean="0"/>
              <a:t>Infants need to feed at least</a:t>
            </a:r>
            <a:r>
              <a:rPr lang="en-US" b="1" baseline="0" dirty="0" smtClean="0"/>
              <a:t> </a:t>
            </a:r>
            <a:r>
              <a:rPr lang="en-US" b="1" dirty="0" smtClean="0"/>
              <a:t>10-12 times a day</a:t>
            </a:r>
          </a:p>
          <a:p>
            <a:pPr lvl="1" eaLnBrk="1" hangingPunct="1"/>
            <a:r>
              <a:rPr lang="en-US" sz="2400" dirty="0" smtClean="0"/>
              <a:t>All sucking needs should happen at the breast. If the baby</a:t>
            </a:r>
            <a:r>
              <a:rPr lang="en-US" sz="2400" baseline="0" dirty="0" smtClean="0"/>
              <a:t> is given a pacifier, the baby might just sleep his hunger away and not nurse</a:t>
            </a:r>
            <a:endParaRPr lang="en-US" sz="2400" dirty="0" smtClean="0"/>
          </a:p>
          <a:p>
            <a:pPr eaLnBrk="1" hangingPunct="1"/>
            <a:r>
              <a:rPr lang="en-US" b="1" dirty="0" smtClean="0"/>
              <a:t>Frequent, effective feeding crucial to securing a good early milk supply </a:t>
            </a:r>
          </a:p>
          <a:p>
            <a:pPr eaLnBrk="1" hangingPunct="1"/>
            <a:r>
              <a:rPr lang="en-US" b="0" dirty="0" smtClean="0"/>
              <a:t>As</a:t>
            </a:r>
            <a:r>
              <a:rPr lang="en-US" b="0" baseline="0" dirty="0" smtClean="0"/>
              <a:t> previously stated, the more often mom is nursing, the faster her milk will come in. This means that the baby stays strong with less postpartum weight loss.</a:t>
            </a:r>
            <a:endParaRPr lang="en-US" dirty="0" smtClean="0"/>
          </a:p>
          <a:p>
            <a:pPr eaLnBrk="1" hangingPunct="1"/>
            <a:r>
              <a:rPr lang="en-US" b="1" dirty="0" smtClean="0"/>
              <a:t>Teach mom to focus on baby, not visitors!</a:t>
            </a:r>
          </a:p>
          <a:p>
            <a:pPr lvl="1" eaLnBrk="1" hangingPunct="1"/>
            <a:r>
              <a:rPr lang="en-US" sz="2400" dirty="0" smtClean="0"/>
              <a:t>This</a:t>
            </a:r>
            <a:r>
              <a:rPr lang="en-US" sz="2400" baseline="0" dirty="0" smtClean="0"/>
              <a:t> allows mom to identify the baby’s early f</a:t>
            </a:r>
            <a:r>
              <a:rPr lang="en-US" sz="2400" dirty="0" smtClean="0"/>
              <a:t>eeding cues</a:t>
            </a:r>
          </a:p>
          <a:p>
            <a:pPr eaLnBrk="1" hangingPunct="1"/>
            <a:r>
              <a:rPr lang="en-US" b="1" dirty="0" smtClean="0"/>
              <a:t>No pacifiers or supplements unless medically indicated</a:t>
            </a:r>
          </a:p>
          <a:p>
            <a:pPr eaLnBrk="1" hangingPunct="1"/>
            <a:r>
              <a:rPr lang="en-US" b="0" dirty="0" smtClean="0"/>
              <a:t>The baby should</a:t>
            </a:r>
            <a:r>
              <a:rPr lang="en-US" b="0" baseline="0" dirty="0" smtClean="0"/>
              <a:t> not be given pacifiers, as we discussed, since the baby may not eat as often. It may also lead the baby to look for a different sort of nipple to latch on to, causing infant frustration. This is not really nipple confusion, but rather nipple preference.</a:t>
            </a:r>
            <a:endParaRPr lang="en-US" b="0" dirty="0" smtClean="0"/>
          </a:p>
          <a:p>
            <a:pPr eaLnBrk="1" hangingPunct="1"/>
            <a:r>
              <a:rPr lang="en-US" b="1" dirty="0" smtClean="0"/>
              <a:t>Cracked, bleeding nipples not normal</a:t>
            </a:r>
          </a:p>
          <a:p>
            <a:r>
              <a:rPr lang="en-US" dirty="0" smtClean="0"/>
              <a:t>If the nipples are cracked</a:t>
            </a:r>
            <a:r>
              <a:rPr lang="en-US" baseline="0" dirty="0" smtClean="0"/>
              <a:t> and bleeding, latch is problematic, and this needs to be addressed right away by a lactation specialist or other knowledgeable professional.  If not, mom won’t nurse as often, and the pain will inhibit her let-down reflex, leading to a lower milk supply</a:t>
            </a:r>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t>39</a:t>
            </a:fld>
            <a:endParaRPr lang="en-US"/>
          </a:p>
        </p:txBody>
      </p:sp>
    </p:spTree>
    <p:extLst>
      <p:ext uri="{BB962C8B-B14F-4D97-AF65-F5344CB8AC3E}">
        <p14:creationId xmlns:p14="http://schemas.microsoft.com/office/powerpoint/2010/main" val="2705043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More Milk</a:t>
            </a:r>
            <a:r>
              <a:rPr lang="en-US" b="1" baseline="0" dirty="0" smtClean="0"/>
              <a:t> (Up Arrow)</a:t>
            </a:r>
            <a:endParaRPr lang="en-US" b="1" dirty="0" smtClean="0"/>
          </a:p>
          <a:p>
            <a:r>
              <a:rPr lang="en-US" dirty="0" smtClean="0"/>
              <a:t>More frequent feeding and complete emptying of the</a:t>
            </a:r>
            <a:r>
              <a:rPr lang="en-US" baseline="0" dirty="0" smtClean="0"/>
              <a:t> breasts will help to ensure a sufficient milk supply</a:t>
            </a:r>
          </a:p>
          <a:p>
            <a:r>
              <a:rPr lang="en-US" b="1" baseline="0" dirty="0" smtClean="0"/>
              <a:t>Less Milk (Down Arrow)</a:t>
            </a:r>
          </a:p>
          <a:p>
            <a:r>
              <a:rPr lang="en-US" b="0" baseline="0" dirty="0" smtClean="0"/>
              <a:t>The principle here is that when the breasts are making milk, but the milk is not removed, the cells that make the milk will slow down on milk production</a:t>
            </a:r>
          </a:p>
          <a:p>
            <a:r>
              <a:rPr lang="en-US" baseline="0" dirty="0" smtClean="0"/>
              <a:t>Engorgement is a common problems that can lead to a decrease of milk supply, especially if it is prolonged</a:t>
            </a:r>
          </a:p>
          <a:p>
            <a:r>
              <a:rPr lang="en-US" baseline="0" dirty="0" smtClean="0"/>
              <a:t>Leaving the breasts full by not nursing the baby often will also lead to loss of milk.</a:t>
            </a:r>
          </a:p>
          <a:p>
            <a:r>
              <a:rPr lang="en-US" baseline="0" dirty="0" smtClean="0"/>
              <a:t>In addition, if the baby is not transferring milk well, the breasts will remain full, which also will lead to a decrease in supply.</a:t>
            </a:r>
            <a:endParaRPr lang="en-US" dirty="0"/>
          </a:p>
        </p:txBody>
      </p:sp>
      <p:sp>
        <p:nvSpPr>
          <p:cNvPr id="4" name="Slide Number Placeholder 3"/>
          <p:cNvSpPr>
            <a:spLocks noGrp="1"/>
          </p:cNvSpPr>
          <p:nvPr>
            <p:ph type="sldNum" sz="quarter" idx="10"/>
          </p:nvPr>
        </p:nvSpPr>
        <p:spPr/>
        <p:txBody>
          <a:bodyPr/>
          <a:lstStyle/>
          <a:p>
            <a:fld id="{856AAD7E-0EDC-4FF0-8AAE-5FE0F31ECC7B}" type="slidenum">
              <a:rPr lang="en-US" smtClean="0"/>
              <a:t>41</a:t>
            </a:fld>
            <a:endParaRPr lang="en-US"/>
          </a:p>
        </p:txBody>
      </p:sp>
    </p:spTree>
    <p:extLst>
      <p:ext uri="{BB962C8B-B14F-4D97-AF65-F5344CB8AC3E}">
        <p14:creationId xmlns:p14="http://schemas.microsoft.com/office/powerpoint/2010/main" val="3075037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break</a:t>
            </a:r>
            <a:r>
              <a:rPr lang="en-US" baseline="0" dirty="0" smtClean="0"/>
              <a:t>down of causes of Low Milk Supply- we will talk more in detail in the following slides.</a:t>
            </a:r>
          </a:p>
          <a:p>
            <a:r>
              <a:rPr lang="en-US" baseline="0" dirty="0" smtClean="0"/>
              <a:t>Low milk supply happens either because</a:t>
            </a:r>
          </a:p>
          <a:p>
            <a:r>
              <a:rPr lang="en-US" baseline="0" dirty="0" smtClean="0"/>
              <a:t> 1. there is insufficient breast development during pregnancy, or</a:t>
            </a:r>
          </a:p>
          <a:p>
            <a:r>
              <a:rPr lang="en-US" baseline="0" dirty="0" smtClean="0"/>
              <a:t> 2. something happened after birth that caused the milk to not come in, or</a:t>
            </a:r>
          </a:p>
          <a:p>
            <a:r>
              <a:rPr lang="en-US" baseline="0" dirty="0" smtClean="0"/>
              <a:t> 3. The milk came in just fine, but mom lost her supply</a:t>
            </a:r>
          </a:p>
          <a:p>
            <a:r>
              <a:rPr lang="en-US" baseline="0" dirty="0" smtClean="0"/>
              <a:t>We will now go into each of these problems in detail</a:t>
            </a:r>
          </a:p>
          <a:p>
            <a:endParaRPr lang="en-US" baseline="0" dirty="0" smtClean="0"/>
          </a:p>
        </p:txBody>
      </p:sp>
      <p:sp>
        <p:nvSpPr>
          <p:cNvPr id="4" name="Slide Number Placeholder 3"/>
          <p:cNvSpPr>
            <a:spLocks noGrp="1"/>
          </p:cNvSpPr>
          <p:nvPr>
            <p:ph type="sldNum" sz="quarter" idx="10"/>
          </p:nvPr>
        </p:nvSpPr>
        <p:spPr/>
        <p:txBody>
          <a:bodyPr/>
          <a:lstStyle/>
          <a:p>
            <a:fld id="{B5F6698E-29E8-4928-8D58-01BEC6FF6A44}" type="slidenum">
              <a:rPr lang="en-US" smtClean="0"/>
              <a:pPr/>
              <a:t>3</a:t>
            </a:fld>
            <a:endParaRPr lang="en-US"/>
          </a:p>
        </p:txBody>
      </p:sp>
    </p:spTree>
    <p:extLst>
      <p:ext uri="{BB962C8B-B14F-4D97-AF65-F5344CB8AC3E}">
        <p14:creationId xmlns:p14="http://schemas.microsoft.com/office/powerpoint/2010/main" val="25582512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D8D71193-8265-4545-90C2-7A567159B8C8}" type="slidenum">
              <a:rPr lang="en-US"/>
              <a:pPr/>
              <a:t>44</a:t>
            </a:fld>
            <a:endParaRPr lang="en-US"/>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r>
              <a:rPr lang="en-US" dirty="0" smtClean="0"/>
              <a:t>Dewey KG, et al.  Risk factors for suboptimal infant breastfeeding behavior, delayed onset of lactation, and excess neonatal weight loss.  Pediatrics.  2003;112:607-619.  </a:t>
            </a:r>
          </a:p>
          <a:p>
            <a:pPr>
              <a:buFontTx/>
              <a:buChar char="•"/>
            </a:pPr>
            <a:r>
              <a:rPr lang="en-US" dirty="0" smtClean="0"/>
              <a:t>280 mothers</a:t>
            </a:r>
          </a:p>
          <a:p>
            <a:pPr lvl="1">
              <a:buFontTx/>
              <a:buChar char="•"/>
            </a:pPr>
            <a:r>
              <a:rPr lang="en-US" dirty="0" smtClean="0"/>
              <a:t> SIBB (suboptimal infant breastfeeding behavior) </a:t>
            </a:r>
          </a:p>
          <a:p>
            <a:pPr lvl="2">
              <a:buFontTx/>
              <a:buChar char="•"/>
            </a:pPr>
            <a:r>
              <a:rPr lang="en-US" dirty="0" smtClean="0"/>
              <a:t>Day 0	49%</a:t>
            </a:r>
          </a:p>
          <a:p>
            <a:pPr lvl="2">
              <a:buFontTx/>
              <a:buChar char="•"/>
            </a:pPr>
            <a:r>
              <a:rPr lang="en-US" dirty="0" smtClean="0"/>
              <a:t>Day 3	22%</a:t>
            </a:r>
          </a:p>
          <a:p>
            <a:pPr lvl="2">
              <a:buFontTx/>
              <a:buChar char="•"/>
            </a:pPr>
            <a:r>
              <a:rPr lang="en-US" dirty="0" smtClean="0"/>
              <a:t>Day 7	14%</a:t>
            </a:r>
          </a:p>
          <a:p>
            <a:pPr lvl="1">
              <a:buFontTx/>
              <a:buChar char="•"/>
            </a:pPr>
            <a:r>
              <a:rPr lang="en-US" dirty="0" smtClean="0"/>
              <a:t>Determine incidence of and risk factors for suboptimal infant bf behavior, delayed </a:t>
            </a:r>
            <a:r>
              <a:rPr lang="en-US" dirty="0" err="1" smtClean="0"/>
              <a:t>lactogenesis</a:t>
            </a:r>
            <a:r>
              <a:rPr lang="en-US" dirty="0" smtClean="0"/>
              <a:t> and excess neonatal weight loss among dyads in population w/ high educational levels and motivation to bf </a:t>
            </a:r>
          </a:p>
          <a:p>
            <a:pPr lvl="1">
              <a:buFontTx/>
              <a:buChar char="•"/>
            </a:pPr>
            <a:r>
              <a:rPr lang="en-US" dirty="0" smtClean="0"/>
              <a:t>IBFAT - Infant BF Assessment Tool - - includes ratings for arousal, rooting, time to latch and feed well and suckling effectiveness</a:t>
            </a:r>
          </a:p>
          <a:p>
            <a:pPr lvl="1">
              <a:buFontTx/>
              <a:buChar char="•"/>
            </a:pPr>
            <a:r>
              <a:rPr lang="en-US" dirty="0" smtClean="0"/>
              <a:t>Prevalence of SIBB was 49% at day 0, 22% at day 3 and 14% at day 7</a:t>
            </a:r>
          </a:p>
          <a:p>
            <a:pPr lvl="1">
              <a:buFontTx/>
              <a:buChar char="•"/>
            </a:pPr>
            <a:r>
              <a:rPr lang="en-US" dirty="0" smtClean="0"/>
              <a:t>SIBB was </a:t>
            </a:r>
            <a:r>
              <a:rPr lang="en-US" dirty="0" err="1" smtClean="0"/>
              <a:t>signficiantly</a:t>
            </a:r>
            <a:r>
              <a:rPr lang="en-US" dirty="0" smtClean="0"/>
              <a:t> associated w/ </a:t>
            </a:r>
            <a:r>
              <a:rPr lang="en-US" dirty="0" err="1" smtClean="0"/>
              <a:t>primiparity</a:t>
            </a:r>
            <a:r>
              <a:rPr lang="en-US" dirty="0" smtClean="0"/>
              <a:t>, c-section, flat or inverted nipples, infant status at birth, use of </a:t>
            </a:r>
            <a:r>
              <a:rPr lang="en-US" dirty="0" err="1" smtClean="0"/>
              <a:t>nonbreastmilk</a:t>
            </a:r>
            <a:r>
              <a:rPr lang="en-US" dirty="0" smtClean="0"/>
              <a:t> fluids in 1st 48 hrs, pacifier use at day 3,  stage II labor &gt; 1 hr, maternal </a:t>
            </a:r>
            <a:r>
              <a:rPr lang="en-US" dirty="0" err="1" smtClean="0"/>
              <a:t>bmi</a:t>
            </a:r>
            <a:r>
              <a:rPr lang="en-US" dirty="0" smtClean="0"/>
              <a:t> &gt; 27 kg/m2, birth weight &gt; 3600 g</a:t>
            </a:r>
          </a:p>
          <a:p>
            <a:pPr lvl="1">
              <a:buFontTx/>
              <a:buChar char="•"/>
            </a:pPr>
            <a:r>
              <a:rPr lang="en-US" dirty="0" smtClean="0"/>
              <a:t>All infants should be evaluated at 72-96 hr postpartum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 Sheehan’s original</a:t>
            </a:r>
            <a:r>
              <a:rPr lang="en-US" baseline="0" dirty="0" smtClean="0"/>
              <a:t> group of patients with </a:t>
            </a:r>
            <a:r>
              <a:rPr lang="en-US" baseline="0" dirty="0" err="1" smtClean="0"/>
              <a:t>hypoprolactinemia</a:t>
            </a:r>
            <a:r>
              <a:rPr lang="en-US" baseline="0" dirty="0" smtClean="0"/>
              <a:t> may have had autoimmune </a:t>
            </a:r>
            <a:r>
              <a:rPr lang="en-US" baseline="0" dirty="0" err="1" smtClean="0"/>
              <a:t>hypophysitis</a:t>
            </a:r>
            <a:endParaRPr lang="en-US" dirty="0" smtClean="0"/>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48</a:t>
            </a:fld>
            <a:endParaRPr lang="en-US"/>
          </a:p>
        </p:txBody>
      </p:sp>
    </p:spTree>
    <p:extLst>
      <p:ext uri="{BB962C8B-B14F-4D97-AF65-F5344CB8AC3E}">
        <p14:creationId xmlns:p14="http://schemas.microsoft.com/office/powerpoint/2010/main" val="1827234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49</a:t>
            </a:fld>
            <a:endParaRPr lang="en-US"/>
          </a:p>
        </p:txBody>
      </p:sp>
    </p:spTree>
    <p:extLst>
      <p:ext uri="{BB962C8B-B14F-4D97-AF65-F5344CB8AC3E}">
        <p14:creationId xmlns:p14="http://schemas.microsoft.com/office/powerpoint/2010/main" val="4530459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break</a:t>
            </a:r>
            <a:r>
              <a:rPr lang="en-US" baseline="0" dirty="0" smtClean="0"/>
              <a:t>down of causes of Low Milk Supply- we will talk more in detail in the following slides.</a:t>
            </a:r>
          </a:p>
          <a:p>
            <a:r>
              <a:rPr lang="en-US" baseline="0" dirty="0" smtClean="0"/>
              <a:t>Low milk supply happens either because</a:t>
            </a:r>
          </a:p>
          <a:p>
            <a:r>
              <a:rPr lang="en-US" baseline="0" dirty="0" smtClean="0"/>
              <a:t> 1. there is insufficient breast development during pregnancy, or</a:t>
            </a:r>
          </a:p>
          <a:p>
            <a:r>
              <a:rPr lang="en-US" baseline="0" dirty="0" smtClean="0"/>
              <a:t> 2. something happened after birth that caused the milk to not come in, or</a:t>
            </a:r>
          </a:p>
          <a:p>
            <a:r>
              <a:rPr lang="en-US" baseline="0" dirty="0" smtClean="0"/>
              <a:t> 3. The milk came in just fine, but mom lost her supply</a:t>
            </a:r>
          </a:p>
          <a:p>
            <a:r>
              <a:rPr lang="en-US" baseline="0" dirty="0" smtClean="0"/>
              <a:t>We will now go into each of these problems in detail</a:t>
            </a:r>
          </a:p>
          <a:p>
            <a:endParaRPr lang="en-US" baseline="0" dirty="0" smtClean="0"/>
          </a:p>
        </p:txBody>
      </p:sp>
      <p:sp>
        <p:nvSpPr>
          <p:cNvPr id="4" name="Slide Number Placeholder 3"/>
          <p:cNvSpPr>
            <a:spLocks noGrp="1"/>
          </p:cNvSpPr>
          <p:nvPr>
            <p:ph type="sldNum" sz="quarter" idx="10"/>
          </p:nvPr>
        </p:nvSpPr>
        <p:spPr/>
        <p:txBody>
          <a:bodyPr/>
          <a:lstStyle/>
          <a:p>
            <a:fld id="{B5F6698E-29E8-4928-8D58-01BEC6FF6A44}" type="slidenum">
              <a:rPr lang="en-US" smtClean="0"/>
              <a:pPr/>
              <a:t>51</a:t>
            </a:fld>
            <a:endParaRPr lang="en-US"/>
          </a:p>
        </p:txBody>
      </p:sp>
    </p:spTree>
    <p:extLst>
      <p:ext uri="{BB962C8B-B14F-4D97-AF65-F5344CB8AC3E}">
        <p14:creationId xmlns:p14="http://schemas.microsoft.com/office/powerpoint/2010/main" val="2558251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52</a:t>
            </a:fld>
            <a:endParaRPr lang="en-US"/>
          </a:p>
        </p:txBody>
      </p:sp>
    </p:spTree>
    <p:extLst>
      <p:ext uri="{BB962C8B-B14F-4D97-AF65-F5344CB8AC3E}">
        <p14:creationId xmlns:p14="http://schemas.microsoft.com/office/powerpoint/2010/main" val="173700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56</a:t>
            </a:fld>
            <a:endParaRPr lang="en-US"/>
          </a:p>
        </p:txBody>
      </p:sp>
    </p:spTree>
    <p:extLst>
      <p:ext uri="{BB962C8B-B14F-4D97-AF65-F5344CB8AC3E}">
        <p14:creationId xmlns:p14="http://schemas.microsoft.com/office/powerpoint/2010/main" val="15920323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Shatavari</a:t>
            </a:r>
            <a:r>
              <a:rPr lang="en-US" dirty="0" smtClean="0"/>
              <a:t>- This is also known as Asparagus </a:t>
            </a:r>
            <a:r>
              <a:rPr lang="en-US" dirty="0" err="1" smtClean="0"/>
              <a:t>Racemosus</a:t>
            </a:r>
            <a:endParaRPr lang="en-US" dirty="0" smtClean="0"/>
          </a:p>
          <a:p>
            <a:r>
              <a:rPr lang="en-US" dirty="0" err="1" smtClean="0"/>
              <a:t>Shatavari</a:t>
            </a:r>
            <a:r>
              <a:rPr lang="en-US" baseline="0" dirty="0" smtClean="0"/>
              <a:t> is l</a:t>
            </a:r>
            <a:r>
              <a:rPr lang="en-US" dirty="0" smtClean="0"/>
              <a:t>argely grown in India,</a:t>
            </a:r>
            <a:r>
              <a:rPr lang="en-US" baseline="0" dirty="0" smtClean="0"/>
              <a:t> where it is used as </a:t>
            </a:r>
            <a:r>
              <a:rPr lang="en-US" dirty="0" smtClean="0"/>
              <a:t>a condiment.</a:t>
            </a:r>
            <a:r>
              <a:rPr lang="en-US" baseline="0" dirty="0" smtClean="0"/>
              <a:t> It is also considered a medicine in India to increase milk supply and to boost fertility in women.</a:t>
            </a:r>
            <a:endParaRPr lang="en-US" dirty="0" smtClean="0"/>
          </a:p>
          <a:p>
            <a:r>
              <a:rPr lang="en-US" dirty="0" smtClean="0"/>
              <a:t>The</a:t>
            </a:r>
            <a:r>
              <a:rPr lang="en-US" baseline="0" dirty="0" smtClean="0"/>
              <a:t> root is the active and safe part of the plant</a:t>
            </a:r>
          </a:p>
          <a:p>
            <a:r>
              <a:rPr lang="en-US" baseline="0" dirty="0" smtClean="0"/>
              <a:t>It has natural hormones that act as plant-based estrogens so a very small minority of women notice that their supply goes down. This is pretty uncommon. Most women notice an increase in their supply.</a:t>
            </a:r>
          </a:p>
          <a:p>
            <a:r>
              <a:rPr lang="en-US" baseline="0" dirty="0" smtClean="0"/>
              <a:t>The main side effect is headache, probably because of its estrogen effect.</a:t>
            </a:r>
          </a:p>
          <a:p>
            <a:r>
              <a:rPr lang="en-US" baseline="0" dirty="0" smtClean="0"/>
              <a:t>It should not be taken with Lithium.</a:t>
            </a:r>
          </a:p>
          <a:p>
            <a:r>
              <a:rPr lang="en-US" baseline="0" dirty="0" smtClean="0"/>
              <a:t>The capsules usually come as 400mg or 500mg , and the dose is 2 capsules three times a day</a:t>
            </a:r>
            <a:endParaRPr lang="en-US" dirty="0"/>
          </a:p>
        </p:txBody>
      </p:sp>
      <p:sp>
        <p:nvSpPr>
          <p:cNvPr id="4" name="Slide Number Placeholder 3"/>
          <p:cNvSpPr>
            <a:spLocks noGrp="1"/>
          </p:cNvSpPr>
          <p:nvPr>
            <p:ph type="sldNum" sz="quarter" idx="10"/>
          </p:nvPr>
        </p:nvSpPr>
        <p:spPr/>
        <p:txBody>
          <a:bodyPr/>
          <a:lstStyle/>
          <a:p>
            <a:fld id="{B5F6698E-29E8-4928-8D58-01BEC6FF6A44}" type="slidenum">
              <a:rPr lang="en-US" smtClean="0"/>
              <a:pPr/>
              <a:t>69</a:t>
            </a:fld>
            <a:endParaRPr lang="en-US"/>
          </a:p>
        </p:txBody>
      </p:sp>
    </p:spTree>
    <p:extLst>
      <p:ext uri="{BB962C8B-B14F-4D97-AF65-F5344CB8AC3E}">
        <p14:creationId xmlns:p14="http://schemas.microsoft.com/office/powerpoint/2010/main" val="11896871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Moringa</a:t>
            </a:r>
            <a:r>
              <a:rPr lang="en-US" dirty="0" smtClean="0"/>
              <a:t> leaf, also</a:t>
            </a:r>
            <a:r>
              <a:rPr lang="en-US" baseline="0" dirty="0" smtClean="0"/>
              <a:t> known as </a:t>
            </a:r>
            <a:r>
              <a:rPr lang="en-US" dirty="0" err="1" smtClean="0"/>
              <a:t>Malunggay</a:t>
            </a:r>
            <a:endParaRPr lang="en-US" dirty="0" smtClean="0"/>
          </a:p>
          <a:p>
            <a:r>
              <a:rPr lang="en-US" dirty="0" smtClean="0"/>
              <a:t>This is a plant that is grown</a:t>
            </a:r>
            <a:r>
              <a:rPr lang="en-US" baseline="0" dirty="0" smtClean="0"/>
              <a:t> in the tropics. It is a highly nutritious plant like Kale or Spinach.</a:t>
            </a:r>
          </a:p>
          <a:p>
            <a:r>
              <a:rPr lang="en-US" baseline="0" dirty="0" smtClean="0"/>
              <a:t>The leaves are known to increase milk supply. It is used widely in the </a:t>
            </a:r>
            <a:r>
              <a:rPr lang="en-US" baseline="0" dirty="0" err="1" smtClean="0"/>
              <a:t>Phillipines</a:t>
            </a:r>
            <a:r>
              <a:rPr lang="en-US" baseline="0" dirty="0" smtClean="0"/>
              <a:t> to increase milk supply. Most studies on </a:t>
            </a:r>
            <a:r>
              <a:rPr lang="en-US" baseline="0" dirty="0" err="1" smtClean="0"/>
              <a:t>Moringa</a:t>
            </a:r>
            <a:r>
              <a:rPr lang="en-US" baseline="0" dirty="0" smtClean="0"/>
              <a:t> have been done in the </a:t>
            </a:r>
            <a:r>
              <a:rPr lang="en-US" baseline="0" dirty="0" err="1" smtClean="0"/>
              <a:t>Phillipines</a:t>
            </a:r>
            <a:r>
              <a:rPr lang="en-US" baseline="0" dirty="0" smtClean="0"/>
              <a:t>.</a:t>
            </a:r>
          </a:p>
          <a:p>
            <a:r>
              <a:rPr lang="en-US" baseline="0" dirty="0" smtClean="0"/>
              <a:t>Some of these studies have shown that </a:t>
            </a:r>
            <a:r>
              <a:rPr lang="en-US" baseline="0" dirty="0" err="1" smtClean="0"/>
              <a:t>Moringa</a:t>
            </a:r>
            <a:r>
              <a:rPr lang="en-US" baseline="0" dirty="0" smtClean="0"/>
              <a:t> works by increasing the prolactin level.</a:t>
            </a:r>
          </a:p>
          <a:p>
            <a:r>
              <a:rPr lang="en-US" dirty="0" smtClean="0"/>
              <a:t>The dose is 500mg-1000mg three times a day</a:t>
            </a:r>
          </a:p>
          <a:p>
            <a:r>
              <a:rPr lang="en-US" dirty="0" smtClean="0"/>
              <a:t>Because it is a food,</a:t>
            </a:r>
            <a:r>
              <a:rPr lang="en-US" baseline="0" dirty="0" smtClean="0"/>
              <a:t> it is considered very safe, and no significant side effects have been identified in the ~7 studies done on the </a:t>
            </a:r>
            <a:r>
              <a:rPr lang="en-US" baseline="0" dirty="0" err="1" smtClean="0"/>
              <a:t>Moringa</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5F6698E-29E8-4928-8D58-01BEC6FF6A44}" type="slidenum">
              <a:rPr lang="en-US" smtClean="0"/>
              <a:pPr/>
              <a:t>70</a:t>
            </a:fld>
            <a:endParaRPr lang="en-US"/>
          </a:p>
        </p:txBody>
      </p:sp>
    </p:spTree>
    <p:extLst>
      <p:ext uri="{BB962C8B-B14F-4D97-AF65-F5344CB8AC3E}">
        <p14:creationId xmlns:p14="http://schemas.microsoft.com/office/powerpoint/2010/main" val="29910260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74</a:t>
            </a:fld>
            <a:endParaRPr lang="en-US"/>
          </a:p>
        </p:txBody>
      </p:sp>
    </p:spTree>
    <p:extLst>
      <p:ext uri="{BB962C8B-B14F-4D97-AF65-F5344CB8AC3E}">
        <p14:creationId xmlns:p14="http://schemas.microsoft.com/office/powerpoint/2010/main" val="4061872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a picture of breast</a:t>
            </a:r>
            <a:r>
              <a:rPr lang="en-US" b="1" baseline="0" dirty="0" smtClean="0"/>
              <a:t> anatomy (note that the words come one by one with each click)</a:t>
            </a:r>
          </a:p>
          <a:p>
            <a:endParaRPr lang="en-US" baseline="0" dirty="0" smtClean="0"/>
          </a:p>
          <a:p>
            <a:r>
              <a:rPr lang="en-US" b="1" baseline="0" dirty="0" smtClean="0"/>
              <a:t>Alveolus-</a:t>
            </a:r>
            <a:r>
              <a:rPr lang="en-US" baseline="0" dirty="0" smtClean="0"/>
              <a:t> each individual grape-like structure is called an alveolus. They are clustered together like grapes on a vine, and share ducts. Each alveolus is lined with cells that make milk. The milk is expressed from each cell into the center of each alveolus, as we will see later.</a:t>
            </a:r>
          </a:p>
          <a:p>
            <a:endParaRPr lang="en-US" baseline="0" dirty="0" smtClean="0"/>
          </a:p>
          <a:p>
            <a:r>
              <a:rPr lang="en-US" b="1" baseline="0" dirty="0" smtClean="0"/>
              <a:t>Lobule</a:t>
            </a:r>
            <a:r>
              <a:rPr lang="en-US" baseline="0" dirty="0" smtClean="0"/>
              <a:t>- a lobule is a cluster of alveoli, which share common ducts.</a:t>
            </a:r>
          </a:p>
          <a:p>
            <a:endParaRPr lang="en-US" baseline="0" dirty="0" smtClean="0"/>
          </a:p>
          <a:p>
            <a:r>
              <a:rPr lang="en-US" b="1" baseline="0" dirty="0" smtClean="0"/>
              <a:t>Fat</a:t>
            </a:r>
            <a:r>
              <a:rPr lang="en-US" baseline="0" dirty="0" smtClean="0"/>
              <a:t>- Fat surrounds the glandular tissues that make milk</a:t>
            </a:r>
          </a:p>
          <a:p>
            <a:endParaRPr lang="en-US" baseline="0" dirty="0" smtClean="0"/>
          </a:p>
          <a:p>
            <a:r>
              <a:rPr lang="en-US" b="1" baseline="0" dirty="0" smtClean="0"/>
              <a:t>Lactiferous duct- </a:t>
            </a:r>
            <a:r>
              <a:rPr lang="en-US" baseline="0" dirty="0" smtClean="0"/>
              <a:t>Breastmilk travels from the alveoli down these ducts, eventually reaching the pores of the nipples.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5</a:t>
            </a:fld>
            <a:endParaRPr lang="en-US"/>
          </a:p>
        </p:txBody>
      </p:sp>
    </p:spTree>
    <p:extLst>
      <p:ext uri="{BB962C8B-B14F-4D97-AF65-F5344CB8AC3E}">
        <p14:creationId xmlns:p14="http://schemas.microsoft.com/office/powerpoint/2010/main" val="1322061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Mouse over the bottom of this picture, to show this</a:t>
            </a:r>
            <a:r>
              <a:rPr lang="en-US" baseline="0" dirty="0" smtClean="0"/>
              <a:t> animation.</a:t>
            </a:r>
          </a:p>
          <a:p>
            <a:r>
              <a:rPr lang="en-US" baseline="0" dirty="0" smtClean="0"/>
              <a:t>First you will notice the extensive lymphatic tissue around the breast.</a:t>
            </a:r>
          </a:p>
          <a:p>
            <a:r>
              <a:rPr lang="en-US" baseline="0" dirty="0" smtClean="0"/>
              <a:t>The animation then focuses on a side view of an alveolus. You can see how the alveolus is lined with milk producing cells. The milk gathers in the center of the alveolus. The alveolus contracts and forces milk through the ducts and then out of the breast.</a:t>
            </a: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6</a:t>
            </a:fld>
            <a:endParaRPr lang="en-US"/>
          </a:p>
        </p:txBody>
      </p:sp>
    </p:spTree>
    <p:extLst>
      <p:ext uri="{BB962C8B-B14F-4D97-AF65-F5344CB8AC3E}">
        <p14:creationId xmlns:p14="http://schemas.microsoft.com/office/powerpoint/2010/main" val="2793635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Placental</a:t>
            </a:r>
            <a:r>
              <a:rPr lang="en-US" b="1" baseline="0" dirty="0" smtClean="0"/>
              <a:t> Hormones Affecting Breast Growth</a:t>
            </a:r>
          </a:p>
          <a:p>
            <a:r>
              <a:rPr lang="en-US" baseline="0" dirty="0" smtClean="0"/>
              <a:t>Once a woman becomes pregnant, she grows a placenta in her uterus. The placenta excretes many hormones which all play a role in making sure that the breasts grow and develop in order to make milk.</a:t>
            </a:r>
          </a:p>
          <a:p>
            <a:r>
              <a:rPr lang="en-US" baseline="0" dirty="0" smtClean="0"/>
              <a:t>You can see breast development during pregnancy is complicated with many hormones involved.</a:t>
            </a:r>
            <a:endParaRPr lang="en-US" dirty="0" smtClean="0"/>
          </a:p>
          <a:p>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10</a:t>
            </a:fld>
            <a:endParaRPr lang="en-US"/>
          </a:p>
        </p:txBody>
      </p:sp>
    </p:spTree>
    <p:extLst>
      <p:ext uri="{BB962C8B-B14F-4D97-AF65-F5344CB8AC3E}">
        <p14:creationId xmlns:p14="http://schemas.microsoft.com/office/powerpoint/2010/main" val="2807112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more sketches of glandular</a:t>
            </a:r>
            <a:r>
              <a:rPr lang="en-US" baseline="0" dirty="0" smtClean="0"/>
              <a:t> tissue.</a:t>
            </a:r>
            <a:endParaRPr lang="en-US" dirty="0" smtClean="0"/>
          </a:p>
          <a:p>
            <a:r>
              <a:rPr lang="en-US" dirty="0" smtClean="0"/>
              <a:t>You can see on the left how the alveoli grow during pregnancy, and the breast becomes</a:t>
            </a:r>
            <a:r>
              <a:rPr lang="en-US" baseline="0" dirty="0" smtClean="0"/>
              <a:t>  very lush and full by the time lactation begins after birth.</a:t>
            </a:r>
          </a:p>
          <a:p>
            <a:r>
              <a:rPr lang="en-US" baseline="0" dirty="0" smtClean="0"/>
              <a:t>The center picture is a sketch of an alveolus. You can see there are milk producing cells along the sides.</a:t>
            </a:r>
          </a:p>
          <a:p>
            <a:r>
              <a:rPr lang="en-US" baseline="0" dirty="0" smtClean="0"/>
              <a:t>On the outside of the alveolus is a green cell called a </a:t>
            </a:r>
            <a:r>
              <a:rPr lang="en-US" baseline="0" dirty="0" err="1" smtClean="0"/>
              <a:t>myoepithelial</a:t>
            </a:r>
            <a:r>
              <a:rPr lang="en-US" baseline="0" dirty="0" smtClean="0"/>
              <a:t> cell. This cell has long arms. There are many of them on the outside of the alveolus. The cells reach out and squeeze the alveolus when oxytocin surges, allowing the entire alveolus to contract and expel milk into the ducts.</a:t>
            </a:r>
          </a:p>
          <a:p>
            <a:r>
              <a:rPr lang="en-US" baseline="0" dirty="0" smtClean="0"/>
              <a:t>The sketch on the R is a </a:t>
            </a:r>
            <a:r>
              <a:rPr lang="en-US" baseline="0" dirty="0" err="1" smtClean="0"/>
              <a:t>lactocyte</a:t>
            </a:r>
            <a:r>
              <a:rPr lang="en-US" baseline="0" dirty="0" smtClean="0"/>
              <a:t>, or a milk producing cell. Milk is made inside the cell.</a:t>
            </a:r>
            <a:endParaRPr lang="en-US" dirty="0"/>
          </a:p>
        </p:txBody>
      </p:sp>
      <p:sp>
        <p:nvSpPr>
          <p:cNvPr id="4" name="Slide Number Placeholder 3"/>
          <p:cNvSpPr>
            <a:spLocks noGrp="1"/>
          </p:cNvSpPr>
          <p:nvPr>
            <p:ph type="sldNum" sz="quarter" idx="10"/>
          </p:nvPr>
        </p:nvSpPr>
        <p:spPr/>
        <p:txBody>
          <a:bodyPr/>
          <a:lstStyle/>
          <a:p>
            <a:fld id="{BE6C7CB5-E243-4000-AD78-B69D941331B7}" type="slidenum">
              <a:rPr lang="en-US" smtClean="0"/>
              <a:t>11</a:t>
            </a:fld>
            <a:endParaRPr lang="en-US"/>
          </a:p>
        </p:txBody>
      </p:sp>
    </p:spTree>
    <p:extLst>
      <p:ext uri="{BB962C8B-B14F-4D97-AF65-F5344CB8AC3E}">
        <p14:creationId xmlns:p14="http://schemas.microsoft.com/office/powerpoint/2010/main" val="3315924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19</a:t>
            </a:fld>
            <a:endParaRPr lang="en-US"/>
          </a:p>
        </p:txBody>
      </p:sp>
    </p:spTree>
    <p:extLst>
      <p:ext uri="{BB962C8B-B14F-4D97-AF65-F5344CB8AC3E}">
        <p14:creationId xmlns:p14="http://schemas.microsoft.com/office/powerpoint/2010/main" val="2397653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21</a:t>
            </a:fld>
            <a:endParaRPr lang="en-US"/>
          </a:p>
        </p:txBody>
      </p:sp>
    </p:spTree>
    <p:extLst>
      <p:ext uri="{BB962C8B-B14F-4D97-AF65-F5344CB8AC3E}">
        <p14:creationId xmlns:p14="http://schemas.microsoft.com/office/powerpoint/2010/main" val="206394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5D0F130-CBC8-4E9E-92A4-3CA577393243}" type="slidenum">
              <a:rPr lang="en-US" smtClean="0"/>
              <a:pPr>
                <a:defRPr/>
              </a:pPr>
              <a:t>24</a:t>
            </a:fld>
            <a:endParaRPr lang="en-US"/>
          </a:p>
        </p:txBody>
      </p:sp>
    </p:spTree>
    <p:extLst>
      <p:ext uri="{BB962C8B-B14F-4D97-AF65-F5344CB8AC3E}">
        <p14:creationId xmlns:p14="http://schemas.microsoft.com/office/powerpoint/2010/main" val="1771075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Black">
    <p:bg>
      <p:bgPr>
        <a:solidFill>
          <a:schemeClr val="bg1"/>
        </a:solidFill>
        <a:effectLst/>
      </p:bgPr>
    </p:bg>
    <p:spTree>
      <p:nvGrpSpPr>
        <p:cNvPr id="1" name=""/>
        <p:cNvGrpSpPr/>
        <p:nvPr/>
      </p:nvGrpSpPr>
      <p:grpSpPr>
        <a:xfrm>
          <a:off x="0" y="0"/>
          <a:ext cx="0" cy="0"/>
          <a:chOff x="0" y="0"/>
          <a:chExt cx="0" cy="0"/>
        </a:xfrm>
      </p:grpSpPr>
      <p:sp>
        <p:nvSpPr>
          <p:cNvPr id="4" name="Slide Number Placeholder 5"/>
          <p:cNvSpPr txBox="1">
            <a:spLocks/>
          </p:cNvSpPr>
          <p:nvPr userDrawn="1"/>
        </p:nvSpPr>
        <p:spPr>
          <a:xfrm>
            <a:off x="7086600" y="6500895"/>
            <a:ext cx="1989674" cy="303946"/>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marL="0" indent="0" algn="l" defTabSz="914400">
              <a:tabLst>
                <a:tab pos="5486400" algn="r"/>
              </a:tabLst>
              <a:defRPr/>
            </a:pPr>
            <a:r>
              <a:rPr lang="en-US" sz="1000" b="1" smtClean="0">
                <a:solidFill>
                  <a:schemeClr val="tx1"/>
                </a:solidFill>
                <a:latin typeface="Casper SF" pitchFamily="2" charset="0"/>
              </a:rPr>
              <a:t>© 2016  The Milk Mob.	</a:t>
            </a:r>
            <a:fld id="{3C9EA30E-4DED-4342-AFB0-7BA9DBCA614D}" type="slidenum">
              <a:rPr lang="en-US" sz="1000" b="1" smtClean="0">
                <a:solidFill>
                  <a:schemeClr val="tx1"/>
                </a:solidFill>
                <a:latin typeface="Casper SF" pitchFamily="2" charset="0"/>
              </a:rPr>
              <a:pPr marL="0" indent="0" algn="l" defTabSz="914400">
                <a:tabLst>
                  <a:tab pos="5486400" algn="r"/>
                </a:tabLst>
                <a:defRPr/>
              </a:pPr>
              <a:t>‹#›</a:t>
            </a:fld>
            <a:endParaRPr lang="en-US" sz="1000" b="1">
              <a:solidFill>
                <a:schemeClr val="tx1"/>
              </a:solidFill>
              <a:latin typeface="Casper SF" pitchFamily="2" charset="0"/>
            </a:endParaRPr>
          </a:p>
        </p:txBody>
      </p:sp>
    </p:spTree>
    <p:extLst>
      <p:ext uri="{BB962C8B-B14F-4D97-AF65-F5344CB8AC3E}">
        <p14:creationId xmlns:p14="http://schemas.microsoft.com/office/powerpoint/2010/main" val="12906032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Oval 6"/>
          <p:cNvSpPr/>
          <p:nvPr userDrawn="1"/>
        </p:nvSpPr>
        <p:spPr>
          <a:xfrm>
            <a:off x="112160" y="6405937"/>
            <a:ext cx="362918" cy="362918"/>
          </a:xfrm>
          <a:prstGeom prst="ellipse">
            <a:avLst/>
          </a:prstGeom>
          <a:blipFill dpi="0" rotWithShape="1">
            <a:blip r:embed="rId5">
              <a:alphaModFix amt="84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sper SF" pitchFamily="2" charset="0"/>
            </a:endParaRPr>
          </a:p>
        </p:txBody>
      </p:sp>
      <p:sp>
        <p:nvSpPr>
          <p:cNvPr id="8" name="Slide Number Placeholder 5"/>
          <p:cNvSpPr txBox="1">
            <a:spLocks/>
          </p:cNvSpPr>
          <p:nvPr userDrawn="1"/>
        </p:nvSpPr>
        <p:spPr>
          <a:xfrm>
            <a:off x="7086600" y="6500895"/>
            <a:ext cx="1989674" cy="303946"/>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marL="0" indent="0" algn="l" defTabSz="914400">
              <a:tabLst>
                <a:tab pos="5486400" algn="r"/>
              </a:tabLst>
              <a:defRPr/>
            </a:pPr>
            <a:r>
              <a:rPr lang="en-US" sz="1000" b="1" smtClean="0">
                <a:solidFill>
                  <a:schemeClr val="bg1"/>
                </a:solidFill>
                <a:latin typeface="Casper SF" pitchFamily="2" charset="0"/>
              </a:rPr>
              <a:t>© 2016  The Milk Mob.	</a:t>
            </a:r>
            <a:fld id="{3C9EA30E-4DED-4342-AFB0-7BA9DBCA614D}" type="slidenum">
              <a:rPr lang="en-US" sz="1000" b="1" smtClean="0">
                <a:solidFill>
                  <a:schemeClr val="bg1"/>
                </a:solidFill>
                <a:latin typeface="Casper SF" pitchFamily="2" charset="0"/>
              </a:rPr>
              <a:pPr marL="0" indent="0" algn="l" defTabSz="914400">
                <a:tabLst>
                  <a:tab pos="5486400" algn="r"/>
                </a:tabLst>
                <a:defRPr/>
              </a:pPr>
              <a:t>‹#›</a:t>
            </a:fld>
            <a:endParaRPr lang="en-US" sz="1000" b="1">
              <a:solidFill>
                <a:schemeClr val="bg1"/>
              </a:solidFill>
              <a:latin typeface="Casper SF" pitchFamily="2" charset="0"/>
            </a:endParaRPr>
          </a:p>
        </p:txBody>
      </p:sp>
    </p:spTree>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Lst>
  <p:txStyles>
    <p:titleStyle>
      <a:lvl1pPr algn="ctr" defTabSz="914400" rtl="0" eaLnBrk="1" latinLnBrk="0" hangingPunct="1">
        <a:spcBef>
          <a:spcPct val="0"/>
        </a:spcBef>
        <a:buNone/>
        <a:defRPr sz="4400" kern="1200">
          <a:solidFill>
            <a:schemeClr val="tx1"/>
          </a:solidFill>
          <a:latin typeface="Casper SF" pitchFamily="2"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asper SF" pitchFamily="2"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sper SF" pitchFamily="2"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sper SF" pitchFamily="2"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sper SF" pitchFamily="2"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sper SF"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9.jpg"/><Relationship Id="rId7"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hyperlink" Target="http://newborns.stanford.edu/Breastfeeding/HandExpression.html" TargetMode="Externa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ormAutofit/>
          </a:bodyPr>
          <a:lstStyle/>
          <a:p>
            <a:pPr eaLnBrk="1" hangingPunct="1"/>
            <a:r>
              <a:rPr lang="en-US" sz="5400" i="1" dirty="0" smtClean="0"/>
              <a:t>Low Milk Supply</a:t>
            </a:r>
          </a:p>
        </p:txBody>
      </p:sp>
      <p:sp>
        <p:nvSpPr>
          <p:cNvPr id="2051" name="Rectangle 3"/>
          <p:cNvSpPr>
            <a:spLocks noGrp="1" noChangeArrowheads="1"/>
          </p:cNvSpPr>
          <p:nvPr>
            <p:ph type="subTitle" idx="4294967295"/>
          </p:nvPr>
        </p:nvSpPr>
        <p:spPr>
          <a:xfrm>
            <a:off x="1371600" y="2590800"/>
            <a:ext cx="6400800" cy="2286000"/>
          </a:xfrm>
          <a:prstGeom prst="rect">
            <a:avLst/>
          </a:prstGeom>
        </p:spPr>
        <p:txBody>
          <a:bodyPr/>
          <a:lstStyle/>
          <a:p>
            <a:pPr marL="0" indent="0" algn="ctr" eaLnBrk="1" hangingPunct="1">
              <a:lnSpc>
                <a:spcPct val="80000"/>
              </a:lnSpc>
              <a:buNone/>
            </a:pPr>
            <a:r>
              <a:rPr lang="en-US" sz="2800" dirty="0" smtClean="0">
                <a:solidFill>
                  <a:schemeClr val="tx1"/>
                </a:solidFill>
                <a:latin typeface="Comic Sans MS" pitchFamily="66" charset="0"/>
              </a:rPr>
              <a:t>Anne </a:t>
            </a:r>
            <a:r>
              <a:rPr lang="en-US" sz="2800" dirty="0" err="1" smtClean="0">
                <a:solidFill>
                  <a:schemeClr val="tx1"/>
                </a:solidFill>
                <a:latin typeface="Comic Sans MS" pitchFamily="66" charset="0"/>
              </a:rPr>
              <a:t>Eglash</a:t>
            </a:r>
            <a:r>
              <a:rPr lang="en-US" sz="2800" dirty="0" smtClean="0">
                <a:solidFill>
                  <a:schemeClr val="tx1"/>
                </a:solidFill>
                <a:latin typeface="Comic Sans MS" pitchFamily="66" charset="0"/>
              </a:rPr>
              <a:t> MD</a:t>
            </a:r>
          </a:p>
          <a:p>
            <a:pPr marL="0" indent="0" algn="ctr" eaLnBrk="1" hangingPunct="1">
              <a:lnSpc>
                <a:spcPct val="80000"/>
              </a:lnSpc>
              <a:buNone/>
            </a:pPr>
            <a:r>
              <a:rPr lang="en-US" sz="2800" dirty="0" smtClean="0">
                <a:solidFill>
                  <a:schemeClr val="tx1"/>
                </a:solidFill>
                <a:latin typeface="Comic Sans MS" pitchFamily="66" charset="0"/>
              </a:rPr>
              <a:t>Clinical  Professor</a:t>
            </a:r>
          </a:p>
          <a:p>
            <a:pPr marL="0" indent="0" algn="ctr" eaLnBrk="1" hangingPunct="1">
              <a:lnSpc>
                <a:spcPct val="80000"/>
              </a:lnSpc>
              <a:buNone/>
            </a:pPr>
            <a:r>
              <a:rPr lang="en-US" sz="2800" dirty="0" smtClean="0">
                <a:solidFill>
                  <a:schemeClr val="tx1"/>
                </a:solidFill>
                <a:latin typeface="Comic Sans MS" pitchFamily="66" charset="0"/>
              </a:rPr>
              <a:t>Dept of Family Medicine</a:t>
            </a:r>
          </a:p>
          <a:p>
            <a:pPr marL="0" indent="0" algn="ctr" eaLnBrk="1" hangingPunct="1">
              <a:lnSpc>
                <a:spcPct val="80000"/>
              </a:lnSpc>
              <a:buNone/>
            </a:pPr>
            <a:r>
              <a:rPr lang="en-US" sz="2800" dirty="0" smtClean="0">
                <a:solidFill>
                  <a:schemeClr val="tx1"/>
                </a:solidFill>
                <a:latin typeface="Comic Sans MS" pitchFamily="66" charset="0"/>
              </a:rPr>
              <a:t>University of Wisconsin School of Medicine and Public Health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7000"/>
            <a:lum/>
          </a:blip>
          <a:srcRect/>
          <a:stretch>
            <a:fillRect t="-17000" b="-17000"/>
          </a:stretch>
        </a:blipFill>
        <a:effectLst/>
      </p:bgPr>
    </p:bg>
    <p:spTree>
      <p:nvGrpSpPr>
        <p:cNvPr id="1" name=""/>
        <p:cNvGrpSpPr/>
        <p:nvPr/>
      </p:nvGrpSpPr>
      <p:grpSpPr>
        <a:xfrm>
          <a:off x="0" y="0"/>
          <a:ext cx="0" cy="0"/>
          <a:chOff x="0" y="0"/>
          <a:chExt cx="0" cy="0"/>
        </a:xfrm>
      </p:grpSpPr>
      <p:sp>
        <p:nvSpPr>
          <p:cNvPr id="2" name="TextBox 1"/>
          <p:cNvSpPr txBox="1"/>
          <p:nvPr/>
        </p:nvSpPr>
        <p:spPr>
          <a:xfrm>
            <a:off x="457200" y="2895600"/>
            <a:ext cx="1003608" cy="369332"/>
          </a:xfrm>
          <a:prstGeom prst="rect">
            <a:avLst/>
          </a:prstGeom>
          <a:noFill/>
        </p:spPr>
        <p:txBody>
          <a:bodyPr wrap="none" rtlCol="0">
            <a:spAutoFit/>
          </a:bodyPr>
          <a:lstStyle/>
          <a:p>
            <a:r>
              <a:rPr lang="en-US" dirty="0" smtClean="0"/>
              <a:t>Estrogen</a:t>
            </a:r>
            <a:endParaRPr lang="en-US" dirty="0"/>
          </a:p>
        </p:txBody>
      </p:sp>
      <p:sp>
        <p:nvSpPr>
          <p:cNvPr id="3" name="TextBox 2"/>
          <p:cNvSpPr txBox="1"/>
          <p:nvPr/>
        </p:nvSpPr>
        <p:spPr>
          <a:xfrm>
            <a:off x="609600" y="3581400"/>
            <a:ext cx="1436612" cy="369332"/>
          </a:xfrm>
          <a:prstGeom prst="rect">
            <a:avLst/>
          </a:prstGeom>
          <a:noFill/>
        </p:spPr>
        <p:txBody>
          <a:bodyPr wrap="none" rtlCol="0">
            <a:spAutoFit/>
          </a:bodyPr>
          <a:lstStyle/>
          <a:p>
            <a:r>
              <a:rPr lang="en-US" dirty="0" smtClean="0"/>
              <a:t>Progesterone</a:t>
            </a:r>
            <a:endParaRPr lang="en-US" dirty="0"/>
          </a:p>
        </p:txBody>
      </p:sp>
      <p:sp>
        <p:nvSpPr>
          <p:cNvPr id="4" name="TextBox 3"/>
          <p:cNvSpPr txBox="1"/>
          <p:nvPr/>
        </p:nvSpPr>
        <p:spPr>
          <a:xfrm>
            <a:off x="685800" y="4419600"/>
            <a:ext cx="2673039" cy="369332"/>
          </a:xfrm>
          <a:prstGeom prst="rect">
            <a:avLst/>
          </a:prstGeom>
          <a:noFill/>
        </p:spPr>
        <p:txBody>
          <a:bodyPr wrap="none" rtlCol="0">
            <a:spAutoFit/>
          </a:bodyPr>
          <a:lstStyle/>
          <a:p>
            <a:r>
              <a:rPr lang="en-US" dirty="0" smtClean="0"/>
              <a:t>Human Placental </a:t>
            </a:r>
            <a:r>
              <a:rPr lang="en-US" dirty="0" err="1" smtClean="0"/>
              <a:t>Lactogen</a:t>
            </a:r>
            <a:endParaRPr lang="en-US" dirty="0"/>
          </a:p>
        </p:txBody>
      </p:sp>
      <p:sp>
        <p:nvSpPr>
          <p:cNvPr id="6" name="TextBox 5"/>
          <p:cNvSpPr txBox="1"/>
          <p:nvPr/>
        </p:nvSpPr>
        <p:spPr>
          <a:xfrm>
            <a:off x="1600200" y="5181600"/>
            <a:ext cx="1014508" cy="369332"/>
          </a:xfrm>
          <a:prstGeom prst="rect">
            <a:avLst/>
          </a:prstGeom>
          <a:noFill/>
        </p:spPr>
        <p:txBody>
          <a:bodyPr wrap="none" rtlCol="0">
            <a:spAutoFit/>
          </a:bodyPr>
          <a:lstStyle/>
          <a:p>
            <a:r>
              <a:rPr lang="en-US" dirty="0" smtClean="0"/>
              <a:t>Prolactin</a:t>
            </a:r>
            <a:endParaRPr lang="en-US" dirty="0"/>
          </a:p>
        </p:txBody>
      </p:sp>
      <p:sp>
        <p:nvSpPr>
          <p:cNvPr id="7" name="TextBox 6"/>
          <p:cNvSpPr txBox="1"/>
          <p:nvPr/>
        </p:nvSpPr>
        <p:spPr>
          <a:xfrm>
            <a:off x="3048000" y="5791200"/>
            <a:ext cx="1834798" cy="369332"/>
          </a:xfrm>
          <a:prstGeom prst="rect">
            <a:avLst/>
          </a:prstGeom>
          <a:noFill/>
        </p:spPr>
        <p:txBody>
          <a:bodyPr wrap="none" rtlCol="0">
            <a:spAutoFit/>
          </a:bodyPr>
          <a:lstStyle/>
          <a:p>
            <a:r>
              <a:rPr lang="en-US" dirty="0" smtClean="0"/>
              <a:t>Growth Hormone</a:t>
            </a:r>
            <a:endParaRPr lang="en-US" dirty="0"/>
          </a:p>
        </p:txBody>
      </p:sp>
      <p:sp>
        <p:nvSpPr>
          <p:cNvPr id="8" name="TextBox 7"/>
          <p:cNvSpPr txBox="1"/>
          <p:nvPr/>
        </p:nvSpPr>
        <p:spPr>
          <a:xfrm>
            <a:off x="5257800" y="5257800"/>
            <a:ext cx="2510944" cy="369332"/>
          </a:xfrm>
          <a:prstGeom prst="rect">
            <a:avLst/>
          </a:prstGeom>
          <a:noFill/>
        </p:spPr>
        <p:txBody>
          <a:bodyPr wrap="none" rtlCol="0">
            <a:spAutoFit/>
          </a:bodyPr>
          <a:lstStyle/>
          <a:p>
            <a:r>
              <a:rPr lang="en-US" dirty="0" smtClean="0"/>
              <a:t>Fibroblast Growth Factor</a:t>
            </a:r>
            <a:endParaRPr lang="en-US" dirty="0"/>
          </a:p>
        </p:txBody>
      </p:sp>
      <p:sp>
        <p:nvSpPr>
          <p:cNvPr id="9" name="TextBox 8"/>
          <p:cNvSpPr txBox="1"/>
          <p:nvPr/>
        </p:nvSpPr>
        <p:spPr>
          <a:xfrm>
            <a:off x="5835502" y="4604266"/>
            <a:ext cx="2589940" cy="369332"/>
          </a:xfrm>
          <a:prstGeom prst="rect">
            <a:avLst/>
          </a:prstGeom>
          <a:noFill/>
        </p:spPr>
        <p:txBody>
          <a:bodyPr wrap="none" rtlCol="0">
            <a:spAutoFit/>
          </a:bodyPr>
          <a:lstStyle/>
          <a:p>
            <a:r>
              <a:rPr lang="en-US" dirty="0" smtClean="0"/>
              <a:t>Insulin-like Growth Factor</a:t>
            </a:r>
            <a:endParaRPr lang="en-US" dirty="0"/>
          </a:p>
        </p:txBody>
      </p:sp>
      <p:sp>
        <p:nvSpPr>
          <p:cNvPr id="10" name="TextBox 9"/>
          <p:cNvSpPr txBox="1"/>
          <p:nvPr/>
        </p:nvSpPr>
        <p:spPr>
          <a:xfrm>
            <a:off x="6187906" y="3396734"/>
            <a:ext cx="2237536" cy="646331"/>
          </a:xfrm>
          <a:prstGeom prst="rect">
            <a:avLst/>
          </a:prstGeom>
          <a:noFill/>
        </p:spPr>
        <p:txBody>
          <a:bodyPr wrap="none" rtlCol="0">
            <a:spAutoFit/>
          </a:bodyPr>
          <a:lstStyle/>
          <a:p>
            <a:r>
              <a:rPr lang="en-US" dirty="0" smtClean="0"/>
              <a:t>Parathyroid hormone </a:t>
            </a:r>
          </a:p>
          <a:p>
            <a:r>
              <a:rPr lang="en-US" dirty="0" smtClean="0"/>
              <a:t>related protein</a:t>
            </a:r>
            <a:endParaRPr lang="en-US" dirty="0"/>
          </a:p>
        </p:txBody>
      </p:sp>
      <p:sp>
        <p:nvSpPr>
          <p:cNvPr id="5" name="TextBox 4"/>
          <p:cNvSpPr txBox="1"/>
          <p:nvPr/>
        </p:nvSpPr>
        <p:spPr>
          <a:xfrm>
            <a:off x="838200" y="779417"/>
            <a:ext cx="7782900" cy="523220"/>
          </a:xfrm>
          <a:prstGeom prst="rect">
            <a:avLst/>
          </a:prstGeom>
          <a:noFill/>
        </p:spPr>
        <p:txBody>
          <a:bodyPr wrap="none" rtlCol="0">
            <a:spAutoFit/>
          </a:bodyPr>
          <a:lstStyle/>
          <a:p>
            <a:r>
              <a:rPr lang="en-US" sz="2800" dirty="0" smtClean="0"/>
              <a:t>Placental Hormones Affecting Breast Growth</a:t>
            </a:r>
            <a:endParaRPr lang="en-US" sz="2800" dirty="0"/>
          </a:p>
        </p:txBody>
      </p:sp>
    </p:spTree>
    <p:extLst>
      <p:ext uri="{BB962C8B-B14F-4D97-AF65-F5344CB8AC3E}">
        <p14:creationId xmlns:p14="http://schemas.microsoft.com/office/powerpoint/2010/main" val="144209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C:\Anne\Images\gland_deve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447" y="762000"/>
            <a:ext cx="8837106" cy="5333999"/>
          </a:xfrm>
          <a:prstGeom prst="rect">
            <a:avLst/>
          </a:prstGeom>
          <a:noFill/>
          <a:ln w="15875">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241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524000" y="304800"/>
            <a:ext cx="1961755" cy="2524125"/>
          </a:xfrm>
          <a:prstGeom prst="rect">
            <a:avLst/>
          </a:prstGeom>
          <a:noFill/>
          <a:ln w="15875">
            <a:solidFill>
              <a:schemeClr val="tx1"/>
            </a:solidFill>
          </a:ln>
          <a:effectLst>
            <a:outerShdw blurRad="50800" dist="38100" dir="2700000" algn="tl" rotWithShape="0">
              <a:prstClr val="black">
                <a:alpha val="40000"/>
              </a:prstClr>
            </a:outerShdw>
          </a:effectLst>
        </p:spPr>
      </p:pic>
      <p:pic>
        <p:nvPicPr>
          <p:cNvPr id="1027" name="Picture 3"/>
          <p:cNvPicPr>
            <a:picLocks noChangeAspect="1" noChangeArrowheads="1"/>
          </p:cNvPicPr>
          <p:nvPr/>
        </p:nvPicPr>
        <p:blipFill>
          <a:blip r:embed="rId3" cstate="print"/>
          <a:srcRect/>
          <a:stretch>
            <a:fillRect/>
          </a:stretch>
        </p:blipFill>
        <p:spPr bwMode="auto">
          <a:xfrm>
            <a:off x="1295400" y="3962400"/>
            <a:ext cx="2619375" cy="2619375"/>
          </a:xfrm>
          <a:prstGeom prst="rect">
            <a:avLst/>
          </a:prstGeom>
          <a:noFill/>
          <a:ln w="15875">
            <a:solidFill>
              <a:schemeClr val="tx1"/>
            </a:solidFill>
          </a:ln>
          <a:effectLst>
            <a:outerShdw blurRad="50800" dist="38100" dir="2700000" algn="tl" rotWithShape="0">
              <a:prstClr val="black">
                <a:alpha val="40000"/>
              </a:prstClr>
            </a:outerShdw>
          </a:effectLst>
        </p:spPr>
      </p:pic>
      <p:pic>
        <p:nvPicPr>
          <p:cNvPr id="1028" name="Picture 4"/>
          <p:cNvPicPr>
            <a:picLocks noChangeAspect="1" noChangeArrowheads="1"/>
          </p:cNvPicPr>
          <p:nvPr/>
        </p:nvPicPr>
        <p:blipFill>
          <a:blip r:embed="rId4" cstate="print"/>
          <a:srcRect/>
          <a:stretch>
            <a:fillRect/>
          </a:stretch>
        </p:blipFill>
        <p:spPr bwMode="auto">
          <a:xfrm>
            <a:off x="5486400" y="3657600"/>
            <a:ext cx="2695575" cy="2636201"/>
          </a:xfrm>
          <a:prstGeom prst="rect">
            <a:avLst/>
          </a:prstGeom>
          <a:noFill/>
          <a:ln w="15875">
            <a:solidFill>
              <a:schemeClr val="tx1"/>
            </a:solidFill>
          </a:ln>
          <a:effectLst>
            <a:outerShdw blurRad="50800" dist="38100" dir="2700000" algn="tl" rotWithShape="0">
              <a:prstClr val="black">
                <a:alpha val="40000"/>
              </a:prstClr>
            </a:outerShdw>
          </a:effectLst>
        </p:spPr>
      </p:pic>
      <p:pic>
        <p:nvPicPr>
          <p:cNvPr id="1029" name="Picture 5"/>
          <p:cNvPicPr>
            <a:picLocks noChangeAspect="1" noChangeArrowheads="1"/>
          </p:cNvPicPr>
          <p:nvPr/>
        </p:nvPicPr>
        <p:blipFill>
          <a:blip r:embed="rId5" cstate="print"/>
          <a:srcRect/>
          <a:stretch>
            <a:fillRect/>
          </a:stretch>
        </p:blipFill>
        <p:spPr bwMode="auto">
          <a:xfrm>
            <a:off x="4953000" y="228600"/>
            <a:ext cx="3025211" cy="2743200"/>
          </a:xfrm>
          <a:prstGeom prst="rect">
            <a:avLst/>
          </a:prstGeom>
          <a:noFill/>
          <a:ln w="15875">
            <a:solidFill>
              <a:schemeClr val="tx1"/>
            </a:solidFill>
          </a:ln>
          <a:effectLst>
            <a:outerShdw blurRad="50800" dist="38100" dir="2700000" algn="tl" rotWithShape="0">
              <a:prstClr val="black">
                <a:alpha val="40000"/>
              </a:prstClr>
            </a:outerShdw>
          </a:effectLst>
        </p:spPr>
      </p:pic>
      <p:cxnSp>
        <p:nvCxnSpPr>
          <p:cNvPr id="12" name="Straight Arrow Connector 11"/>
          <p:cNvCxnSpPr/>
          <p:nvPr/>
        </p:nvCxnSpPr>
        <p:spPr>
          <a:xfrm rot="5400000">
            <a:off x="2096294" y="3390106"/>
            <a:ext cx="838200" cy="1588"/>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191000" y="4953000"/>
            <a:ext cx="1066800" cy="43868"/>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6400800" y="3048000"/>
            <a:ext cx="87616" cy="528974"/>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8247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rved Right Arrow 3"/>
          <p:cNvSpPr/>
          <p:nvPr/>
        </p:nvSpPr>
        <p:spPr>
          <a:xfrm rot="1627768">
            <a:off x="1066800" y="457200"/>
            <a:ext cx="1066800" cy="1600200"/>
          </a:xfrm>
          <a:prstGeom prst="curvedRightArrow">
            <a:avLst/>
          </a:prstGeom>
          <a:solidFill>
            <a:schemeClr val="accent6">
              <a:lumMod val="50000"/>
            </a:schemeClr>
          </a:solidFill>
          <a:effectLst>
            <a:outerShdw blurRad="50800" dist="76200" dir="21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514600" y="228600"/>
            <a:ext cx="3880614" cy="1446550"/>
          </a:xfrm>
          <a:prstGeom prst="rect">
            <a:avLst/>
          </a:prstGeom>
          <a:solidFill>
            <a:schemeClr val="accent1">
              <a:lumMod val="60000"/>
              <a:lumOff val="40000"/>
            </a:schemeClr>
          </a:solidFill>
          <a:ln>
            <a:solidFill>
              <a:schemeClr val="accent4">
                <a:lumMod val="75000"/>
              </a:schemeClr>
            </a:solidFill>
          </a:ln>
          <a:effectLst>
            <a:outerShdw blurRad="50800" dist="76200" dir="2100000" algn="tl" rotWithShape="0">
              <a:prstClr val="black">
                <a:alpha val="24000"/>
              </a:prstClr>
            </a:outerShdw>
          </a:effectLst>
        </p:spPr>
        <p:txBody>
          <a:bodyPr wrap="none" lIns="91440" tIns="45720" rIns="91440" bIns="45720">
            <a:spAutoFit/>
          </a:bodyPr>
          <a:lstStyle/>
          <a:p>
            <a:pPr algn="ctr"/>
            <a:r>
              <a:rPr lang="en-US" sz="4400" b="1" cap="none" spc="300" dirty="0" smtClean="0">
                <a:ln w="11430" cmpd="sng">
                  <a:noFill/>
                  <a:prstDash val="solid"/>
                  <a:miter lim="800000"/>
                </a:ln>
                <a:solidFill>
                  <a:schemeClr val="accent6">
                    <a:lumMod val="50000"/>
                  </a:schemeClr>
                </a:solidFill>
                <a:effectLst>
                  <a:glow rad="45500">
                    <a:schemeClr val="accent1">
                      <a:satMod val="220000"/>
                      <a:alpha val="35000"/>
                    </a:schemeClr>
                  </a:glow>
                  <a:outerShdw blurRad="50800" dist="25400" dir="1680000" sx="99000" sy="99000" algn="t" rotWithShape="0">
                    <a:prstClr val="black">
                      <a:alpha val="57000"/>
                    </a:prstClr>
                  </a:outerShdw>
                </a:effectLst>
              </a:rPr>
              <a:t>Lactogenesis</a:t>
            </a:r>
          </a:p>
          <a:p>
            <a:pPr algn="ctr"/>
            <a:r>
              <a:rPr lang="en-US" sz="4400" b="1" spc="300" dirty="0" smtClean="0">
                <a:ln w="11430" cmpd="sng">
                  <a:noFill/>
                  <a:prstDash val="solid"/>
                  <a:miter lim="800000"/>
                </a:ln>
                <a:solidFill>
                  <a:schemeClr val="accent6">
                    <a:lumMod val="50000"/>
                  </a:schemeClr>
                </a:solidFill>
                <a:effectLst>
                  <a:glow rad="45500">
                    <a:schemeClr val="accent1">
                      <a:satMod val="220000"/>
                      <a:alpha val="35000"/>
                    </a:schemeClr>
                  </a:glow>
                  <a:outerShdw blurRad="50800" dist="25400" dir="1680000" sx="99000" sy="99000" algn="t" rotWithShape="0">
                    <a:prstClr val="black">
                      <a:alpha val="57000"/>
                    </a:prstClr>
                  </a:outerShdw>
                </a:effectLst>
              </a:rPr>
              <a:t>In </a:t>
            </a:r>
            <a:r>
              <a:rPr lang="en-US" sz="4400" b="1" cap="none" spc="300" dirty="0" smtClean="0">
                <a:ln w="11430" cmpd="sng">
                  <a:noFill/>
                  <a:prstDash val="solid"/>
                  <a:miter lim="800000"/>
                </a:ln>
                <a:solidFill>
                  <a:schemeClr val="accent6">
                    <a:lumMod val="50000"/>
                  </a:schemeClr>
                </a:solidFill>
                <a:effectLst>
                  <a:glow rad="45500">
                    <a:schemeClr val="accent1">
                      <a:satMod val="220000"/>
                      <a:alpha val="35000"/>
                    </a:schemeClr>
                  </a:glow>
                  <a:outerShdw blurRad="50800" dist="25400" dir="1680000" sx="99000" sy="99000" algn="t" rotWithShape="0">
                    <a:prstClr val="black">
                      <a:alpha val="57000"/>
                    </a:prstClr>
                  </a:outerShdw>
                </a:effectLst>
              </a:rPr>
              <a:t>Pregnancy</a:t>
            </a:r>
            <a:endParaRPr lang="en-US" sz="4400" b="1" cap="none" spc="300" dirty="0">
              <a:ln w="11430" cmpd="sng">
                <a:noFill/>
                <a:prstDash val="solid"/>
                <a:miter lim="800000"/>
              </a:ln>
              <a:solidFill>
                <a:schemeClr val="accent6">
                  <a:lumMod val="50000"/>
                </a:schemeClr>
              </a:solidFill>
              <a:effectLst>
                <a:glow rad="45500">
                  <a:schemeClr val="accent1">
                    <a:satMod val="220000"/>
                    <a:alpha val="35000"/>
                  </a:schemeClr>
                </a:glow>
                <a:outerShdw blurRad="50800" dist="25400" dir="1680000" sx="99000" sy="99000" algn="t" rotWithShape="0">
                  <a:prstClr val="black">
                    <a:alpha val="57000"/>
                  </a:prstClr>
                </a:outerShdw>
              </a:effectLst>
            </a:endParaRPr>
          </a:p>
        </p:txBody>
      </p:sp>
      <p:sp>
        <p:nvSpPr>
          <p:cNvPr id="8" name="Isosceles Triangle 7"/>
          <p:cNvSpPr/>
          <p:nvPr/>
        </p:nvSpPr>
        <p:spPr>
          <a:xfrm>
            <a:off x="1295400" y="1447800"/>
            <a:ext cx="1828800" cy="1752600"/>
          </a:xfrm>
          <a:prstGeom prst="triangle">
            <a:avLst/>
          </a:prstGeom>
          <a:solidFill>
            <a:schemeClr val="accent6">
              <a:lumMod val="50000"/>
            </a:schemeClr>
          </a:solidFill>
          <a:effectLst>
            <a:outerShdw blurRad="50800" dist="76200" dir="21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Ache and grow</a:t>
            </a:r>
          </a:p>
          <a:p>
            <a:pPr algn="ctr"/>
            <a:endParaRPr lang="en-US" dirty="0"/>
          </a:p>
        </p:txBody>
      </p:sp>
      <p:sp>
        <p:nvSpPr>
          <p:cNvPr id="10" name="Curved Left Arrow 9"/>
          <p:cNvSpPr/>
          <p:nvPr/>
        </p:nvSpPr>
        <p:spPr>
          <a:xfrm>
            <a:off x="3124200" y="2590800"/>
            <a:ext cx="731520" cy="1216152"/>
          </a:xfrm>
          <a:prstGeom prst="curvedLeftArrow">
            <a:avLst/>
          </a:prstGeom>
          <a:solidFill>
            <a:schemeClr val="accent6">
              <a:lumMod val="50000"/>
            </a:schemeClr>
          </a:solidFill>
          <a:effectLst>
            <a:outerShdw blurRad="50800" dist="76200" dir="21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p:cNvSpPr/>
          <p:nvPr/>
        </p:nvSpPr>
        <p:spPr>
          <a:xfrm>
            <a:off x="381000" y="3352800"/>
            <a:ext cx="3810000" cy="1752600"/>
          </a:xfrm>
          <a:prstGeom prst="triangle">
            <a:avLst/>
          </a:prstGeom>
          <a:solidFill>
            <a:schemeClr val="accent6">
              <a:lumMod val="50000"/>
            </a:schemeClr>
          </a:solidFill>
          <a:effectLst>
            <a:outerShdw blurRad="50800" dist="76200" dir="21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differentiate</a:t>
            </a:r>
            <a:endParaRPr lang="en-US" dirty="0"/>
          </a:p>
        </p:txBody>
      </p:sp>
      <p:sp>
        <p:nvSpPr>
          <p:cNvPr id="12" name="Curved Up Arrow 11"/>
          <p:cNvSpPr/>
          <p:nvPr/>
        </p:nvSpPr>
        <p:spPr>
          <a:xfrm rot="249242">
            <a:off x="4179132" y="5303588"/>
            <a:ext cx="1216152" cy="731520"/>
          </a:xfrm>
          <a:prstGeom prst="curvedUpArrow">
            <a:avLst/>
          </a:prstGeom>
          <a:solidFill>
            <a:schemeClr val="accent6">
              <a:lumMod val="50000"/>
            </a:schemeClr>
          </a:solidFill>
          <a:effectLst>
            <a:outerShdw blurRad="50800" dist="76200" dir="21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a:off x="5181600" y="1371600"/>
            <a:ext cx="3048000" cy="3733800"/>
          </a:xfrm>
          <a:prstGeom prst="triangle">
            <a:avLst/>
          </a:prstGeom>
          <a:solidFill>
            <a:schemeClr val="accent6">
              <a:lumMod val="50000"/>
            </a:schemeClr>
          </a:solidFill>
          <a:effectLst>
            <a:outerShdw blurRad="50800" dist="76200" dir="21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Increase in protein, lactose, </a:t>
            </a:r>
            <a:r>
              <a:rPr lang="en-US" dirty="0" err="1" smtClean="0"/>
              <a:t>Ig</a:t>
            </a:r>
            <a:r>
              <a:rPr lang="en-US" dirty="0" smtClean="0"/>
              <a:t>,</a:t>
            </a:r>
          </a:p>
          <a:p>
            <a:pPr algn="ctr"/>
            <a:r>
              <a:rPr lang="en-US" dirty="0" smtClean="0"/>
              <a:t>Leaky</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66700" y="228600"/>
            <a:ext cx="8610600" cy="1143000"/>
          </a:xfrm>
        </p:spPr>
        <p:txBody>
          <a:bodyPr>
            <a:normAutofit fontScale="90000"/>
          </a:bodyPr>
          <a:lstStyle/>
          <a:p>
            <a:r>
              <a:rPr lang="en-US" dirty="0" smtClean="0">
                <a:latin typeface="Comic Sans MS" pitchFamily="66" charset="0"/>
              </a:rPr>
              <a:t>Little-No Breast Changes in Pregnancy</a:t>
            </a:r>
            <a:endParaRPr lang="en-US" dirty="0">
              <a:latin typeface="Comic Sans MS" pitchFamily="66" charset="0"/>
            </a:endParaRPr>
          </a:p>
        </p:txBody>
      </p:sp>
      <p:graphicFrame>
        <p:nvGraphicFramePr>
          <p:cNvPr id="7" name="Diagram 6"/>
          <p:cNvGraphicFramePr/>
          <p:nvPr>
            <p:extLst>
              <p:ext uri="{D42A27DB-BD31-4B8C-83A1-F6EECF244321}">
                <p14:modId xmlns:p14="http://schemas.microsoft.com/office/powerpoint/2010/main" val="212460975"/>
              </p:ext>
            </p:extLst>
          </p:nvPr>
        </p:nvGraphicFramePr>
        <p:xfrm>
          <a:off x="685800" y="1524000"/>
          <a:ext cx="7543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51709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Comic Sans MS" pitchFamily="66" charset="0"/>
              </a:rPr>
              <a:t>Insufficient Glandular Tissue</a:t>
            </a:r>
            <a:endParaRPr lang="en-US" dirty="0">
              <a:solidFill>
                <a:schemeClr val="bg1"/>
              </a:solidFill>
              <a:latin typeface="Comic Sans MS" pitchFamily="66" charset="0"/>
            </a:endParaRPr>
          </a:p>
        </p:txBody>
      </p:sp>
    </p:spTree>
    <p:extLst>
      <p:ext uri="{BB962C8B-B14F-4D97-AF65-F5344CB8AC3E}">
        <p14:creationId xmlns:p14="http://schemas.microsoft.com/office/powerpoint/2010/main" val="29458890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a:prstGeom prst="rect">
            <a:avLst/>
          </a:prstGeom>
        </p:spPr>
        <p:txBody>
          <a:bodyPr/>
          <a:lstStyle/>
          <a:p>
            <a:r>
              <a:rPr lang="en-US" dirty="0" smtClean="0">
                <a:latin typeface="Comic Sans MS" pitchFamily="66" charset="0"/>
              </a:rPr>
              <a:t>Insufficient Glandular Tissue</a:t>
            </a:r>
            <a:endParaRPr lang="en-US" dirty="0">
              <a:latin typeface="Comic Sans MS" pitchFamily="66" charset="0"/>
            </a:endParaRPr>
          </a:p>
        </p:txBody>
      </p:sp>
      <p:sp>
        <p:nvSpPr>
          <p:cNvPr id="3" name="Content Placeholder 2"/>
          <p:cNvSpPr>
            <a:spLocks noGrp="1"/>
          </p:cNvSpPr>
          <p:nvPr>
            <p:ph idx="4294967295"/>
          </p:nvPr>
        </p:nvSpPr>
        <p:spPr>
          <a:xfrm>
            <a:off x="228600" y="1600200"/>
            <a:ext cx="4267200" cy="4525963"/>
          </a:xfrm>
          <a:prstGeom prst="rect">
            <a:avLst/>
          </a:prstGeom>
        </p:spPr>
        <p:txBody>
          <a:bodyPr>
            <a:normAutofit lnSpcReduction="10000"/>
          </a:bodyPr>
          <a:lstStyle/>
          <a:p>
            <a:r>
              <a:rPr lang="en-US" dirty="0" smtClean="0">
                <a:latin typeface="Comic Sans MS" pitchFamily="66" charset="0"/>
              </a:rPr>
              <a:t>Small amount of glandular tissue</a:t>
            </a:r>
          </a:p>
          <a:p>
            <a:r>
              <a:rPr lang="en-US" dirty="0" smtClean="0">
                <a:latin typeface="Comic Sans MS" pitchFamily="66" charset="0"/>
              </a:rPr>
              <a:t>Trauma to the breast tissue as a child</a:t>
            </a:r>
          </a:p>
          <a:p>
            <a:r>
              <a:rPr lang="en-US" dirty="0" smtClean="0">
                <a:latin typeface="Comic Sans MS" pitchFamily="66" charset="0"/>
              </a:rPr>
              <a:t>Breast </a:t>
            </a:r>
            <a:r>
              <a:rPr lang="en-US" dirty="0" err="1" smtClean="0">
                <a:latin typeface="Comic Sans MS" pitchFamily="66" charset="0"/>
              </a:rPr>
              <a:t>Surgery;reduction</a:t>
            </a:r>
            <a:r>
              <a:rPr lang="en-US" dirty="0" smtClean="0">
                <a:latin typeface="Comic Sans MS" pitchFamily="66" charset="0"/>
              </a:rPr>
              <a:t>, lumpectomy</a:t>
            </a:r>
          </a:p>
          <a:p>
            <a:r>
              <a:rPr lang="en-US" dirty="0" smtClean="0">
                <a:latin typeface="Comic Sans MS" pitchFamily="66" charset="0"/>
              </a:rPr>
              <a:t>Breast radiation</a:t>
            </a:r>
          </a:p>
          <a:p>
            <a:pPr marL="0" indent="0">
              <a:buNone/>
            </a:pPr>
            <a:endParaRPr lang="en-US" dirty="0" smtClean="0">
              <a:latin typeface="Comic Sans MS" pitchFamily="66" charset="0"/>
            </a:endParaRPr>
          </a:p>
          <a:p>
            <a:endParaRPr lang="en-US" dirty="0" smtClean="0"/>
          </a:p>
        </p:txBody>
      </p:sp>
      <p:pic>
        <p:nvPicPr>
          <p:cNvPr id="1026" name="Picture 2" descr="C:\Anne\Images\breast anatomy\IGT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209800"/>
            <a:ext cx="4334933" cy="2438400"/>
          </a:xfrm>
          <a:prstGeom prst="rect">
            <a:avLst/>
          </a:prstGeom>
          <a:noFill/>
          <a:ln w="22225">
            <a:solidFill>
              <a:schemeClr val="tx1"/>
            </a:solidFill>
          </a:ln>
          <a:effectLst>
            <a:outerShdw blurRad="508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088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0"/>
            <a:ext cx="8229600" cy="1143000"/>
          </a:xfrm>
        </p:spPr>
        <p:txBody>
          <a:bodyPr/>
          <a:lstStyle/>
          <a:p>
            <a:pPr eaLnBrk="1" hangingPunct="1"/>
            <a:r>
              <a:rPr lang="en-US" dirty="0" smtClean="0">
                <a:latin typeface="Comic Sans MS" pitchFamily="66" charset="0"/>
              </a:rPr>
              <a:t>Objectives</a:t>
            </a:r>
          </a:p>
        </p:txBody>
      </p:sp>
      <p:sp>
        <p:nvSpPr>
          <p:cNvPr id="3075" name="Rectangle 3"/>
          <p:cNvSpPr>
            <a:spLocks noGrp="1" noChangeArrowheads="1"/>
          </p:cNvSpPr>
          <p:nvPr>
            <p:ph idx="4294967295"/>
          </p:nvPr>
        </p:nvSpPr>
        <p:spPr>
          <a:xfrm>
            <a:off x="304800" y="1295400"/>
            <a:ext cx="7772400" cy="5257800"/>
          </a:xfrm>
        </p:spPr>
        <p:txBody>
          <a:bodyPr>
            <a:normAutofit lnSpcReduction="10000"/>
          </a:bodyPr>
          <a:lstStyle/>
          <a:p>
            <a:pPr eaLnBrk="1" hangingPunct="1">
              <a:lnSpc>
                <a:spcPct val="90000"/>
              </a:lnSpc>
            </a:pPr>
            <a:r>
              <a:rPr lang="en-US" dirty="0" smtClean="0">
                <a:latin typeface="Comic Sans MS" pitchFamily="66" charset="0"/>
              </a:rPr>
              <a:t>Identify 3 prenatal health problems that may contribute to a low supply.</a:t>
            </a:r>
          </a:p>
          <a:p>
            <a:pPr eaLnBrk="1" hangingPunct="1">
              <a:lnSpc>
                <a:spcPct val="90000"/>
              </a:lnSpc>
            </a:pPr>
            <a:r>
              <a:rPr lang="en-US" dirty="0" smtClean="0">
                <a:latin typeface="Comic Sans MS" pitchFamily="66" charset="0"/>
              </a:rPr>
              <a:t>Identify 4 major steps in establishing a healthy milk supply.</a:t>
            </a:r>
          </a:p>
          <a:p>
            <a:pPr eaLnBrk="1" hangingPunct="1">
              <a:lnSpc>
                <a:spcPct val="90000"/>
              </a:lnSpc>
            </a:pPr>
            <a:r>
              <a:rPr lang="en-US" dirty="0" smtClean="0">
                <a:latin typeface="Comic Sans MS" pitchFamily="66" charset="0"/>
              </a:rPr>
              <a:t>Explain how to support a sleepy baby and preserve’s mom’s milk supply.</a:t>
            </a:r>
          </a:p>
          <a:p>
            <a:pPr eaLnBrk="1" hangingPunct="1">
              <a:lnSpc>
                <a:spcPct val="90000"/>
              </a:lnSpc>
            </a:pPr>
            <a:r>
              <a:rPr lang="en-US" dirty="0" smtClean="0">
                <a:latin typeface="Comic Sans MS" pitchFamily="66" charset="0"/>
              </a:rPr>
              <a:t>Explain 2 common preventable reasons for a low milk supply.</a:t>
            </a:r>
          </a:p>
          <a:p>
            <a:pPr eaLnBrk="1" hangingPunct="1">
              <a:lnSpc>
                <a:spcPct val="90000"/>
              </a:lnSpc>
            </a:pPr>
            <a:r>
              <a:rPr lang="en-US" dirty="0" smtClean="0">
                <a:latin typeface="Comic Sans MS" pitchFamily="66" charset="0"/>
              </a:rPr>
              <a:t>Recognize 3 common pitfalls after 4 months </a:t>
            </a:r>
            <a:r>
              <a:rPr lang="en-US" dirty="0" err="1" smtClean="0">
                <a:latin typeface="Comic Sans MS" pitchFamily="66" charset="0"/>
              </a:rPr>
              <a:t>pp</a:t>
            </a:r>
            <a:r>
              <a:rPr lang="en-US" dirty="0" smtClean="0">
                <a:latin typeface="Comic Sans MS" pitchFamily="66" charset="0"/>
              </a:rPr>
              <a:t> that can increase the risk of decreasing milk supply.</a:t>
            </a:r>
          </a:p>
          <a:p>
            <a:pPr eaLnBrk="1" hangingPunct="1">
              <a:lnSpc>
                <a:spcPct val="90000"/>
              </a:lnSpc>
            </a:pP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normAutofit fontScale="90000"/>
          </a:bodyPr>
          <a:lstStyle/>
          <a:p>
            <a:r>
              <a:rPr lang="en-US" smtClean="0">
                <a:latin typeface="Comic Sans MS" pitchFamily="66" charset="0"/>
              </a:rPr>
              <a:t>Normal Appearing Breasts but Lack of Full Growth</a:t>
            </a:r>
            <a:endParaRPr lang="en-US" dirty="0">
              <a:latin typeface="Comic Sans MS" pitchFamily="66" charset="0"/>
            </a:endParaRPr>
          </a:p>
        </p:txBody>
      </p:sp>
      <p:sp>
        <p:nvSpPr>
          <p:cNvPr id="3" name="Content Placeholder 2"/>
          <p:cNvSpPr>
            <a:spLocks noGrp="1"/>
          </p:cNvSpPr>
          <p:nvPr>
            <p:ph idx="4294967295"/>
          </p:nvPr>
        </p:nvSpPr>
        <p:spPr>
          <a:xfrm>
            <a:off x="1295400" y="2133600"/>
            <a:ext cx="7848600" cy="4114800"/>
          </a:xfrm>
        </p:spPr>
        <p:txBody>
          <a:bodyPr/>
          <a:lstStyle/>
          <a:p>
            <a:r>
              <a:rPr lang="en-US" smtClean="0">
                <a:latin typeface="Comic Sans MS" pitchFamily="66" charset="0"/>
              </a:rPr>
              <a:t>High Androgen States</a:t>
            </a:r>
          </a:p>
          <a:p>
            <a:pPr lvl="1"/>
            <a:r>
              <a:rPr lang="en-US" smtClean="0">
                <a:latin typeface="Comic Sans MS" pitchFamily="66" charset="0"/>
              </a:rPr>
              <a:t>Obesity</a:t>
            </a:r>
          </a:p>
          <a:p>
            <a:pPr lvl="1"/>
            <a:r>
              <a:rPr lang="en-US" smtClean="0">
                <a:latin typeface="Comic Sans MS" pitchFamily="66" charset="0"/>
              </a:rPr>
              <a:t>Polycystic Ovarian Syndrome</a:t>
            </a:r>
          </a:p>
          <a:p>
            <a:pPr lvl="1"/>
            <a:r>
              <a:rPr lang="en-US" smtClean="0">
                <a:latin typeface="Comic Sans MS" pitchFamily="66" charset="0"/>
              </a:rPr>
              <a:t>Gestational Diabetes</a:t>
            </a:r>
          </a:p>
          <a:p>
            <a:pPr lvl="1"/>
            <a:r>
              <a:rPr lang="en-US" smtClean="0">
                <a:latin typeface="Comic Sans MS" pitchFamily="66" charset="0"/>
              </a:rPr>
              <a:t>Pre-eclampsia</a:t>
            </a:r>
          </a:p>
          <a:p>
            <a:pPr lvl="1"/>
            <a:endParaRPr lang="en-US" dirty="0"/>
          </a:p>
        </p:txBody>
      </p:sp>
    </p:spTree>
    <p:extLst>
      <p:ext uri="{BB962C8B-B14F-4D97-AF65-F5344CB8AC3E}">
        <p14:creationId xmlns:p14="http://schemas.microsoft.com/office/powerpoint/2010/main" val="17909878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5000"/>
            <a:lum/>
          </a:blip>
          <a:srcRect/>
          <a:stretch>
            <a:fillRect t="-16000" b="-16000"/>
          </a:stretch>
        </a:blipFill>
        <a:effectLst/>
      </p:bgPr>
    </p:bg>
    <p:spTree>
      <p:nvGrpSpPr>
        <p:cNvPr id="1" name=""/>
        <p:cNvGrpSpPr/>
        <p:nvPr/>
      </p:nvGrpSpPr>
      <p:grpSpPr>
        <a:xfrm>
          <a:off x="0" y="0"/>
          <a:ext cx="0" cy="0"/>
          <a:chOff x="0" y="0"/>
          <a:chExt cx="0" cy="0"/>
        </a:xfrm>
      </p:grpSpPr>
      <p:cxnSp>
        <p:nvCxnSpPr>
          <p:cNvPr id="5" name="Straight Arrow Connector 4"/>
          <p:cNvCxnSpPr/>
          <p:nvPr/>
        </p:nvCxnSpPr>
        <p:spPr>
          <a:xfrm>
            <a:off x="2781300" y="1299575"/>
            <a:ext cx="2438400" cy="2819400"/>
          </a:xfrm>
          <a:prstGeom prst="straightConnector1">
            <a:avLst/>
          </a:prstGeom>
          <a:ln w="50800">
            <a:solidFill>
              <a:schemeClr val="accent5">
                <a:lumMod val="7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953000" y="457200"/>
            <a:ext cx="533400" cy="3352800"/>
          </a:xfrm>
          <a:prstGeom prst="straightConnector1">
            <a:avLst/>
          </a:prstGeom>
          <a:ln w="50800">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886200" y="533400"/>
            <a:ext cx="1447800" cy="3429000"/>
          </a:xfrm>
          <a:prstGeom prst="straightConnector1">
            <a:avLst/>
          </a:prstGeom>
          <a:ln w="50800">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781300" y="3048000"/>
            <a:ext cx="3086100" cy="381000"/>
          </a:xfrm>
          <a:prstGeom prst="rect">
            <a:avLst/>
          </a:prstGeom>
          <a:solidFill>
            <a:schemeClr val="accent3">
              <a:lumMod val="75000"/>
            </a:schemeClr>
          </a:solidFill>
          <a:ln>
            <a:solidFill>
              <a:schemeClr val="bg1"/>
            </a:solidFill>
          </a:ln>
          <a:effectLst>
            <a:outerShdw blurRad="508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Androgens</a:t>
            </a:r>
            <a:endParaRPr lang="en-US" dirty="0"/>
          </a:p>
        </p:txBody>
      </p:sp>
      <p:sp>
        <p:nvSpPr>
          <p:cNvPr id="12" name="TextBox 11"/>
          <p:cNvSpPr txBox="1"/>
          <p:nvPr/>
        </p:nvSpPr>
        <p:spPr>
          <a:xfrm>
            <a:off x="2286000" y="1676400"/>
            <a:ext cx="1447800" cy="461665"/>
          </a:xfrm>
          <a:prstGeom prst="rect">
            <a:avLst/>
          </a:prstGeom>
          <a:noFill/>
        </p:spPr>
        <p:txBody>
          <a:bodyPr wrap="square" rtlCol="0">
            <a:spAutoFit/>
          </a:bodyPr>
          <a:lstStyle/>
          <a:p>
            <a:r>
              <a:rPr lang="en-US" dirty="0" smtClean="0"/>
              <a:t>estrogen</a:t>
            </a:r>
            <a:endParaRPr lang="en-US" dirty="0"/>
          </a:p>
        </p:txBody>
      </p:sp>
      <p:sp>
        <p:nvSpPr>
          <p:cNvPr id="13" name="TextBox 12"/>
          <p:cNvSpPr txBox="1"/>
          <p:nvPr/>
        </p:nvSpPr>
        <p:spPr>
          <a:xfrm>
            <a:off x="3140248" y="1043833"/>
            <a:ext cx="1314449" cy="461665"/>
          </a:xfrm>
          <a:prstGeom prst="rect">
            <a:avLst/>
          </a:prstGeom>
          <a:noFill/>
        </p:spPr>
        <p:txBody>
          <a:bodyPr wrap="square" rtlCol="0">
            <a:spAutoFit/>
          </a:bodyPr>
          <a:lstStyle/>
          <a:p>
            <a:r>
              <a:rPr lang="en-US" dirty="0" err="1" smtClean="0"/>
              <a:t>progest</a:t>
            </a:r>
            <a:endParaRPr lang="en-US" dirty="0"/>
          </a:p>
        </p:txBody>
      </p:sp>
      <p:sp>
        <p:nvSpPr>
          <p:cNvPr id="14" name="TextBox 13"/>
          <p:cNvSpPr txBox="1"/>
          <p:nvPr/>
        </p:nvSpPr>
        <p:spPr>
          <a:xfrm>
            <a:off x="4141862" y="571730"/>
            <a:ext cx="936475" cy="461665"/>
          </a:xfrm>
          <a:prstGeom prst="rect">
            <a:avLst/>
          </a:prstGeom>
          <a:noFill/>
        </p:spPr>
        <p:txBody>
          <a:bodyPr wrap="none" rtlCol="0">
            <a:spAutoFit/>
          </a:bodyPr>
          <a:lstStyle/>
          <a:p>
            <a:r>
              <a:rPr lang="en-US" dirty="0" smtClean="0"/>
              <a:t>others</a:t>
            </a:r>
            <a:endParaRPr lang="en-US" dirty="0"/>
          </a:p>
        </p:txBody>
      </p:sp>
    </p:spTree>
    <p:extLst>
      <p:ext uri="{BB962C8B-B14F-4D97-AF65-F5344CB8AC3E}">
        <p14:creationId xmlns:p14="http://schemas.microsoft.com/office/powerpoint/2010/main" val="26573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52400"/>
            <a:ext cx="8229600" cy="1143000"/>
          </a:xfrm>
        </p:spPr>
        <p:txBody>
          <a:bodyPr>
            <a:normAutofit fontScale="90000"/>
          </a:bodyPr>
          <a:lstStyle/>
          <a:p>
            <a:r>
              <a:rPr lang="en-US" dirty="0" smtClean="0">
                <a:latin typeface="Comic Sans MS" pitchFamily="66" charset="0"/>
              </a:rPr>
              <a:t>Lack of Sufficient Breast Development</a:t>
            </a:r>
            <a:endParaRPr lang="en-US" dirty="0">
              <a:latin typeface="Comic Sans MS" pitchFamily="66" charset="0"/>
            </a:endParaRPr>
          </a:p>
        </p:txBody>
      </p:sp>
      <p:sp>
        <p:nvSpPr>
          <p:cNvPr id="3" name="Content Placeholder 2"/>
          <p:cNvSpPr>
            <a:spLocks noGrp="1"/>
          </p:cNvSpPr>
          <p:nvPr>
            <p:ph idx="4294967295"/>
          </p:nvPr>
        </p:nvSpPr>
        <p:spPr>
          <a:xfrm>
            <a:off x="685800" y="1524000"/>
            <a:ext cx="7772400" cy="3043238"/>
          </a:xfrm>
        </p:spPr>
        <p:txBody>
          <a:bodyPr/>
          <a:lstStyle/>
          <a:p>
            <a:r>
              <a:rPr lang="en-US" dirty="0" smtClean="0">
                <a:latin typeface="Comic Sans MS" pitchFamily="66" charset="0"/>
              </a:rPr>
              <a:t>Important to identify early pp</a:t>
            </a:r>
          </a:p>
          <a:p>
            <a:pPr lvl="1"/>
            <a:r>
              <a:rPr lang="en-US" dirty="0" smtClean="0">
                <a:latin typeface="Comic Sans MS" pitchFamily="66" charset="0"/>
              </a:rPr>
              <a:t>If little growth in </a:t>
            </a:r>
            <a:r>
              <a:rPr lang="en-US" dirty="0" err="1" smtClean="0">
                <a:latin typeface="Comic Sans MS" pitchFamily="66" charset="0"/>
              </a:rPr>
              <a:t>preg</a:t>
            </a:r>
            <a:r>
              <a:rPr lang="en-US" dirty="0" smtClean="0">
                <a:latin typeface="Comic Sans MS" pitchFamily="66" charset="0"/>
              </a:rPr>
              <a:t>, follow closely.</a:t>
            </a:r>
          </a:p>
          <a:p>
            <a:r>
              <a:rPr lang="en-US" dirty="0" smtClean="0">
                <a:latin typeface="Comic Sans MS" pitchFamily="66" charset="0"/>
              </a:rPr>
              <a:t>Hard to diagnose during pregnancy.</a:t>
            </a:r>
          </a:p>
          <a:p>
            <a:pPr lvl="1"/>
            <a:r>
              <a:rPr lang="en-US" dirty="0" smtClean="0">
                <a:latin typeface="Comic Sans MS" pitchFamily="66" charset="0"/>
              </a:rPr>
              <a:t>No good prospective studies.</a:t>
            </a:r>
          </a:p>
          <a:p>
            <a:endParaRPr lang="en-US" dirty="0" smtClean="0">
              <a:latin typeface="Comic Sans MS" pitchFamily="66" charset="0"/>
            </a:endParaRPr>
          </a:p>
          <a:p>
            <a:endParaRPr lang="en-US" dirty="0" smtClean="0"/>
          </a:p>
          <a:p>
            <a:endParaRPr lang="en-US" dirty="0"/>
          </a:p>
        </p:txBody>
      </p:sp>
      <p:pic>
        <p:nvPicPr>
          <p:cNvPr id="2050" name="Picture 2" descr="C:\Anne\ClipArt\OBJECTS\OBJECTS\OBJEC08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810000"/>
            <a:ext cx="6400800" cy="2609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8283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38100"/>
            <a:ext cx="8229600" cy="1143000"/>
          </a:xfrm>
        </p:spPr>
        <p:txBody>
          <a:bodyPr/>
          <a:lstStyle/>
          <a:p>
            <a:r>
              <a:rPr lang="en-US" dirty="0" smtClean="0">
                <a:latin typeface="Casper SF" pitchFamily="2" charset="0"/>
              </a:rPr>
              <a:t>Structural vs Hormonal Causes</a:t>
            </a:r>
            <a:endParaRPr lang="en-US" dirty="0">
              <a:latin typeface="Casper SF" pitchFamily="2" charset="0"/>
            </a:endParaRPr>
          </a:p>
        </p:txBody>
      </p:sp>
      <p:sp>
        <p:nvSpPr>
          <p:cNvPr id="3" name="Content Placeholder 2"/>
          <p:cNvSpPr>
            <a:spLocks noGrp="1"/>
          </p:cNvSpPr>
          <p:nvPr>
            <p:ph sz="half" idx="4294967295"/>
          </p:nvPr>
        </p:nvSpPr>
        <p:spPr>
          <a:xfrm>
            <a:off x="304800" y="1295400"/>
            <a:ext cx="4343400" cy="2667000"/>
          </a:xfrm>
        </p:spPr>
        <p:txBody>
          <a:bodyPr>
            <a:normAutofit/>
          </a:bodyPr>
          <a:lstStyle/>
          <a:p>
            <a:r>
              <a:rPr lang="en-US" sz="2800" dirty="0" smtClean="0">
                <a:latin typeface="Casper SF" pitchFamily="2" charset="0"/>
              </a:rPr>
              <a:t>IGT</a:t>
            </a:r>
          </a:p>
          <a:p>
            <a:pPr lvl="1"/>
            <a:r>
              <a:rPr lang="en-US" sz="2400" dirty="0" smtClean="0">
                <a:latin typeface="Casper SF" pitchFamily="2" charset="0"/>
              </a:rPr>
              <a:t>Hormones are intact</a:t>
            </a:r>
          </a:p>
          <a:p>
            <a:pPr lvl="1"/>
            <a:r>
              <a:rPr lang="en-US" sz="2400" dirty="0" smtClean="0">
                <a:latin typeface="Casper SF" pitchFamily="2" charset="0"/>
              </a:rPr>
              <a:t>Engorgement happens</a:t>
            </a:r>
          </a:p>
          <a:p>
            <a:pPr lvl="1"/>
            <a:r>
              <a:rPr lang="en-US" sz="2400" dirty="0" smtClean="0">
                <a:latin typeface="Casper SF" pitchFamily="2" charset="0"/>
              </a:rPr>
              <a:t>Breasts feel full at times</a:t>
            </a:r>
          </a:p>
          <a:p>
            <a:pPr lvl="1"/>
            <a:r>
              <a:rPr lang="en-US" sz="2400" dirty="0" smtClean="0">
                <a:latin typeface="Casper SF" pitchFamily="2" charset="0"/>
              </a:rPr>
              <a:t>Volumes are small</a:t>
            </a:r>
          </a:p>
        </p:txBody>
      </p:sp>
      <p:sp>
        <p:nvSpPr>
          <p:cNvPr id="4" name="Content Placeholder 3"/>
          <p:cNvSpPr>
            <a:spLocks noGrp="1"/>
          </p:cNvSpPr>
          <p:nvPr>
            <p:ph sz="half" idx="4294967295"/>
          </p:nvPr>
        </p:nvSpPr>
        <p:spPr>
          <a:xfrm>
            <a:off x="4876800" y="1295401"/>
            <a:ext cx="4038600" cy="2514600"/>
          </a:xfrm>
        </p:spPr>
        <p:txBody>
          <a:bodyPr>
            <a:normAutofit/>
          </a:bodyPr>
          <a:lstStyle/>
          <a:p>
            <a:r>
              <a:rPr lang="en-US" sz="2800" dirty="0">
                <a:latin typeface="Casper SF" pitchFamily="2" charset="0"/>
              </a:rPr>
              <a:t>Hormonal</a:t>
            </a:r>
          </a:p>
          <a:p>
            <a:pPr lvl="1"/>
            <a:r>
              <a:rPr lang="en-US" sz="2400" dirty="0">
                <a:latin typeface="Casper SF" pitchFamily="2" charset="0"/>
              </a:rPr>
              <a:t>Hormones not intact</a:t>
            </a:r>
          </a:p>
          <a:p>
            <a:pPr lvl="1"/>
            <a:r>
              <a:rPr lang="en-US" sz="2400" dirty="0">
                <a:latin typeface="Casper SF" pitchFamily="2" charset="0"/>
              </a:rPr>
              <a:t>Lack of engorgement</a:t>
            </a:r>
          </a:p>
          <a:p>
            <a:pPr lvl="1"/>
            <a:r>
              <a:rPr lang="en-US" sz="2400" dirty="0">
                <a:latin typeface="Casper SF" pitchFamily="2" charset="0"/>
              </a:rPr>
              <a:t>Breasts do not feel full</a:t>
            </a:r>
          </a:p>
          <a:p>
            <a:pPr lvl="1"/>
            <a:r>
              <a:rPr lang="en-US" sz="2400" dirty="0">
                <a:latin typeface="Casper SF" pitchFamily="2" charset="0"/>
              </a:rPr>
              <a:t>Volumes are small</a:t>
            </a:r>
          </a:p>
          <a:p>
            <a:endParaRPr lang="en-US" sz="2800" dirty="0">
              <a:latin typeface="Casper SF" pitchFamily="2" charset="0"/>
            </a:endParaRPr>
          </a:p>
        </p:txBody>
      </p:sp>
      <p:pic>
        <p:nvPicPr>
          <p:cNvPr id="3074" name="Picture 2" descr="C:\Anne\ClipArt\SYMBOLS\ARROWS\ARRWC016.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3200" y="3810000"/>
            <a:ext cx="3450218" cy="2133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1509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457200"/>
            <a:ext cx="6705600" cy="4991100"/>
          </a:xfrm>
        </p:spPr>
        <p:txBody>
          <a:bodyPr anchor="t">
            <a:normAutofit/>
          </a:bodyPr>
          <a:lstStyle/>
          <a:p>
            <a:pPr algn="l"/>
            <a:r>
              <a:rPr lang="en-US" sz="3500" kern="0" dirty="0" smtClean="0">
                <a:latin typeface="Casper SF" pitchFamily="2" charset="0"/>
              </a:rPr>
              <a:t>You see a mother for her concern about lack of breast development </a:t>
            </a:r>
            <a:r>
              <a:rPr lang="en-US" sz="3500" kern="0" smtClean="0">
                <a:latin typeface="Casper SF" pitchFamily="2" charset="0"/>
              </a:rPr>
              <a:t>during pregnancy.</a:t>
            </a:r>
            <a:br>
              <a:rPr lang="en-US" sz="3500" kern="0" smtClean="0">
                <a:latin typeface="Casper SF" pitchFamily="2" charset="0"/>
              </a:rPr>
            </a:br>
            <a:r>
              <a:rPr lang="en-US" sz="3500" kern="0" smtClean="0">
                <a:latin typeface="Casper SF" pitchFamily="2" charset="0"/>
              </a:rPr>
              <a:t>She never noticed any</a:t>
            </a:r>
            <a:br>
              <a:rPr lang="en-US" sz="3500" kern="0" smtClean="0">
                <a:latin typeface="Casper SF" pitchFamily="2" charset="0"/>
              </a:rPr>
            </a:br>
            <a:r>
              <a:rPr lang="en-US" sz="3500" kern="0" smtClean="0">
                <a:latin typeface="Casper SF" pitchFamily="2" charset="0"/>
              </a:rPr>
              <a:t>breast aching or growth.</a:t>
            </a:r>
            <a:br>
              <a:rPr lang="en-US" sz="3500" kern="0" smtClean="0">
                <a:latin typeface="Casper SF" pitchFamily="2" charset="0"/>
              </a:rPr>
            </a:br>
            <a:r>
              <a:rPr lang="en-US" sz="3500" kern="0" smtClean="0">
                <a:latin typeface="Casper SF" pitchFamily="2" charset="0"/>
              </a:rPr>
              <a:t/>
            </a:r>
            <a:br>
              <a:rPr lang="en-US" sz="3500" kern="0" smtClean="0">
                <a:latin typeface="Casper SF" pitchFamily="2" charset="0"/>
              </a:rPr>
            </a:br>
            <a:r>
              <a:rPr lang="en-US" sz="3500" kern="0" smtClean="0">
                <a:latin typeface="Casper SF" pitchFamily="2" charset="0"/>
              </a:rPr>
              <a:t>She </a:t>
            </a:r>
            <a:r>
              <a:rPr lang="en-US" sz="3500" kern="0" dirty="0" smtClean="0">
                <a:latin typeface="Casper SF" pitchFamily="2" charset="0"/>
              </a:rPr>
              <a:t>heard </a:t>
            </a:r>
            <a:r>
              <a:rPr lang="en-US" sz="3500" kern="0" smtClean="0">
                <a:latin typeface="Casper SF" pitchFamily="2" charset="0"/>
              </a:rPr>
              <a:t>that this might be</a:t>
            </a:r>
            <a:br>
              <a:rPr lang="en-US" sz="3500" kern="0" smtClean="0">
                <a:latin typeface="Casper SF" pitchFamily="2" charset="0"/>
              </a:rPr>
            </a:br>
            <a:r>
              <a:rPr lang="en-US" sz="3500" kern="0" smtClean="0">
                <a:latin typeface="Casper SF" pitchFamily="2" charset="0"/>
              </a:rPr>
              <a:t>a problem with nursing.</a:t>
            </a:r>
            <a:endParaRPr lang="en-US" sz="3500" kern="0" dirty="0">
              <a:latin typeface="Casper SF" pitchFamily="2" charset="0"/>
            </a:endParaRPr>
          </a:p>
        </p:txBody>
      </p:sp>
      <p:sp>
        <p:nvSpPr>
          <p:cNvPr id="5" name="TextBox 4"/>
          <p:cNvSpPr txBox="1"/>
          <p:nvPr/>
        </p:nvSpPr>
        <p:spPr>
          <a:xfrm>
            <a:off x="1447800" y="5638800"/>
            <a:ext cx="6477000" cy="584775"/>
          </a:xfrm>
          <a:prstGeom prst="rect">
            <a:avLst/>
          </a:prstGeom>
          <a:noFill/>
        </p:spPr>
        <p:txBody>
          <a:bodyPr wrap="square" rtlCol="0">
            <a:spAutoFit/>
          </a:bodyPr>
          <a:lstStyle/>
          <a:p>
            <a:r>
              <a:rPr lang="en-US" sz="3200" b="1" kern="0">
                <a:solidFill>
                  <a:srgbClr val="FF0000"/>
                </a:solidFill>
                <a:latin typeface="Casper SF" pitchFamily="2" charset="0"/>
              </a:rPr>
              <a:t>What </a:t>
            </a:r>
            <a:r>
              <a:rPr lang="en-US" sz="3200" b="1" kern="0" smtClean="0">
                <a:solidFill>
                  <a:srgbClr val="FF0000"/>
                </a:solidFill>
                <a:latin typeface="Casper SF" pitchFamily="2" charset="0"/>
              </a:rPr>
              <a:t>Questions Will You Ask Her</a:t>
            </a:r>
            <a:r>
              <a:rPr lang="en-US" sz="3200" b="1" kern="0">
                <a:solidFill>
                  <a:srgbClr val="FF0000"/>
                </a:solidFill>
                <a:latin typeface="Casper SF" pitchFamily="2" charset="0"/>
              </a:rPr>
              <a:t>?</a:t>
            </a:r>
            <a:endParaRPr lang="en-US" sz="3200" b="1">
              <a:solidFill>
                <a:srgbClr val="FF0000"/>
              </a:solidFill>
            </a:endParaRPr>
          </a:p>
        </p:txBody>
      </p:sp>
    </p:spTree>
    <p:extLst>
      <p:ext uri="{BB962C8B-B14F-4D97-AF65-F5344CB8AC3E}">
        <p14:creationId xmlns:p14="http://schemas.microsoft.com/office/powerpoint/2010/main" val="30194117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28600"/>
            <a:ext cx="8229600" cy="1143000"/>
          </a:xfrm>
        </p:spPr>
        <p:txBody>
          <a:bodyPr>
            <a:normAutofit fontScale="90000"/>
          </a:bodyPr>
          <a:lstStyle/>
          <a:p>
            <a:r>
              <a:rPr lang="en-US" dirty="0" smtClean="0">
                <a:latin typeface="Casper SF" pitchFamily="2" charset="0"/>
              </a:rPr>
              <a:t>Case of Insufficient Breast Development</a:t>
            </a:r>
            <a:endParaRPr lang="en-US" dirty="0">
              <a:latin typeface="Casper SF" pitchFamily="2" charset="0"/>
            </a:endParaRPr>
          </a:p>
        </p:txBody>
      </p:sp>
      <p:sp>
        <p:nvSpPr>
          <p:cNvPr id="3" name="Content Placeholder 2"/>
          <p:cNvSpPr>
            <a:spLocks noGrp="1"/>
          </p:cNvSpPr>
          <p:nvPr>
            <p:ph idx="4294967295"/>
          </p:nvPr>
        </p:nvSpPr>
        <p:spPr>
          <a:xfrm>
            <a:off x="457200" y="1676400"/>
            <a:ext cx="8229600" cy="4525963"/>
          </a:xfrm>
        </p:spPr>
        <p:txBody>
          <a:bodyPr>
            <a:normAutofit lnSpcReduction="10000"/>
          </a:bodyPr>
          <a:lstStyle/>
          <a:p>
            <a:r>
              <a:rPr lang="en-US" dirty="0" smtClean="0">
                <a:latin typeface="Casper SF" pitchFamily="2" charset="0"/>
              </a:rPr>
              <a:t>Infertility?</a:t>
            </a:r>
          </a:p>
          <a:p>
            <a:r>
              <a:rPr lang="en-US" dirty="0" smtClean="0">
                <a:latin typeface="Casper SF" pitchFamily="2" charset="0"/>
              </a:rPr>
              <a:t>PCOS?</a:t>
            </a:r>
          </a:p>
          <a:p>
            <a:r>
              <a:rPr lang="en-US" dirty="0" smtClean="0">
                <a:latin typeface="Casper SF" pitchFamily="2" charset="0"/>
              </a:rPr>
              <a:t>H/o morbid obesity?</a:t>
            </a:r>
          </a:p>
          <a:p>
            <a:r>
              <a:rPr lang="en-US" dirty="0" smtClean="0">
                <a:latin typeface="Casper SF" pitchFamily="2" charset="0"/>
              </a:rPr>
              <a:t>H/o irregular menses?</a:t>
            </a:r>
          </a:p>
          <a:p>
            <a:r>
              <a:rPr lang="en-US" dirty="0" smtClean="0">
                <a:latin typeface="Casper SF" pitchFamily="2" charset="0"/>
              </a:rPr>
              <a:t>H/o breast surgery?</a:t>
            </a:r>
          </a:p>
          <a:p>
            <a:r>
              <a:rPr lang="en-US" dirty="0" smtClean="0">
                <a:latin typeface="Casper SF" pitchFamily="2" charset="0"/>
              </a:rPr>
              <a:t>H/o breast or chest irradiation?</a:t>
            </a:r>
          </a:p>
          <a:p>
            <a:r>
              <a:rPr lang="en-US" dirty="0" smtClean="0">
                <a:latin typeface="Casper SF" pitchFamily="2" charset="0"/>
              </a:rPr>
              <a:t>Diabetes- type 2 or gestational?</a:t>
            </a:r>
          </a:p>
          <a:p>
            <a:r>
              <a:rPr lang="en-US" dirty="0" smtClean="0">
                <a:latin typeface="Casper SF" pitchFamily="2" charset="0"/>
              </a:rPr>
              <a:t>H/o chest trauma as a child?</a:t>
            </a:r>
          </a:p>
          <a:p>
            <a:endParaRPr lang="en-US" dirty="0" smtClean="0">
              <a:latin typeface="Casper SF" pitchFamily="2" charset="0"/>
            </a:endParaRPr>
          </a:p>
        </p:txBody>
      </p:sp>
    </p:spTree>
    <p:extLst>
      <p:ext uri="{BB962C8B-B14F-4D97-AF65-F5344CB8AC3E}">
        <p14:creationId xmlns:p14="http://schemas.microsoft.com/office/powerpoint/2010/main" val="96637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25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25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t="-16000" b="-16000"/>
          </a:stretch>
        </a:blipFill>
        <a:effectLst/>
      </p:bgPr>
    </p:bg>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746514409"/>
              </p:ext>
            </p:extLst>
          </p:nvPr>
        </p:nvGraphicFramePr>
        <p:xfrm>
          <a:off x="1295400" y="4343400"/>
          <a:ext cx="7162800" cy="1752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8201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US" dirty="0" smtClean="0">
                <a:latin typeface="Comic Sans MS" pitchFamily="66" charset="0"/>
              </a:rPr>
              <a:t>Progesterone</a:t>
            </a:r>
            <a:endParaRPr lang="en-US" dirty="0">
              <a:latin typeface="Comic Sans MS" pitchFamily="66" charset="0"/>
            </a:endParaRPr>
          </a:p>
        </p:txBody>
      </p:sp>
      <p:sp>
        <p:nvSpPr>
          <p:cNvPr id="3" name="Content Placeholder 2"/>
          <p:cNvSpPr>
            <a:spLocks noGrp="1"/>
          </p:cNvSpPr>
          <p:nvPr>
            <p:ph idx="4294967295"/>
          </p:nvPr>
        </p:nvSpPr>
        <p:spPr>
          <a:xfrm>
            <a:off x="228600" y="1676400"/>
            <a:ext cx="8229600" cy="4525963"/>
          </a:xfrm>
        </p:spPr>
        <p:txBody>
          <a:bodyPr/>
          <a:lstStyle/>
          <a:p>
            <a:r>
              <a:rPr lang="en-US" dirty="0" smtClean="0">
                <a:latin typeface="Comic Sans MS" pitchFamily="66" charset="0"/>
              </a:rPr>
              <a:t>High progesterone level from placenta blocks PRL receptors</a:t>
            </a:r>
          </a:p>
          <a:p>
            <a:pPr lvl="1"/>
            <a:r>
              <a:rPr lang="en-US" dirty="0" smtClean="0">
                <a:latin typeface="Comic Sans MS" pitchFamily="66" charset="0"/>
              </a:rPr>
              <a:t> prevents milk production</a:t>
            </a:r>
          </a:p>
          <a:p>
            <a:pPr lvl="1"/>
            <a:r>
              <a:rPr lang="en-US" dirty="0" smtClean="0">
                <a:latin typeface="Comic Sans MS" pitchFamily="66" charset="0"/>
              </a:rPr>
              <a:t>PRL levels are already high </a:t>
            </a:r>
          </a:p>
          <a:p>
            <a:r>
              <a:rPr lang="en-US" dirty="0" smtClean="0">
                <a:latin typeface="Comic Sans MS" pitchFamily="66" charset="0"/>
              </a:rPr>
              <a:t>Progesterone level gradually drop pp </a:t>
            </a:r>
          </a:p>
          <a:p>
            <a:pPr lvl="1"/>
            <a:r>
              <a:rPr lang="en-US" dirty="0" smtClean="0">
                <a:latin typeface="Comic Sans MS" pitchFamily="66" charset="0"/>
              </a:rPr>
              <a:t>PRL receptors available to stimulate milk production</a:t>
            </a:r>
          </a:p>
          <a:p>
            <a:endParaRPr lang="en-US" dirty="0"/>
          </a:p>
        </p:txBody>
      </p:sp>
    </p:spTree>
    <p:extLst>
      <p:ext uri="{BB962C8B-B14F-4D97-AF65-F5344CB8AC3E}">
        <p14:creationId xmlns:p14="http://schemas.microsoft.com/office/powerpoint/2010/main" val="26744202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1219200" y="256784"/>
            <a:ext cx="7162800" cy="646331"/>
          </a:xfrm>
          <a:prstGeom prst="rect">
            <a:avLst/>
          </a:prstGeom>
          <a:noFill/>
        </p:spPr>
        <p:txBody>
          <a:bodyPr wrap="square" rtlCol="0">
            <a:spAutoFit/>
          </a:bodyPr>
          <a:lstStyle/>
          <a:p>
            <a:r>
              <a:rPr lang="en-US" sz="3600" b="1" dirty="0" smtClean="0">
                <a:latin typeface="Comic Sans MS" pitchFamily="66" charset="0"/>
              </a:rPr>
              <a:t>Lactogenesis After Birth</a:t>
            </a:r>
            <a:endParaRPr lang="en-US" sz="3600" b="1" dirty="0">
              <a:latin typeface="Comic Sans MS" pitchFamily="66" charset="0"/>
            </a:endParaRPr>
          </a:p>
        </p:txBody>
      </p:sp>
      <p:graphicFrame>
        <p:nvGraphicFramePr>
          <p:cNvPr id="3" name="Diagram 2"/>
          <p:cNvGraphicFramePr/>
          <p:nvPr>
            <p:extLst>
              <p:ext uri="{D42A27DB-BD31-4B8C-83A1-F6EECF244321}">
                <p14:modId xmlns:p14="http://schemas.microsoft.com/office/powerpoint/2010/main" val="3811586480"/>
              </p:ext>
            </p:extLst>
          </p:nvPr>
        </p:nvGraphicFramePr>
        <p:xfrm>
          <a:off x="609600" y="1219200"/>
          <a:ext cx="79248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2209800" y="304800"/>
            <a:ext cx="4422814" cy="461665"/>
          </a:xfrm>
          <a:prstGeom prst="rect">
            <a:avLst/>
          </a:prstGeom>
          <a:noFill/>
        </p:spPr>
        <p:txBody>
          <a:bodyPr wrap="none" rtlCol="0">
            <a:spAutoFit/>
          </a:bodyPr>
          <a:lstStyle/>
          <a:p>
            <a:pPr algn="ctr"/>
            <a:r>
              <a:rPr lang="en-US" b="1" dirty="0" smtClean="0"/>
              <a:t>The Pituitary Gland Takes Over</a:t>
            </a:r>
            <a:endParaRPr lang="en-US"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838200"/>
            <a:ext cx="8470413" cy="4648200"/>
          </a:xfrm>
          <a:prstGeom prst="rect">
            <a:avLst/>
          </a:prstGeom>
        </p:spPr>
      </p:pic>
    </p:spTree>
    <p:extLst>
      <p:ext uri="{BB962C8B-B14F-4D97-AF65-F5344CB8AC3E}">
        <p14:creationId xmlns:p14="http://schemas.microsoft.com/office/powerpoint/2010/main" val="29777431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856633530"/>
              </p:ext>
            </p:extLst>
          </p:nvPr>
        </p:nvGraphicFramePr>
        <p:xfrm>
          <a:off x="457200" y="152400"/>
          <a:ext cx="8305799"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96443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US" dirty="0" err="1" smtClean="0">
                <a:latin typeface="Comic Sans MS" pitchFamily="66" charset="0"/>
              </a:rPr>
              <a:t>Prolactin</a:t>
            </a:r>
            <a:endParaRPr lang="en-US" dirty="0">
              <a:latin typeface="Comic Sans MS" pitchFamily="66" charset="0"/>
            </a:endParaRPr>
          </a:p>
        </p:txBody>
      </p:sp>
      <p:sp>
        <p:nvSpPr>
          <p:cNvPr id="3" name="Content Placeholder 2"/>
          <p:cNvSpPr>
            <a:spLocks noGrp="1"/>
          </p:cNvSpPr>
          <p:nvPr>
            <p:ph idx="4294967295"/>
          </p:nvPr>
        </p:nvSpPr>
        <p:spPr>
          <a:xfrm>
            <a:off x="457200" y="1676400"/>
            <a:ext cx="8229600" cy="4525963"/>
          </a:xfrm>
        </p:spPr>
        <p:txBody>
          <a:bodyPr/>
          <a:lstStyle/>
          <a:p>
            <a:pPr>
              <a:lnSpc>
                <a:spcPct val="90000"/>
              </a:lnSpc>
            </a:pPr>
            <a:r>
              <a:rPr lang="en-US" sz="2800" dirty="0" smtClean="0">
                <a:latin typeface="Comic Sans MS" pitchFamily="66" charset="0"/>
              </a:rPr>
              <a:t>Released from anterior pituitary</a:t>
            </a:r>
          </a:p>
          <a:p>
            <a:pPr>
              <a:lnSpc>
                <a:spcPct val="90000"/>
              </a:lnSpc>
            </a:pPr>
            <a:r>
              <a:rPr lang="en-US" sz="2800" dirty="0" smtClean="0">
                <a:latin typeface="Comic Sans MS" pitchFamily="66" charset="0"/>
              </a:rPr>
              <a:t>Stimulates </a:t>
            </a:r>
            <a:r>
              <a:rPr lang="en-US" sz="2800" dirty="0">
                <a:latin typeface="Comic Sans MS" pitchFamily="66" charset="0"/>
              </a:rPr>
              <a:t>breasts to produce milk. </a:t>
            </a:r>
          </a:p>
          <a:p>
            <a:pPr>
              <a:lnSpc>
                <a:spcPct val="90000"/>
              </a:lnSpc>
            </a:pPr>
            <a:r>
              <a:rPr lang="en-US" sz="2800" dirty="0" smtClean="0">
                <a:latin typeface="Comic Sans MS" pitchFamily="66" charset="0"/>
              </a:rPr>
              <a:t>Requires </a:t>
            </a:r>
            <a:r>
              <a:rPr lang="en-US" sz="2800" b="1" dirty="0" smtClean="0">
                <a:latin typeface="Comic Sans MS" pitchFamily="66" charset="0"/>
              </a:rPr>
              <a:t>nipple stimulation</a:t>
            </a:r>
            <a:r>
              <a:rPr lang="en-US" sz="2800" dirty="0" smtClean="0">
                <a:latin typeface="Comic Sans MS" pitchFamily="66" charset="0"/>
              </a:rPr>
              <a:t>.</a:t>
            </a:r>
          </a:p>
          <a:p>
            <a:pPr>
              <a:lnSpc>
                <a:spcPct val="90000"/>
              </a:lnSpc>
            </a:pPr>
            <a:r>
              <a:rPr lang="en-US" sz="2800" dirty="0" smtClean="0">
                <a:latin typeface="Comic Sans MS" pitchFamily="66" charset="0"/>
              </a:rPr>
              <a:t>Prolactin level ≠ Amount of milk</a:t>
            </a:r>
          </a:p>
          <a:p>
            <a:pPr>
              <a:lnSpc>
                <a:spcPct val="90000"/>
              </a:lnSpc>
            </a:pPr>
            <a:r>
              <a:rPr lang="en-US" sz="2800" dirty="0" smtClean="0">
                <a:latin typeface="Comic Sans MS" pitchFamily="66" charset="0"/>
              </a:rPr>
              <a:t>Increasing prolactin won’t increase milk without breast emptying</a:t>
            </a:r>
          </a:p>
          <a:p>
            <a:pPr marL="457200" lvl="1" indent="0">
              <a:lnSpc>
                <a:spcPct val="90000"/>
              </a:lnSpc>
              <a:buNone/>
            </a:pPr>
            <a:r>
              <a:rPr lang="en-US" sz="2400" dirty="0" smtClean="0">
                <a:latin typeface="Comic Sans MS" pitchFamily="66" charset="0"/>
              </a:rPr>
              <a:t>			</a:t>
            </a:r>
            <a:endParaRPr lang="en-US" dirty="0">
              <a:latin typeface="Comic Sans MS" pitchFamily="66" charset="0"/>
            </a:endParaRPr>
          </a:p>
        </p:txBody>
      </p:sp>
    </p:spTree>
    <p:extLst>
      <p:ext uri="{BB962C8B-B14F-4D97-AF65-F5344CB8AC3E}">
        <p14:creationId xmlns:p14="http://schemas.microsoft.com/office/powerpoint/2010/main" val="29335433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57200" y="274638"/>
            <a:ext cx="8229600" cy="1143000"/>
          </a:xfrm>
        </p:spPr>
        <p:txBody>
          <a:bodyPr/>
          <a:lstStyle/>
          <a:p>
            <a:pPr eaLnBrk="1" hangingPunct="1"/>
            <a:r>
              <a:rPr lang="en-US" dirty="0" err="1" smtClean="0">
                <a:latin typeface="Comic Sans MS" pitchFamily="66" charset="0"/>
              </a:rPr>
              <a:t>Prolactin</a:t>
            </a:r>
            <a:endParaRPr lang="en-US" dirty="0" smtClean="0">
              <a:latin typeface="Comic Sans MS" pitchFamily="66" charset="0"/>
            </a:endParaRPr>
          </a:p>
        </p:txBody>
      </p:sp>
      <p:sp>
        <p:nvSpPr>
          <p:cNvPr id="17411" name="Rectangle 3"/>
          <p:cNvSpPr>
            <a:spLocks noGrp="1" noChangeArrowheads="1"/>
          </p:cNvSpPr>
          <p:nvPr>
            <p:ph idx="4294967295"/>
          </p:nvPr>
        </p:nvSpPr>
        <p:spPr>
          <a:xfrm>
            <a:off x="457200" y="1600200"/>
            <a:ext cx="8229600" cy="4525963"/>
          </a:xfrm>
        </p:spPr>
        <p:txBody>
          <a:bodyPr>
            <a:normAutofit lnSpcReduction="10000"/>
          </a:bodyPr>
          <a:lstStyle/>
          <a:p>
            <a:pPr eaLnBrk="1" hangingPunct="1">
              <a:lnSpc>
                <a:spcPct val="90000"/>
              </a:lnSpc>
            </a:pPr>
            <a:r>
              <a:rPr lang="en-US" sz="2800" dirty="0" smtClean="0">
                <a:latin typeface="Comic Sans MS" pitchFamily="66" charset="0"/>
              </a:rPr>
              <a:t>Blunted by:</a:t>
            </a:r>
          </a:p>
          <a:p>
            <a:pPr lvl="1">
              <a:lnSpc>
                <a:spcPct val="90000"/>
              </a:lnSpc>
            </a:pPr>
            <a:r>
              <a:rPr lang="en-US" sz="2400" dirty="0" smtClean="0">
                <a:latin typeface="Comic Sans MS" pitchFamily="66" charset="0"/>
              </a:rPr>
              <a:t>Medications and drugs</a:t>
            </a:r>
          </a:p>
          <a:p>
            <a:pPr lvl="2">
              <a:lnSpc>
                <a:spcPct val="90000"/>
              </a:lnSpc>
            </a:pPr>
            <a:r>
              <a:rPr lang="en-US" sz="2000" dirty="0" smtClean="0">
                <a:latin typeface="Comic Sans MS" pitchFamily="66" charset="0"/>
              </a:rPr>
              <a:t>Tobacco</a:t>
            </a:r>
          </a:p>
          <a:p>
            <a:pPr lvl="2">
              <a:lnSpc>
                <a:spcPct val="90000"/>
              </a:lnSpc>
            </a:pPr>
            <a:r>
              <a:rPr lang="en-US" sz="2000" dirty="0" smtClean="0">
                <a:latin typeface="Comic Sans MS" pitchFamily="66" charset="0"/>
              </a:rPr>
              <a:t>Bupropion (</a:t>
            </a:r>
            <a:r>
              <a:rPr lang="en-US" sz="2000" dirty="0" err="1" smtClean="0">
                <a:latin typeface="Comic Sans MS" pitchFamily="66" charset="0"/>
              </a:rPr>
              <a:t>wellbutrin</a:t>
            </a:r>
            <a:r>
              <a:rPr lang="en-US" sz="2000" dirty="0" smtClean="0">
                <a:latin typeface="Comic Sans MS" pitchFamily="66" charset="0"/>
              </a:rPr>
              <a:t>)</a:t>
            </a:r>
          </a:p>
          <a:p>
            <a:pPr lvl="2">
              <a:lnSpc>
                <a:spcPct val="90000"/>
              </a:lnSpc>
            </a:pPr>
            <a:r>
              <a:rPr lang="en-US" sz="2000" dirty="0" smtClean="0">
                <a:latin typeface="Comic Sans MS" pitchFamily="66" charset="0"/>
              </a:rPr>
              <a:t>Pseudoephedrine (</a:t>
            </a:r>
            <a:r>
              <a:rPr lang="en-US" sz="2000" dirty="0" err="1" smtClean="0">
                <a:latin typeface="Comic Sans MS" pitchFamily="66" charset="0"/>
              </a:rPr>
              <a:t>sudafed</a:t>
            </a:r>
            <a:r>
              <a:rPr lang="en-US" sz="2000" dirty="0" smtClean="0">
                <a:latin typeface="Comic Sans MS" pitchFamily="66" charset="0"/>
              </a:rPr>
              <a:t>)</a:t>
            </a:r>
          </a:p>
          <a:p>
            <a:pPr lvl="2">
              <a:lnSpc>
                <a:spcPct val="90000"/>
              </a:lnSpc>
            </a:pPr>
            <a:r>
              <a:rPr lang="en-US" sz="2000" dirty="0" smtClean="0">
                <a:latin typeface="Comic Sans MS" pitchFamily="66" charset="0"/>
              </a:rPr>
              <a:t>Estrogen </a:t>
            </a:r>
          </a:p>
          <a:p>
            <a:pPr lvl="2">
              <a:lnSpc>
                <a:spcPct val="90000"/>
              </a:lnSpc>
            </a:pPr>
            <a:r>
              <a:rPr lang="en-US" sz="2000" dirty="0" smtClean="0">
                <a:latin typeface="Comic Sans MS" pitchFamily="66" charset="0"/>
              </a:rPr>
              <a:t>Certain antipsychotics</a:t>
            </a:r>
          </a:p>
          <a:p>
            <a:pPr lvl="1">
              <a:lnSpc>
                <a:spcPct val="90000"/>
              </a:lnSpc>
            </a:pPr>
            <a:r>
              <a:rPr lang="en-US" sz="2400" dirty="0" smtClean="0">
                <a:latin typeface="Comic Sans MS" pitchFamily="66" charset="0"/>
              </a:rPr>
              <a:t> Nipple insensitivity</a:t>
            </a:r>
          </a:p>
          <a:p>
            <a:pPr lvl="1">
              <a:lnSpc>
                <a:spcPct val="90000"/>
              </a:lnSpc>
            </a:pPr>
            <a:r>
              <a:rPr lang="en-US" sz="2400" dirty="0" smtClean="0">
                <a:latin typeface="Comic Sans MS" pitchFamily="66" charset="0"/>
              </a:rPr>
              <a:t> Pituitary trauma</a:t>
            </a:r>
          </a:p>
          <a:p>
            <a:pPr lvl="1">
              <a:lnSpc>
                <a:spcPct val="90000"/>
              </a:lnSpc>
            </a:pPr>
            <a:r>
              <a:rPr lang="en-US" sz="2400" dirty="0" smtClean="0">
                <a:latin typeface="Comic Sans MS" pitchFamily="66" charset="0"/>
              </a:rPr>
              <a:t>Insufficient demand</a:t>
            </a:r>
          </a:p>
          <a:p>
            <a:pPr lvl="1">
              <a:lnSpc>
                <a:spcPct val="90000"/>
              </a:lnSpc>
            </a:pPr>
            <a:r>
              <a:rPr lang="en-US" sz="2400" dirty="0" smtClean="0">
                <a:latin typeface="Comic Sans MS" pitchFamily="66" charset="0"/>
              </a:rPr>
              <a:t>Hormonal blockage</a:t>
            </a:r>
          </a:p>
          <a:p>
            <a:pPr lvl="2">
              <a:lnSpc>
                <a:spcPct val="90000"/>
              </a:lnSpc>
            </a:pPr>
            <a:r>
              <a:rPr lang="en-US" sz="2000" dirty="0" smtClean="0">
                <a:latin typeface="Comic Sans MS" pitchFamily="66" charset="0"/>
              </a:rPr>
              <a:t>Testosterone secreting ovarian cyst</a:t>
            </a:r>
          </a:p>
          <a:p>
            <a:pPr lvl="2">
              <a:lnSpc>
                <a:spcPct val="90000"/>
              </a:lnSpc>
            </a:pPr>
            <a:r>
              <a:rPr lang="en-US" sz="2000" dirty="0" smtClean="0">
                <a:latin typeface="Comic Sans MS" pitchFamily="66" charset="0"/>
              </a:rPr>
              <a:t>Estrogen</a:t>
            </a:r>
          </a:p>
          <a:p>
            <a:pPr lvl="2">
              <a:lnSpc>
                <a:spcPct val="90000"/>
              </a:lnSpc>
            </a:pPr>
            <a:endParaRPr lang="en-US" sz="2000" dirty="0" smtClean="0">
              <a:solidFill>
                <a:schemeClr val="bg1"/>
              </a:solidFill>
              <a:latin typeface="Comic Sans MS" pitchFamily="66" charset="0"/>
            </a:endParaRPr>
          </a:p>
          <a:p>
            <a:pPr eaLnBrk="1" hangingPunct="1">
              <a:lnSpc>
                <a:spcPct val="90000"/>
              </a:lnSpc>
            </a:pPr>
            <a:endParaRPr lang="en-US" sz="2800" dirty="0" smtClean="0"/>
          </a:p>
        </p:txBody>
      </p:sp>
    </p:spTree>
    <p:extLst>
      <p:ext uri="{BB962C8B-B14F-4D97-AF65-F5344CB8AC3E}">
        <p14:creationId xmlns:p14="http://schemas.microsoft.com/office/powerpoint/2010/main" val="116265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411">
                                            <p:txEl>
                                              <p:pRg st="1" end="1"/>
                                            </p:txEl>
                                          </p:spTgt>
                                        </p:tgtEl>
                                        <p:attrNameLst>
                                          <p:attrName>style.visibility</p:attrName>
                                        </p:attrNameLst>
                                      </p:cBhvr>
                                      <p:to>
                                        <p:strVal val="visible"/>
                                      </p:to>
                                    </p:set>
                                    <p:animEffect transition="in" filter="blinds(horizontal)">
                                      <p:cBhvr>
                                        <p:cTn id="7" dur="500"/>
                                        <p:tgtEl>
                                          <p:spTgt spid="174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411">
                                            <p:txEl>
                                              <p:pRg st="2" end="2"/>
                                            </p:txEl>
                                          </p:spTgt>
                                        </p:tgtEl>
                                        <p:attrNameLst>
                                          <p:attrName>style.visibility</p:attrName>
                                        </p:attrNameLst>
                                      </p:cBhvr>
                                      <p:to>
                                        <p:strVal val="visible"/>
                                      </p:to>
                                    </p:set>
                                    <p:animEffect transition="in" filter="blinds(horizontal)">
                                      <p:cBhvr>
                                        <p:cTn id="12" dur="500"/>
                                        <p:tgtEl>
                                          <p:spTgt spid="174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7411">
                                            <p:txEl>
                                              <p:pRg st="3" end="3"/>
                                            </p:txEl>
                                          </p:spTgt>
                                        </p:tgtEl>
                                        <p:attrNameLst>
                                          <p:attrName>style.visibility</p:attrName>
                                        </p:attrNameLst>
                                      </p:cBhvr>
                                      <p:to>
                                        <p:strVal val="visible"/>
                                      </p:to>
                                    </p:set>
                                    <p:animEffect transition="in" filter="blinds(horizontal)">
                                      <p:cBhvr>
                                        <p:cTn id="17" dur="500"/>
                                        <p:tgtEl>
                                          <p:spTgt spid="174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7411">
                                            <p:txEl>
                                              <p:pRg st="4" end="4"/>
                                            </p:txEl>
                                          </p:spTgt>
                                        </p:tgtEl>
                                        <p:attrNameLst>
                                          <p:attrName>style.visibility</p:attrName>
                                        </p:attrNameLst>
                                      </p:cBhvr>
                                      <p:to>
                                        <p:strVal val="visible"/>
                                      </p:to>
                                    </p:set>
                                    <p:animEffect transition="in" filter="blinds(horizontal)">
                                      <p:cBhvr>
                                        <p:cTn id="22" dur="500"/>
                                        <p:tgtEl>
                                          <p:spTgt spid="174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7411">
                                            <p:txEl>
                                              <p:pRg st="5" end="5"/>
                                            </p:txEl>
                                          </p:spTgt>
                                        </p:tgtEl>
                                        <p:attrNameLst>
                                          <p:attrName>style.visibility</p:attrName>
                                        </p:attrNameLst>
                                      </p:cBhvr>
                                      <p:to>
                                        <p:strVal val="visible"/>
                                      </p:to>
                                    </p:set>
                                    <p:animEffect transition="in" filter="blinds(horizontal)">
                                      <p:cBhvr>
                                        <p:cTn id="27" dur="500"/>
                                        <p:tgtEl>
                                          <p:spTgt spid="1741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7411">
                                            <p:txEl>
                                              <p:pRg st="6" end="6"/>
                                            </p:txEl>
                                          </p:spTgt>
                                        </p:tgtEl>
                                        <p:attrNameLst>
                                          <p:attrName>style.visibility</p:attrName>
                                        </p:attrNameLst>
                                      </p:cBhvr>
                                      <p:to>
                                        <p:strVal val="visible"/>
                                      </p:to>
                                    </p:set>
                                    <p:animEffect transition="in" filter="blinds(horizontal)">
                                      <p:cBhvr>
                                        <p:cTn id="32" dur="500"/>
                                        <p:tgtEl>
                                          <p:spTgt spid="1741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7411">
                                            <p:txEl>
                                              <p:pRg st="7" end="7"/>
                                            </p:txEl>
                                          </p:spTgt>
                                        </p:tgtEl>
                                        <p:attrNameLst>
                                          <p:attrName>style.visibility</p:attrName>
                                        </p:attrNameLst>
                                      </p:cBhvr>
                                      <p:to>
                                        <p:strVal val="visible"/>
                                      </p:to>
                                    </p:set>
                                    <p:animEffect transition="in" filter="blinds(horizontal)">
                                      <p:cBhvr>
                                        <p:cTn id="37" dur="500"/>
                                        <p:tgtEl>
                                          <p:spTgt spid="17411">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7411">
                                            <p:txEl>
                                              <p:pRg st="8" end="8"/>
                                            </p:txEl>
                                          </p:spTgt>
                                        </p:tgtEl>
                                        <p:attrNameLst>
                                          <p:attrName>style.visibility</p:attrName>
                                        </p:attrNameLst>
                                      </p:cBhvr>
                                      <p:to>
                                        <p:strVal val="visible"/>
                                      </p:to>
                                    </p:set>
                                    <p:animEffect transition="in" filter="blinds(horizontal)">
                                      <p:cBhvr>
                                        <p:cTn id="42" dur="500"/>
                                        <p:tgtEl>
                                          <p:spTgt spid="17411">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7411">
                                            <p:txEl>
                                              <p:pRg st="9" end="9"/>
                                            </p:txEl>
                                          </p:spTgt>
                                        </p:tgtEl>
                                        <p:attrNameLst>
                                          <p:attrName>style.visibility</p:attrName>
                                        </p:attrNameLst>
                                      </p:cBhvr>
                                      <p:to>
                                        <p:strVal val="visible"/>
                                      </p:to>
                                    </p:set>
                                    <p:animEffect transition="in" filter="blinds(horizontal)">
                                      <p:cBhvr>
                                        <p:cTn id="47" dur="500"/>
                                        <p:tgtEl>
                                          <p:spTgt spid="17411">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17411">
                                            <p:txEl>
                                              <p:pRg st="10" end="10"/>
                                            </p:txEl>
                                          </p:spTgt>
                                        </p:tgtEl>
                                        <p:attrNameLst>
                                          <p:attrName>style.visibility</p:attrName>
                                        </p:attrNameLst>
                                      </p:cBhvr>
                                      <p:to>
                                        <p:strVal val="visible"/>
                                      </p:to>
                                    </p:set>
                                    <p:animEffect transition="in" filter="blinds(horizontal)">
                                      <p:cBhvr>
                                        <p:cTn id="52" dur="500"/>
                                        <p:tgtEl>
                                          <p:spTgt spid="17411">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7411">
                                            <p:txEl>
                                              <p:pRg st="11" end="11"/>
                                            </p:txEl>
                                          </p:spTgt>
                                        </p:tgtEl>
                                        <p:attrNameLst>
                                          <p:attrName>style.visibility</p:attrName>
                                        </p:attrNameLst>
                                      </p:cBhvr>
                                      <p:to>
                                        <p:strVal val="visible"/>
                                      </p:to>
                                    </p:set>
                                    <p:animEffect transition="in" filter="blinds(horizontal)">
                                      <p:cBhvr>
                                        <p:cTn id="57" dur="500"/>
                                        <p:tgtEl>
                                          <p:spTgt spid="17411">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17411">
                                            <p:txEl>
                                              <p:pRg st="12" end="12"/>
                                            </p:txEl>
                                          </p:spTgt>
                                        </p:tgtEl>
                                        <p:attrNameLst>
                                          <p:attrName>style.visibility</p:attrName>
                                        </p:attrNameLst>
                                      </p:cBhvr>
                                      <p:to>
                                        <p:strVal val="visible"/>
                                      </p:to>
                                    </p:set>
                                    <p:animEffect transition="in" filter="blinds(horizontal)">
                                      <p:cBhvr>
                                        <p:cTn id="62" dur="500"/>
                                        <p:tgtEl>
                                          <p:spTgt spid="1741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latin typeface="Comic Sans MS" pitchFamily="66" charset="0"/>
              </a:rPr>
              <a:t>Oxytocin</a:t>
            </a:r>
          </a:p>
        </p:txBody>
      </p:sp>
      <p:sp>
        <p:nvSpPr>
          <p:cNvPr id="18435" name="Rectangle 3"/>
          <p:cNvSpPr>
            <a:spLocks noGrp="1" noChangeArrowheads="1"/>
          </p:cNvSpPr>
          <p:nvPr>
            <p:ph idx="4294967295"/>
          </p:nvPr>
        </p:nvSpPr>
        <p:spPr>
          <a:xfrm>
            <a:off x="609600" y="1752600"/>
            <a:ext cx="8229600" cy="4525963"/>
          </a:xfrm>
        </p:spPr>
        <p:txBody>
          <a:bodyPr>
            <a:normAutofit/>
          </a:bodyPr>
          <a:lstStyle/>
          <a:p>
            <a:pPr eaLnBrk="1" hangingPunct="1"/>
            <a:r>
              <a:rPr lang="en-US" sz="2800" dirty="0" smtClean="0">
                <a:latin typeface="Comic Sans MS" pitchFamily="66" charset="0"/>
              </a:rPr>
              <a:t>Released by posterior pituitary</a:t>
            </a:r>
          </a:p>
          <a:p>
            <a:pPr eaLnBrk="1" hangingPunct="1"/>
            <a:r>
              <a:rPr lang="en-US" sz="2800" dirty="0" smtClean="0">
                <a:latin typeface="Comic Sans MS" pitchFamily="66" charset="0"/>
              </a:rPr>
              <a:t>Many sensory pathways-</a:t>
            </a:r>
            <a:r>
              <a:rPr lang="en-US" sz="2800" b="1" dirty="0" smtClean="0">
                <a:latin typeface="Comic Sans MS" pitchFamily="66" charset="0"/>
              </a:rPr>
              <a:t>visual, auditory, olfactory</a:t>
            </a:r>
            <a:r>
              <a:rPr lang="en-US" sz="2800" b="1" smtClean="0">
                <a:latin typeface="Comic Sans MS" pitchFamily="66" charset="0"/>
              </a:rPr>
              <a:t>, tactile</a:t>
            </a:r>
            <a:endParaRPr lang="en-US" sz="2800" b="1" dirty="0" smtClean="0">
              <a:latin typeface="Comic Sans MS" pitchFamily="66" charset="0"/>
            </a:endParaRPr>
          </a:p>
          <a:p>
            <a:pPr eaLnBrk="1" hangingPunct="1"/>
            <a:r>
              <a:rPr lang="en-US" sz="2800" dirty="0" smtClean="0">
                <a:latin typeface="Comic Sans MS" pitchFamily="66" charset="0"/>
              </a:rPr>
              <a:t>Stimulates milk ejection</a:t>
            </a:r>
          </a:p>
          <a:p>
            <a:pPr eaLnBrk="1" hangingPunct="1"/>
            <a:r>
              <a:rPr lang="en-US" sz="2800" dirty="0" smtClean="0">
                <a:latin typeface="Comic Sans MS" pitchFamily="66" charset="0"/>
              </a:rPr>
              <a:t>Several let-downs occur during a nursing session</a:t>
            </a:r>
          </a:p>
          <a:p>
            <a:pPr eaLnBrk="1" hangingPunct="1"/>
            <a:r>
              <a:rPr lang="en-US" sz="2800" dirty="0" smtClean="0">
                <a:latin typeface="Comic Sans MS" pitchFamily="66" charset="0"/>
              </a:rPr>
              <a:t>Tingly/tight sensation</a:t>
            </a:r>
          </a:p>
        </p:txBody>
      </p:sp>
    </p:spTree>
    <p:extLst>
      <p:ext uri="{BB962C8B-B14F-4D97-AF65-F5344CB8AC3E}">
        <p14:creationId xmlns:p14="http://schemas.microsoft.com/office/powerpoint/2010/main" val="29652746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1000"/>
            <a:lum/>
          </a:blip>
          <a:srcRect/>
          <a:stretch>
            <a:fillRect t="-17000" b="-17000"/>
          </a:stretch>
        </a:blipFill>
        <a:effectLst/>
      </p:bgPr>
    </p:bg>
    <p:spTree>
      <p:nvGrpSpPr>
        <p:cNvPr id="1" name=""/>
        <p:cNvGrpSpPr/>
        <p:nvPr/>
      </p:nvGrpSpPr>
      <p:grpSpPr>
        <a:xfrm>
          <a:off x="0" y="0"/>
          <a:ext cx="0" cy="0"/>
          <a:chOff x="0" y="0"/>
          <a:chExt cx="0" cy="0"/>
        </a:xfrm>
      </p:grpSpPr>
      <p:sp>
        <p:nvSpPr>
          <p:cNvPr id="22530" name="Rectangle 4"/>
          <p:cNvSpPr>
            <a:spLocks noGrp="1" noChangeArrowheads="1"/>
          </p:cNvSpPr>
          <p:nvPr>
            <p:ph type="title"/>
          </p:nvPr>
        </p:nvSpPr>
        <p:spPr>
          <a:xfrm>
            <a:off x="1524000" y="0"/>
            <a:ext cx="6096000" cy="3048000"/>
          </a:xfrm>
        </p:spPr>
        <p:txBody>
          <a:bodyPr>
            <a:normAutofit fontScale="90000"/>
          </a:bodyPr>
          <a:lstStyle/>
          <a:p>
            <a:pPr eaLnBrk="1" hangingPunct="1"/>
            <a:r>
              <a:rPr lang="en-US" dirty="0" smtClean="0">
                <a:latin typeface="Comic Sans MS" pitchFamily="66" charset="0"/>
              </a:rPr>
              <a:t>Getting off to a Great Start</a:t>
            </a:r>
            <a:br>
              <a:rPr lang="en-US" dirty="0" smtClean="0">
                <a:latin typeface="Comic Sans MS" pitchFamily="66" charset="0"/>
              </a:rPr>
            </a:br>
            <a:r>
              <a:rPr lang="en-US" dirty="0" smtClean="0">
                <a:latin typeface="Comic Sans MS" pitchFamily="66" charset="0"/>
              </a:rPr>
              <a:t>The Best Way to Establish A Healthy Milk Supply</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0" b="-50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4800" y="1271172"/>
            <a:ext cx="4782311" cy="3657944"/>
          </a:xfrm>
          <a:prstGeom prst="rect">
            <a:avLst/>
          </a:prstGeom>
          <a:noFill/>
          <a:ln w="15875">
            <a:solidFill>
              <a:schemeClr val="tx1"/>
            </a:solidFill>
          </a:ln>
          <a:effectLst>
            <a:outerShdw blurRad="50800" dist="38100" dir="2700000" algn="tl" rotWithShape="0">
              <a:prstClr val="black">
                <a:alpha val="40000"/>
              </a:prstClr>
            </a:outerShdw>
          </a:effectLst>
        </p:spPr>
      </p:pic>
      <p:sp>
        <p:nvSpPr>
          <p:cNvPr id="23554" name="Rectangle 2"/>
          <p:cNvSpPr>
            <a:spLocks noGrp="1" noChangeArrowheads="1"/>
          </p:cNvSpPr>
          <p:nvPr>
            <p:ph type="title" idx="4294967295"/>
          </p:nvPr>
        </p:nvSpPr>
        <p:spPr>
          <a:xfrm>
            <a:off x="457200" y="38100"/>
            <a:ext cx="8229600" cy="1143000"/>
          </a:xfrm>
        </p:spPr>
        <p:txBody>
          <a:bodyPr>
            <a:normAutofit fontScale="90000"/>
          </a:bodyPr>
          <a:lstStyle/>
          <a:p>
            <a:pPr eaLnBrk="1" hangingPunct="1"/>
            <a:r>
              <a:rPr lang="en-US" dirty="0" smtClean="0">
                <a:latin typeface="Comic Sans MS" pitchFamily="66" charset="0"/>
              </a:rPr>
              <a:t>Breastfeeding Early Postpartum</a:t>
            </a:r>
          </a:p>
        </p:txBody>
      </p:sp>
      <p:sp>
        <p:nvSpPr>
          <p:cNvPr id="23555" name="Rectangle 3"/>
          <p:cNvSpPr>
            <a:spLocks noGrp="1" noChangeArrowheads="1"/>
          </p:cNvSpPr>
          <p:nvPr>
            <p:ph idx="4294967295"/>
          </p:nvPr>
        </p:nvSpPr>
        <p:spPr>
          <a:xfrm>
            <a:off x="0" y="2133600"/>
            <a:ext cx="4648200" cy="4330700"/>
          </a:xfrm>
        </p:spPr>
        <p:txBody>
          <a:bodyPr>
            <a:normAutofit/>
          </a:bodyPr>
          <a:lstStyle/>
          <a:p>
            <a:pPr eaLnBrk="1" hangingPunct="1">
              <a:lnSpc>
                <a:spcPct val="90000"/>
              </a:lnSpc>
            </a:pPr>
            <a:r>
              <a:rPr lang="en-US" sz="2800" dirty="0">
                <a:latin typeface="Comic Sans MS" pitchFamily="66" charset="0"/>
              </a:rPr>
              <a:t>L</a:t>
            </a:r>
            <a:r>
              <a:rPr lang="en-US" sz="2800" dirty="0" smtClean="0">
                <a:latin typeface="Comic Sans MS" pitchFamily="66" charset="0"/>
              </a:rPr>
              <a:t>imit pain to prevent newborn sleepiness</a:t>
            </a:r>
          </a:p>
          <a:p>
            <a:pPr eaLnBrk="1" hangingPunct="1">
              <a:lnSpc>
                <a:spcPct val="90000"/>
              </a:lnSpc>
            </a:pPr>
            <a:r>
              <a:rPr lang="en-US" sz="2800" dirty="0">
                <a:latin typeface="Comic Sans MS" pitchFamily="66" charset="0"/>
              </a:rPr>
              <a:t>S</a:t>
            </a:r>
            <a:r>
              <a:rPr lang="en-US" sz="2800" dirty="0" smtClean="0">
                <a:latin typeface="Comic Sans MS" pitchFamily="66" charset="0"/>
              </a:rPr>
              <a:t>kin-to-skin soon and often</a:t>
            </a:r>
          </a:p>
          <a:p>
            <a:pPr lvl="1" eaLnBrk="1" hangingPunct="1">
              <a:lnSpc>
                <a:spcPct val="90000"/>
              </a:lnSpc>
            </a:pPr>
            <a:r>
              <a:rPr lang="en-US" sz="2000" dirty="0" smtClean="0">
                <a:latin typeface="Comic Sans MS" pitchFamily="66" charset="0"/>
              </a:rPr>
              <a:t>Delay unnecessary interventions</a:t>
            </a:r>
          </a:p>
          <a:p>
            <a:pPr eaLnBrk="1" hangingPunct="1">
              <a:lnSpc>
                <a:spcPct val="90000"/>
              </a:lnSpc>
            </a:pPr>
            <a:r>
              <a:rPr lang="en-US" sz="2800" dirty="0">
                <a:latin typeface="Comic Sans MS" pitchFamily="66" charset="0"/>
              </a:rPr>
              <a:t>R</a:t>
            </a:r>
            <a:r>
              <a:rPr lang="en-US" sz="2800" dirty="0" smtClean="0">
                <a:latin typeface="Comic Sans MS" pitchFamily="66" charset="0"/>
              </a:rPr>
              <a:t>ooming-in </a:t>
            </a:r>
          </a:p>
          <a:p>
            <a:pPr eaLnBrk="1" hangingPunct="1">
              <a:lnSpc>
                <a:spcPct val="90000"/>
              </a:lnSpc>
            </a:pPr>
            <a:r>
              <a:rPr lang="en-US" sz="2800" dirty="0">
                <a:latin typeface="Comic Sans MS" pitchFamily="66" charset="0"/>
              </a:rPr>
              <a:t>B</a:t>
            </a:r>
            <a:r>
              <a:rPr lang="en-US" sz="2800" dirty="0" smtClean="0">
                <a:latin typeface="Comic Sans MS" pitchFamily="66" charset="0"/>
              </a:rPr>
              <a:t>reastfeeding education for family</a:t>
            </a:r>
          </a:p>
          <a:p>
            <a:pPr eaLnBrk="1" hangingPunct="1">
              <a:lnSpc>
                <a:spcPct val="90000"/>
              </a:lnSpc>
            </a:pPr>
            <a:r>
              <a:rPr lang="en-US" sz="2800" dirty="0" smtClean="0">
                <a:latin typeface="Comic Sans MS" pitchFamily="66" charset="0"/>
              </a:rPr>
              <a:t>No anti-lactation meds</a:t>
            </a:r>
          </a:p>
          <a:p>
            <a:pPr eaLnBrk="1" hangingPunct="1">
              <a:lnSpc>
                <a:spcPct val="90000"/>
              </a:lnSpc>
            </a:pPr>
            <a:endParaRPr lang="en-US" sz="2800" dirty="0" smtClean="0">
              <a:latin typeface="Comic Sans MS" pitchFamily="66" charset="0"/>
            </a:endParaRPr>
          </a:p>
          <a:p>
            <a:pPr eaLnBrk="1" hangingPunct="1">
              <a:lnSpc>
                <a:spcPct val="90000"/>
              </a:lnSpc>
            </a:pPr>
            <a:endParaRPr lang="en-US" sz="28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457200" y="274638"/>
            <a:ext cx="8229600" cy="1143000"/>
          </a:xfrm>
        </p:spPr>
        <p:txBody>
          <a:bodyPr>
            <a:normAutofit/>
          </a:bodyPr>
          <a:lstStyle/>
          <a:p>
            <a:pPr eaLnBrk="1" hangingPunct="1"/>
            <a:r>
              <a:rPr lang="en-US" dirty="0" smtClean="0"/>
              <a:t>Early Skin-to-Skin Contact</a:t>
            </a:r>
            <a:br>
              <a:rPr lang="en-US" dirty="0" smtClean="0"/>
            </a:br>
            <a:endParaRPr lang="en-US" sz="1600" dirty="0" smtClean="0">
              <a:solidFill>
                <a:srgbClr val="000000"/>
              </a:solidFill>
            </a:endParaRPr>
          </a:p>
        </p:txBody>
      </p:sp>
      <p:sp>
        <p:nvSpPr>
          <p:cNvPr id="26627" name="Rectangle 3"/>
          <p:cNvSpPr>
            <a:spLocks noGrp="1" noChangeArrowheads="1"/>
          </p:cNvSpPr>
          <p:nvPr>
            <p:ph idx="4294967295"/>
          </p:nvPr>
        </p:nvSpPr>
        <p:spPr>
          <a:xfrm>
            <a:off x="457200" y="1752601"/>
            <a:ext cx="8229600" cy="3581400"/>
          </a:xfrm>
        </p:spPr>
        <p:txBody>
          <a:bodyPr>
            <a:normAutofit/>
          </a:bodyPr>
          <a:lstStyle/>
          <a:p>
            <a:pPr eaLnBrk="1" hangingPunct="1"/>
            <a:r>
              <a:rPr lang="en-US" sz="3600" dirty="0" smtClean="0">
                <a:solidFill>
                  <a:srgbClr val="000000"/>
                </a:solidFill>
              </a:rPr>
              <a:t>Increased:</a:t>
            </a:r>
          </a:p>
          <a:p>
            <a:pPr lvl="1"/>
            <a:r>
              <a:rPr lang="en-US" dirty="0" smtClean="0">
                <a:solidFill>
                  <a:srgbClr val="000000"/>
                </a:solidFill>
              </a:rPr>
              <a:t>Breastfeeding duration </a:t>
            </a:r>
          </a:p>
          <a:p>
            <a:pPr lvl="1"/>
            <a:r>
              <a:rPr lang="en-US" dirty="0" smtClean="0">
                <a:solidFill>
                  <a:srgbClr val="000000"/>
                </a:solidFill>
              </a:rPr>
              <a:t>Thermoregulation </a:t>
            </a:r>
          </a:p>
          <a:p>
            <a:pPr lvl="1"/>
            <a:r>
              <a:rPr lang="en-US" dirty="0" smtClean="0">
                <a:solidFill>
                  <a:srgbClr val="000000"/>
                </a:solidFill>
              </a:rPr>
              <a:t>Blood glucose </a:t>
            </a:r>
          </a:p>
          <a:p>
            <a:r>
              <a:rPr lang="en-US" smtClean="0">
                <a:solidFill>
                  <a:srgbClr val="000000"/>
                </a:solidFill>
              </a:rPr>
              <a:t>Decreased Infant </a:t>
            </a:r>
            <a:r>
              <a:rPr lang="en-US" dirty="0" smtClean="0">
                <a:solidFill>
                  <a:srgbClr val="000000"/>
                </a:solidFill>
              </a:rPr>
              <a:t>crying </a:t>
            </a:r>
          </a:p>
          <a:p>
            <a:r>
              <a:rPr lang="en-US" dirty="0" smtClean="0">
                <a:solidFill>
                  <a:srgbClr val="000000"/>
                </a:solidFill>
              </a:rPr>
              <a:t>Increased maternal </a:t>
            </a:r>
            <a:r>
              <a:rPr lang="en-US" smtClean="0">
                <a:solidFill>
                  <a:srgbClr val="000000"/>
                </a:solidFill>
              </a:rPr>
              <a:t>affectionate love/touch</a:t>
            </a:r>
            <a:endParaRPr lang="en-US" sz="2800" dirty="0">
              <a:solidFill>
                <a:srgbClr val="000000"/>
              </a:solidFill>
            </a:endParaRPr>
          </a:p>
          <a:p>
            <a:pPr eaLnBrk="1" hangingPunct="1">
              <a:buFontTx/>
              <a:buNone/>
            </a:pPr>
            <a:endParaRPr lang="en-US" sz="2000" dirty="0" smtClean="0">
              <a:solidFill>
                <a:srgbClr val="000000"/>
              </a:solidFill>
            </a:endParaRPr>
          </a:p>
          <a:p>
            <a:pPr eaLnBrk="1" hangingPunct="1">
              <a:buFontTx/>
              <a:buNone/>
            </a:pPr>
            <a:endParaRPr lang="en-US" sz="2000" dirty="0" smtClean="0">
              <a:solidFill>
                <a:srgbClr val="000000"/>
              </a:solidFill>
            </a:endParaRPr>
          </a:p>
        </p:txBody>
      </p:sp>
    </p:spTree>
    <p:extLst>
      <p:ext uri="{BB962C8B-B14F-4D97-AF65-F5344CB8AC3E}">
        <p14:creationId xmlns:p14="http://schemas.microsoft.com/office/powerpoint/2010/main" val="11667637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52400"/>
            <a:ext cx="8229600" cy="1143000"/>
          </a:xfrm>
        </p:spPr>
        <p:txBody>
          <a:bodyPr>
            <a:normAutofit/>
          </a:bodyPr>
          <a:lstStyle/>
          <a:p>
            <a:r>
              <a:rPr lang="en-US" dirty="0" smtClean="0">
                <a:latin typeface="Casper SF" pitchFamily="2" charset="0"/>
              </a:rPr>
              <a:t>Skin-to-Skin and Self-Led Latch</a:t>
            </a:r>
            <a:endParaRPr lang="en-US" dirty="0">
              <a:latin typeface="Casper SF" pitchFamily="2" charset="0"/>
            </a:endParaRPr>
          </a:p>
        </p:txBody>
      </p:sp>
      <p:sp>
        <p:nvSpPr>
          <p:cNvPr id="3" name="Content Placeholder 2"/>
          <p:cNvSpPr>
            <a:spLocks noGrp="1"/>
          </p:cNvSpPr>
          <p:nvPr>
            <p:ph idx="4294967295"/>
          </p:nvPr>
        </p:nvSpPr>
        <p:spPr>
          <a:xfrm>
            <a:off x="457200" y="1752601"/>
            <a:ext cx="8229600" cy="2667000"/>
          </a:xfrm>
        </p:spPr>
        <p:txBody>
          <a:bodyPr/>
          <a:lstStyle/>
          <a:p>
            <a:r>
              <a:rPr lang="en-US" dirty="0" smtClean="0">
                <a:latin typeface="Casper SF" pitchFamily="2" charset="0"/>
              </a:rPr>
              <a:t>Awakens infant feeding reflex</a:t>
            </a:r>
          </a:p>
          <a:p>
            <a:r>
              <a:rPr lang="en-US" dirty="0" smtClean="0">
                <a:latin typeface="Casper SF" pitchFamily="2" charset="0"/>
              </a:rPr>
              <a:t>Organizes route to feeding</a:t>
            </a:r>
          </a:p>
          <a:p>
            <a:pPr lvl="1"/>
            <a:r>
              <a:rPr lang="en-US" dirty="0">
                <a:latin typeface="Casper SF" pitchFamily="2" charset="0"/>
              </a:rPr>
              <a:t>S</a:t>
            </a:r>
            <a:r>
              <a:rPr lang="en-US" dirty="0" smtClean="0">
                <a:latin typeface="Casper SF" pitchFamily="2" charset="0"/>
              </a:rPr>
              <a:t>earch-&gt;feel-&gt;root</a:t>
            </a:r>
          </a:p>
          <a:p>
            <a:pPr lvl="1"/>
            <a:r>
              <a:rPr lang="en-US" dirty="0" smtClean="0">
                <a:latin typeface="Casper SF" pitchFamily="2" charset="0"/>
              </a:rPr>
              <a:t>Baby finds the nipple/areola </a:t>
            </a:r>
            <a:r>
              <a:rPr lang="en-US" smtClean="0">
                <a:latin typeface="Casper SF" pitchFamily="2" charset="0"/>
              </a:rPr>
              <a:t>and latches</a:t>
            </a:r>
            <a:endParaRPr lang="en-US" dirty="0" smtClean="0">
              <a:latin typeface="Casper SF" pitchFamily="2" charset="0"/>
            </a:endParaRPr>
          </a:p>
        </p:txBody>
      </p:sp>
    </p:spTree>
    <p:extLst>
      <p:ext uri="{BB962C8B-B14F-4D97-AF65-F5344CB8AC3E}">
        <p14:creationId xmlns:p14="http://schemas.microsoft.com/office/powerpoint/2010/main" val="35343825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457200" y="274638"/>
            <a:ext cx="8229600" cy="1143000"/>
          </a:xfrm>
        </p:spPr>
        <p:txBody>
          <a:bodyPr>
            <a:normAutofit/>
          </a:bodyPr>
          <a:lstStyle/>
          <a:p>
            <a:pPr eaLnBrk="1" hangingPunct="1"/>
            <a:r>
              <a:rPr lang="en-US" smtClean="0">
                <a:latin typeface="Casper SF" pitchFamily="2" charset="0"/>
              </a:rPr>
              <a:t>First Few Days of Breastfeeding</a:t>
            </a:r>
          </a:p>
        </p:txBody>
      </p:sp>
      <p:sp>
        <p:nvSpPr>
          <p:cNvPr id="24579" name="Rectangle 3"/>
          <p:cNvSpPr>
            <a:spLocks noGrp="1" noChangeArrowheads="1"/>
          </p:cNvSpPr>
          <p:nvPr>
            <p:ph idx="4294967295"/>
          </p:nvPr>
        </p:nvSpPr>
        <p:spPr>
          <a:xfrm>
            <a:off x="762000" y="1524000"/>
            <a:ext cx="7772400" cy="3962400"/>
          </a:xfrm>
        </p:spPr>
        <p:txBody>
          <a:bodyPr>
            <a:normAutofit/>
          </a:bodyPr>
          <a:lstStyle/>
          <a:p>
            <a:pPr eaLnBrk="1" hangingPunct="1"/>
            <a:r>
              <a:rPr lang="en-US" dirty="0" smtClean="0">
                <a:latin typeface="Casper SF" pitchFamily="2" charset="0"/>
              </a:rPr>
              <a:t>Feedings 10-12 times a day</a:t>
            </a:r>
          </a:p>
          <a:p>
            <a:pPr lvl="1" eaLnBrk="1" hangingPunct="1"/>
            <a:r>
              <a:rPr lang="en-US" sz="2400" dirty="0" smtClean="0">
                <a:latin typeface="Casper SF" pitchFamily="2" charset="0"/>
              </a:rPr>
              <a:t>All sucking at the breast.</a:t>
            </a:r>
          </a:p>
          <a:p>
            <a:pPr eaLnBrk="1" hangingPunct="1"/>
            <a:r>
              <a:rPr lang="en-US" dirty="0" smtClean="0">
                <a:latin typeface="Casper SF" pitchFamily="2" charset="0"/>
              </a:rPr>
              <a:t>Frequent, effective feeding crucial </a:t>
            </a:r>
          </a:p>
          <a:p>
            <a:pPr eaLnBrk="1" hangingPunct="1"/>
            <a:r>
              <a:rPr lang="en-US" dirty="0" smtClean="0">
                <a:latin typeface="Casper SF" pitchFamily="2" charset="0"/>
              </a:rPr>
              <a:t>Focus on baby, not visitors</a:t>
            </a:r>
            <a:endParaRPr lang="en-US" sz="2400" dirty="0" smtClean="0">
              <a:latin typeface="Casper SF" pitchFamily="2" charset="0"/>
            </a:endParaRPr>
          </a:p>
          <a:p>
            <a:pPr eaLnBrk="1" hangingPunct="1"/>
            <a:r>
              <a:rPr lang="en-US" dirty="0" smtClean="0">
                <a:latin typeface="Casper SF" pitchFamily="2" charset="0"/>
              </a:rPr>
              <a:t>No pacifiers or supplements unless medically indicated</a:t>
            </a:r>
          </a:p>
          <a:p>
            <a:pPr eaLnBrk="1" hangingPunct="1"/>
            <a:r>
              <a:rPr lang="en-US" dirty="0" smtClean="0">
                <a:latin typeface="Casper SF" pitchFamily="2" charset="0"/>
              </a:rPr>
              <a:t>Cracked, bleeding nipples </a:t>
            </a:r>
            <a:r>
              <a:rPr lang="en-US" smtClean="0">
                <a:latin typeface="Casper SF" pitchFamily="2" charset="0"/>
              </a:rPr>
              <a:t>not normal</a:t>
            </a:r>
            <a:endParaRPr lang="en-US" dirty="0" smtClean="0">
              <a:latin typeface="Casper SF" pitchFamily="2" charset="0"/>
            </a:endParaRPr>
          </a:p>
        </p:txBody>
      </p:sp>
    </p:spTree>
    <p:extLst>
      <p:ext uri="{BB962C8B-B14F-4D97-AF65-F5344CB8AC3E}">
        <p14:creationId xmlns:p14="http://schemas.microsoft.com/office/powerpoint/2010/main" val="957693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TextBox 2"/>
          <p:cNvSpPr txBox="1"/>
          <p:nvPr/>
        </p:nvSpPr>
        <p:spPr>
          <a:xfrm>
            <a:off x="763105" y="1676400"/>
            <a:ext cx="7617791" cy="707886"/>
          </a:xfrm>
          <a:prstGeom prst="rect">
            <a:avLst/>
          </a:prstGeom>
          <a:noFill/>
        </p:spPr>
        <p:txBody>
          <a:bodyPr wrap="none" rtlCol="0">
            <a:spAutoFit/>
          </a:bodyPr>
          <a:lstStyle/>
          <a:p>
            <a:r>
              <a:rPr lang="en-US" sz="4000" dirty="0" smtClean="0">
                <a:latin typeface="Comic Sans MS" pitchFamily="66" charset="0"/>
              </a:rPr>
              <a:t>Breast Anatomy and Physiology</a:t>
            </a:r>
            <a:endParaRPr lang="en-US" sz="4000" dirty="0">
              <a:latin typeface="Comic Sans MS" pitchFamily="66"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219200"/>
            <a:ext cx="4995862" cy="2979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514600"/>
            <a:ext cx="3552825"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90600" y="1981200"/>
            <a:ext cx="2258952" cy="461665"/>
          </a:xfrm>
          <a:prstGeom prst="rect">
            <a:avLst/>
          </a:prstGeom>
          <a:noFill/>
        </p:spPr>
        <p:txBody>
          <a:bodyPr wrap="none" rtlCol="0">
            <a:spAutoFit/>
          </a:bodyPr>
          <a:lstStyle/>
          <a:p>
            <a:r>
              <a:rPr lang="en-US" dirty="0" smtClean="0"/>
              <a:t>Breast Emptying</a:t>
            </a:r>
            <a:endParaRPr lang="en-US" dirty="0"/>
          </a:p>
        </p:txBody>
      </p:sp>
      <p:sp>
        <p:nvSpPr>
          <p:cNvPr id="3" name="TextBox 2"/>
          <p:cNvSpPr txBox="1"/>
          <p:nvPr/>
        </p:nvSpPr>
        <p:spPr>
          <a:xfrm>
            <a:off x="4876800" y="4092622"/>
            <a:ext cx="2601994" cy="461665"/>
          </a:xfrm>
          <a:prstGeom prst="rect">
            <a:avLst/>
          </a:prstGeom>
          <a:noFill/>
        </p:spPr>
        <p:txBody>
          <a:bodyPr wrap="none" rtlCol="0">
            <a:spAutoFit/>
          </a:bodyPr>
          <a:lstStyle/>
          <a:p>
            <a:r>
              <a:rPr lang="en-US" dirty="0" smtClean="0"/>
              <a:t>Pituitary Hormones</a:t>
            </a:r>
            <a:endParaRPr lang="en-US" dirty="0"/>
          </a:p>
        </p:txBody>
      </p:sp>
    </p:spTree>
    <p:extLst>
      <p:ext uri="{BB962C8B-B14F-4D97-AF65-F5344CB8AC3E}">
        <p14:creationId xmlns:p14="http://schemas.microsoft.com/office/powerpoint/2010/main" val="42671531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076326708"/>
              </p:ext>
            </p:extLst>
          </p:nvPr>
        </p:nvGraphicFramePr>
        <p:xfrm>
          <a:off x="228600" y="76200"/>
          <a:ext cx="88392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990600" y="1219200"/>
            <a:ext cx="1487908" cy="461665"/>
          </a:xfrm>
          <a:prstGeom prst="rect">
            <a:avLst/>
          </a:prstGeom>
          <a:noFill/>
        </p:spPr>
        <p:txBody>
          <a:bodyPr wrap="none" rtlCol="0">
            <a:spAutoFit/>
          </a:bodyPr>
          <a:lstStyle/>
          <a:p>
            <a:r>
              <a:rPr lang="en-US" smtClean="0">
                <a:latin typeface="Casper SF" pitchFamily="2" charset="0"/>
              </a:rPr>
              <a:t>More Milk</a:t>
            </a:r>
            <a:endParaRPr lang="en-US" dirty="0">
              <a:latin typeface="Casper SF" pitchFamily="2" charset="0"/>
            </a:endParaRPr>
          </a:p>
        </p:txBody>
      </p:sp>
      <p:sp>
        <p:nvSpPr>
          <p:cNvPr id="4" name="TextBox 3"/>
          <p:cNvSpPr txBox="1"/>
          <p:nvPr/>
        </p:nvSpPr>
        <p:spPr>
          <a:xfrm>
            <a:off x="1922147" y="4953000"/>
            <a:ext cx="1412566" cy="461665"/>
          </a:xfrm>
          <a:prstGeom prst="rect">
            <a:avLst/>
          </a:prstGeom>
          <a:noFill/>
        </p:spPr>
        <p:txBody>
          <a:bodyPr wrap="none" rtlCol="0">
            <a:spAutoFit/>
          </a:bodyPr>
          <a:lstStyle/>
          <a:p>
            <a:r>
              <a:rPr lang="en-US" smtClean="0">
                <a:latin typeface="Casper SF" pitchFamily="2" charset="0"/>
              </a:rPr>
              <a:t>Less Milk</a:t>
            </a:r>
            <a:endParaRPr lang="en-US" dirty="0">
              <a:latin typeface="Casper SF" pitchFamily="2" charset="0"/>
            </a:endParaRPr>
          </a:p>
        </p:txBody>
      </p:sp>
    </p:spTree>
    <p:extLst>
      <p:ext uri="{BB962C8B-B14F-4D97-AF65-F5344CB8AC3E}">
        <p14:creationId xmlns:p14="http://schemas.microsoft.com/office/powerpoint/2010/main" val="6404005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290502751"/>
              </p:ext>
            </p:extLst>
          </p:nvPr>
        </p:nvGraphicFramePr>
        <p:xfrm>
          <a:off x="228600" y="228600"/>
          <a:ext cx="83820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457200" y="0"/>
            <a:ext cx="8229600" cy="1143000"/>
          </a:xfrm>
        </p:spPr>
        <p:txBody>
          <a:bodyPr/>
          <a:lstStyle/>
          <a:p>
            <a:r>
              <a:rPr lang="en-US" dirty="0" err="1" smtClean="0">
                <a:latin typeface="Comic Sans MS" pitchFamily="66" charset="0"/>
              </a:rPr>
              <a:t>Dx</a:t>
            </a:r>
            <a:r>
              <a:rPr lang="en-US" dirty="0" smtClean="0">
                <a:latin typeface="Comic Sans MS" pitchFamily="66" charset="0"/>
              </a:rPr>
              <a:t> of Delayed Lactation</a:t>
            </a:r>
            <a:endParaRPr lang="en-US" dirty="0">
              <a:latin typeface="Comic Sans MS" pitchFamily="66" charset="0"/>
            </a:endParaRPr>
          </a:p>
        </p:txBody>
      </p:sp>
      <p:sp>
        <p:nvSpPr>
          <p:cNvPr id="6" name="Content Placeholder 5"/>
          <p:cNvSpPr>
            <a:spLocks noGrp="1"/>
          </p:cNvSpPr>
          <p:nvPr>
            <p:ph idx="4294967295"/>
          </p:nvPr>
        </p:nvSpPr>
        <p:spPr>
          <a:xfrm>
            <a:off x="152400" y="1143000"/>
            <a:ext cx="8229600" cy="1828800"/>
          </a:xfrm>
        </p:spPr>
        <p:txBody>
          <a:bodyPr/>
          <a:lstStyle/>
          <a:p>
            <a:r>
              <a:rPr lang="en-US" dirty="0" smtClean="0">
                <a:latin typeface="Comic Sans MS" pitchFamily="66" charset="0"/>
              </a:rPr>
              <a:t>Milk is not ‘in’ by day 2-3 for </a:t>
            </a:r>
            <a:r>
              <a:rPr lang="en-US" dirty="0" err="1" smtClean="0">
                <a:latin typeface="Comic Sans MS" pitchFamily="66" charset="0"/>
              </a:rPr>
              <a:t>multip</a:t>
            </a:r>
            <a:r>
              <a:rPr lang="en-US" dirty="0" smtClean="0">
                <a:latin typeface="Comic Sans MS" pitchFamily="66" charset="0"/>
              </a:rPr>
              <a:t>, 2-5 for </a:t>
            </a:r>
            <a:r>
              <a:rPr lang="en-US" dirty="0" err="1" smtClean="0">
                <a:latin typeface="Comic Sans MS" pitchFamily="66" charset="0"/>
              </a:rPr>
              <a:t>primip</a:t>
            </a:r>
            <a:endParaRPr lang="en-US" dirty="0" smtClean="0">
              <a:latin typeface="Comic Sans MS" pitchFamily="66" charset="0"/>
            </a:endParaRPr>
          </a:p>
          <a:p>
            <a:r>
              <a:rPr lang="en-US" dirty="0" smtClean="0">
                <a:latin typeface="Comic Sans MS" pitchFamily="66" charset="0"/>
              </a:rPr>
              <a:t>Breasts don’t feel fuller</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0" y="3048000"/>
            <a:ext cx="5655733" cy="3181350"/>
          </a:xfrm>
          <a:prstGeom prst="rect">
            <a:avLst/>
          </a:prstGeom>
          <a:noFill/>
          <a:ln w="15875">
            <a:solidFill>
              <a:schemeClr val="tx1"/>
            </a:solidFill>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457200" y="0"/>
            <a:ext cx="8229600" cy="1143000"/>
          </a:xfrm>
        </p:spPr>
        <p:txBody>
          <a:bodyPr>
            <a:normAutofit/>
          </a:bodyPr>
          <a:lstStyle/>
          <a:p>
            <a:pPr eaLnBrk="1" hangingPunct="1"/>
            <a:r>
              <a:rPr lang="en-US" sz="4000" dirty="0" smtClean="0">
                <a:latin typeface="Comic Sans MS" pitchFamily="66" charset="0"/>
              </a:rPr>
              <a:t>Rates of Delay in Lactation</a:t>
            </a:r>
            <a:br>
              <a:rPr lang="en-US" sz="4000" dirty="0" smtClean="0">
                <a:latin typeface="Comic Sans MS" pitchFamily="66" charset="0"/>
              </a:rPr>
            </a:br>
            <a:r>
              <a:rPr lang="en-US" sz="1600" dirty="0" smtClean="0">
                <a:latin typeface="Comic Sans MS" pitchFamily="66" charset="0"/>
              </a:rPr>
              <a:t>Dewey KG.  </a:t>
            </a:r>
            <a:r>
              <a:rPr lang="en-US" sz="1600" i="1" dirty="0" smtClean="0">
                <a:latin typeface="Comic Sans MS" pitchFamily="66" charset="0"/>
              </a:rPr>
              <a:t>Pediatrics.  </a:t>
            </a:r>
            <a:r>
              <a:rPr lang="en-US" sz="1600" dirty="0" smtClean="0">
                <a:latin typeface="Comic Sans MS" pitchFamily="66" charset="0"/>
              </a:rPr>
              <a:t>2004;112:607-619</a:t>
            </a:r>
            <a:endParaRPr lang="en-US" dirty="0" smtClean="0">
              <a:latin typeface="Comic Sans MS" pitchFamily="66" charset="0"/>
            </a:endParaRPr>
          </a:p>
        </p:txBody>
      </p:sp>
      <p:sp>
        <p:nvSpPr>
          <p:cNvPr id="32771" name="Rectangle 3"/>
          <p:cNvSpPr>
            <a:spLocks noGrp="1" noChangeArrowheads="1"/>
          </p:cNvSpPr>
          <p:nvPr>
            <p:ph idx="4294967295"/>
          </p:nvPr>
        </p:nvSpPr>
        <p:spPr>
          <a:xfrm>
            <a:off x="533400" y="1905000"/>
            <a:ext cx="8229600" cy="4525963"/>
          </a:xfrm>
        </p:spPr>
        <p:txBody>
          <a:bodyPr>
            <a:normAutofit/>
          </a:bodyPr>
          <a:lstStyle/>
          <a:p>
            <a:pPr eaLnBrk="1" hangingPunct="1">
              <a:lnSpc>
                <a:spcPct val="90000"/>
              </a:lnSpc>
            </a:pPr>
            <a:r>
              <a:rPr lang="en-US" sz="2400" b="1" dirty="0" smtClean="0">
                <a:latin typeface="Comic Sans MS" pitchFamily="66" charset="0"/>
              </a:rPr>
              <a:t>Suboptimal infant breastfeeding behavior among 280 breastfeeding dyads: </a:t>
            </a:r>
          </a:p>
          <a:p>
            <a:pPr lvl="1" eaLnBrk="1" hangingPunct="1">
              <a:lnSpc>
                <a:spcPct val="90000"/>
              </a:lnSpc>
            </a:pPr>
            <a:r>
              <a:rPr lang="en-US" sz="2000" b="1" dirty="0" smtClean="0">
                <a:latin typeface="Comic Sans MS" pitchFamily="66" charset="0"/>
              </a:rPr>
              <a:t>Day 0	49%</a:t>
            </a:r>
          </a:p>
          <a:p>
            <a:pPr lvl="1" eaLnBrk="1" hangingPunct="1">
              <a:lnSpc>
                <a:spcPct val="90000"/>
              </a:lnSpc>
            </a:pPr>
            <a:r>
              <a:rPr lang="en-US" sz="2000" b="1" dirty="0" smtClean="0">
                <a:latin typeface="Comic Sans MS" pitchFamily="66" charset="0"/>
              </a:rPr>
              <a:t>Day 3	22%</a:t>
            </a:r>
          </a:p>
          <a:p>
            <a:pPr lvl="1" eaLnBrk="1" hangingPunct="1">
              <a:lnSpc>
                <a:spcPct val="90000"/>
              </a:lnSpc>
            </a:pPr>
            <a:r>
              <a:rPr lang="en-US" sz="2000" b="1" dirty="0" smtClean="0">
                <a:latin typeface="Comic Sans MS" pitchFamily="66" charset="0"/>
              </a:rPr>
              <a:t>Day 7	14% </a:t>
            </a:r>
          </a:p>
          <a:p>
            <a:pPr eaLnBrk="1" hangingPunct="1">
              <a:lnSpc>
                <a:spcPct val="90000"/>
              </a:lnSpc>
            </a:pPr>
            <a:r>
              <a:rPr lang="en-US" sz="2400" b="1" dirty="0" smtClean="0">
                <a:latin typeface="Comic Sans MS" pitchFamily="66" charset="0"/>
              </a:rPr>
              <a:t>Delayed </a:t>
            </a:r>
            <a:r>
              <a:rPr lang="en-US" sz="2400" b="1" dirty="0" err="1" smtClean="0">
                <a:latin typeface="Comic Sans MS" pitchFamily="66" charset="0"/>
              </a:rPr>
              <a:t>lactogenesis</a:t>
            </a:r>
            <a:endParaRPr lang="en-US" sz="2000" b="1" dirty="0" smtClean="0">
              <a:latin typeface="Comic Sans MS" pitchFamily="66" charset="0"/>
            </a:endParaRPr>
          </a:p>
          <a:p>
            <a:pPr lvl="1" eaLnBrk="1" hangingPunct="1">
              <a:lnSpc>
                <a:spcPct val="90000"/>
              </a:lnSpc>
            </a:pPr>
            <a:r>
              <a:rPr lang="en-US" sz="2000" b="1" dirty="0" smtClean="0">
                <a:latin typeface="Comic Sans MS" pitchFamily="66" charset="0"/>
              </a:rPr>
              <a:t>22%</a:t>
            </a:r>
            <a:endParaRPr lang="en-US" sz="1800" b="1" dirty="0" smtClean="0">
              <a:latin typeface="Comic Sans MS" pitchFamily="66" charset="0"/>
            </a:endParaRPr>
          </a:p>
          <a:p>
            <a:pPr eaLnBrk="1" hangingPunct="1">
              <a:lnSpc>
                <a:spcPct val="90000"/>
              </a:lnSpc>
            </a:pPr>
            <a:r>
              <a:rPr lang="en-US" sz="2400" b="1" dirty="0" smtClean="0">
                <a:latin typeface="Comic Sans MS" pitchFamily="66" charset="0"/>
              </a:rPr>
              <a:t>Excess wt loss &gt; 10%</a:t>
            </a:r>
            <a:endParaRPr lang="en-US" sz="2000" b="1" dirty="0" smtClean="0">
              <a:latin typeface="Comic Sans MS" pitchFamily="66" charset="0"/>
            </a:endParaRPr>
          </a:p>
          <a:p>
            <a:pPr lvl="1" eaLnBrk="1" hangingPunct="1">
              <a:lnSpc>
                <a:spcPct val="90000"/>
              </a:lnSpc>
            </a:pPr>
            <a:r>
              <a:rPr lang="en-US" sz="2000" b="1" dirty="0" smtClean="0">
                <a:latin typeface="Comic Sans MS" pitchFamily="66" charset="0"/>
              </a:rPr>
              <a:t>12%</a:t>
            </a:r>
          </a:p>
          <a:p>
            <a:pPr eaLnBrk="1" hangingPunct="1">
              <a:lnSpc>
                <a:spcPct val="90000"/>
              </a:lnSpc>
            </a:pPr>
            <a:endParaRPr lang="en-US" sz="2400" b="1"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922181802"/>
              </p:ext>
            </p:extLst>
          </p:nvPr>
        </p:nvGraphicFramePr>
        <p:xfrm>
          <a:off x="228600" y="0"/>
          <a:ext cx="8915400" cy="670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990600" y="76200"/>
            <a:ext cx="7162800" cy="707886"/>
          </a:xfrm>
          <a:prstGeom prst="rect">
            <a:avLst/>
          </a:prstGeom>
          <a:noFill/>
        </p:spPr>
        <p:txBody>
          <a:bodyPr wrap="square" rtlCol="0">
            <a:spAutoFit/>
          </a:bodyPr>
          <a:lstStyle/>
          <a:p>
            <a:r>
              <a:rPr lang="en-US" sz="4000" dirty="0" smtClean="0">
                <a:latin typeface="Comic Sans MS" pitchFamily="66" charset="0"/>
              </a:rPr>
              <a:t>Causes for Delay in Lactation</a:t>
            </a:r>
            <a:endParaRPr lang="en-US" sz="4000" dirty="0">
              <a:latin typeface="Comic Sans MS" pitchFamily="66" charset="0"/>
            </a:endParaRPr>
          </a:p>
        </p:txBody>
      </p:sp>
      <p:sp>
        <p:nvSpPr>
          <p:cNvPr id="4" name="TextBox 3"/>
          <p:cNvSpPr txBox="1"/>
          <p:nvPr/>
        </p:nvSpPr>
        <p:spPr>
          <a:xfrm>
            <a:off x="457200" y="6172200"/>
            <a:ext cx="4222053" cy="369332"/>
          </a:xfrm>
          <a:prstGeom prst="rect">
            <a:avLst/>
          </a:prstGeom>
          <a:noFill/>
        </p:spPr>
        <p:txBody>
          <a:bodyPr wrap="none" rtlCol="0">
            <a:spAutoFit/>
          </a:bodyPr>
          <a:lstStyle/>
          <a:p>
            <a:r>
              <a:rPr lang="en-US" sz="1800" dirty="0"/>
              <a:t>Dewey KG.  </a:t>
            </a:r>
            <a:r>
              <a:rPr lang="en-US" sz="1800" i="1" dirty="0"/>
              <a:t>Pediatrics.  </a:t>
            </a:r>
            <a:r>
              <a:rPr lang="en-US" sz="1800" dirty="0" smtClean="0"/>
              <a:t>2003;112:607-619</a:t>
            </a:r>
            <a:endParaRPr lang="en-US" sz="1800" dirty="0"/>
          </a:p>
        </p:txBody>
      </p:sp>
    </p:spTree>
    <p:extLst>
      <p:ext uri="{BB962C8B-B14F-4D97-AF65-F5344CB8AC3E}">
        <p14:creationId xmlns:p14="http://schemas.microsoft.com/office/powerpoint/2010/main" val="25219495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304800" y="-228600"/>
            <a:ext cx="8534400" cy="1143000"/>
          </a:xfrm>
        </p:spPr>
        <p:txBody>
          <a:bodyPr>
            <a:normAutofit fontScale="90000"/>
          </a:bodyPr>
          <a:lstStyle/>
          <a:p>
            <a:pPr algn="l" eaLnBrk="1" hangingPunct="1"/>
            <a:r>
              <a:rPr lang="en-US" sz="4000" dirty="0" smtClean="0">
                <a:latin typeface="Comic Sans MS" pitchFamily="66" charset="0"/>
              </a:rPr>
              <a:t>Substances </a:t>
            </a:r>
            <a:r>
              <a:rPr lang="en-US" sz="4000" smtClean="0">
                <a:latin typeface="Comic Sans MS" pitchFamily="66" charset="0"/>
              </a:rPr>
              <a:t>that Decrease Milk </a:t>
            </a:r>
            <a:r>
              <a:rPr lang="en-US" sz="4000" dirty="0" smtClean="0">
                <a:latin typeface="Comic Sans MS" pitchFamily="66" charset="0"/>
              </a:rPr>
              <a:t>Volume</a:t>
            </a:r>
          </a:p>
        </p:txBody>
      </p:sp>
      <p:sp>
        <p:nvSpPr>
          <p:cNvPr id="79875" name="Rectangle 3"/>
          <p:cNvSpPr>
            <a:spLocks noGrp="1" noChangeArrowheads="1"/>
          </p:cNvSpPr>
          <p:nvPr>
            <p:ph idx="4294967295"/>
          </p:nvPr>
        </p:nvSpPr>
        <p:spPr>
          <a:xfrm>
            <a:off x="304800" y="990600"/>
            <a:ext cx="3886200" cy="5181600"/>
          </a:xfrm>
        </p:spPr>
        <p:txBody>
          <a:bodyPr>
            <a:normAutofit fontScale="92500"/>
          </a:bodyPr>
          <a:lstStyle/>
          <a:p>
            <a:pPr eaLnBrk="1" hangingPunct="1">
              <a:lnSpc>
                <a:spcPct val="90000"/>
              </a:lnSpc>
            </a:pPr>
            <a:r>
              <a:rPr lang="en-US" sz="2400" dirty="0" err="1" smtClean="0">
                <a:latin typeface="Comic Sans MS" pitchFamily="66" charset="0"/>
              </a:rPr>
              <a:t>Bromocriptine</a:t>
            </a:r>
            <a:r>
              <a:rPr lang="en-US" sz="2400" dirty="0" smtClean="0">
                <a:latin typeface="Comic Sans MS" pitchFamily="66" charset="0"/>
              </a:rPr>
              <a:t>, </a:t>
            </a:r>
            <a:r>
              <a:rPr lang="en-US" sz="2400" dirty="0" err="1" smtClean="0">
                <a:latin typeface="Comic Sans MS" pitchFamily="66" charset="0"/>
              </a:rPr>
              <a:t>dostinex</a:t>
            </a:r>
            <a:endParaRPr lang="en-US" sz="2400" dirty="0" smtClean="0">
              <a:latin typeface="Comic Sans MS" pitchFamily="66" charset="0"/>
            </a:endParaRPr>
          </a:p>
          <a:p>
            <a:pPr eaLnBrk="1" hangingPunct="1">
              <a:lnSpc>
                <a:spcPct val="90000"/>
              </a:lnSpc>
            </a:pPr>
            <a:r>
              <a:rPr lang="en-US" sz="2400" dirty="0" smtClean="0">
                <a:latin typeface="Comic Sans MS" pitchFamily="66" charset="0"/>
              </a:rPr>
              <a:t>Estrogen-containing OCPs</a:t>
            </a:r>
          </a:p>
          <a:p>
            <a:pPr eaLnBrk="1" hangingPunct="1">
              <a:lnSpc>
                <a:spcPct val="90000"/>
              </a:lnSpc>
            </a:pPr>
            <a:r>
              <a:rPr lang="en-US" sz="2400" dirty="0" smtClean="0">
                <a:latin typeface="Comic Sans MS" pitchFamily="66" charset="0"/>
              </a:rPr>
              <a:t>Depot </a:t>
            </a:r>
            <a:r>
              <a:rPr lang="en-US" sz="2400" dirty="0" err="1" smtClean="0">
                <a:latin typeface="Comic Sans MS" pitchFamily="66" charset="0"/>
              </a:rPr>
              <a:t>Medroxyprogesterone</a:t>
            </a:r>
            <a:r>
              <a:rPr lang="en-US" sz="2400" dirty="0" smtClean="0">
                <a:latin typeface="Comic Sans MS" pitchFamily="66" charset="0"/>
              </a:rPr>
              <a:t> </a:t>
            </a:r>
            <a:endParaRPr lang="en-US" sz="2400" dirty="0">
              <a:latin typeface="Comic Sans MS" pitchFamily="66" charset="0"/>
            </a:endParaRPr>
          </a:p>
          <a:p>
            <a:pPr eaLnBrk="1" hangingPunct="1">
              <a:lnSpc>
                <a:spcPct val="90000"/>
              </a:lnSpc>
            </a:pPr>
            <a:r>
              <a:rPr lang="en-US" sz="2400" dirty="0" smtClean="0">
                <a:latin typeface="Comic Sans MS" pitchFamily="66" charset="0"/>
              </a:rPr>
              <a:t> Decongestants</a:t>
            </a:r>
          </a:p>
          <a:p>
            <a:pPr eaLnBrk="1" hangingPunct="1">
              <a:lnSpc>
                <a:spcPct val="90000"/>
              </a:lnSpc>
            </a:pPr>
            <a:r>
              <a:rPr lang="en-US" sz="2400" dirty="0" err="1" smtClean="0">
                <a:latin typeface="Comic Sans MS" pitchFamily="66" charset="0"/>
              </a:rPr>
              <a:t>Bupropion</a:t>
            </a:r>
            <a:endParaRPr lang="en-US" sz="2400" dirty="0" smtClean="0">
              <a:latin typeface="Comic Sans MS" pitchFamily="66" charset="0"/>
            </a:endParaRPr>
          </a:p>
          <a:p>
            <a:pPr eaLnBrk="1" hangingPunct="1">
              <a:lnSpc>
                <a:spcPct val="90000"/>
              </a:lnSpc>
            </a:pPr>
            <a:r>
              <a:rPr lang="en-US" sz="2400" dirty="0" smtClean="0">
                <a:latin typeface="Comic Sans MS" pitchFamily="66" charset="0"/>
              </a:rPr>
              <a:t>High dose SSRIs</a:t>
            </a:r>
          </a:p>
          <a:p>
            <a:pPr eaLnBrk="1" hangingPunct="1">
              <a:lnSpc>
                <a:spcPct val="90000"/>
              </a:lnSpc>
            </a:pPr>
            <a:r>
              <a:rPr lang="en-US" sz="2400" dirty="0" smtClean="0">
                <a:latin typeface="Comic Sans MS" pitchFamily="66" charset="0"/>
              </a:rPr>
              <a:t>Nicotine</a:t>
            </a:r>
          </a:p>
          <a:p>
            <a:pPr eaLnBrk="1" hangingPunct="1">
              <a:lnSpc>
                <a:spcPct val="90000"/>
              </a:lnSpc>
            </a:pPr>
            <a:r>
              <a:rPr lang="en-US" sz="2400" dirty="0" smtClean="0">
                <a:latin typeface="Comic Sans MS" pitchFamily="66" charset="0"/>
              </a:rPr>
              <a:t>Alcohol</a:t>
            </a:r>
          </a:p>
          <a:p>
            <a:pPr eaLnBrk="1" hangingPunct="1">
              <a:lnSpc>
                <a:spcPct val="90000"/>
              </a:lnSpc>
            </a:pPr>
            <a:r>
              <a:rPr lang="en-US" sz="2400" dirty="0" smtClean="0">
                <a:latin typeface="Comic Sans MS" pitchFamily="66" charset="0"/>
              </a:rPr>
              <a:t>Narcotics</a:t>
            </a:r>
          </a:p>
          <a:p>
            <a:pPr eaLnBrk="1" hangingPunct="1">
              <a:lnSpc>
                <a:spcPct val="90000"/>
              </a:lnSpc>
            </a:pPr>
            <a:r>
              <a:rPr lang="en-US" sz="2400" dirty="0" smtClean="0">
                <a:latin typeface="Comic Sans MS" pitchFamily="66" charset="0"/>
              </a:rPr>
              <a:t>Placenta(?)</a:t>
            </a:r>
          </a:p>
          <a:p>
            <a:pPr eaLnBrk="1" hangingPunct="1">
              <a:lnSpc>
                <a:spcPct val="90000"/>
              </a:lnSpc>
            </a:pPr>
            <a:r>
              <a:rPr lang="en-US" sz="2400" dirty="0" smtClean="0">
                <a:latin typeface="Comic Sans MS" pitchFamily="66" charset="0"/>
              </a:rPr>
              <a:t>Herbs</a:t>
            </a:r>
          </a:p>
          <a:p>
            <a:pPr eaLnBrk="1" hangingPunct="1">
              <a:lnSpc>
                <a:spcPct val="90000"/>
              </a:lnSpc>
            </a:pPr>
            <a:r>
              <a:rPr lang="en-US" sz="2400" dirty="0" smtClean="0">
                <a:latin typeface="Comic Sans MS" pitchFamily="66" charset="0"/>
              </a:rPr>
              <a:t>Certain anti-psychotics</a:t>
            </a:r>
          </a:p>
          <a:p>
            <a:pPr eaLnBrk="1" hangingPunct="1">
              <a:lnSpc>
                <a:spcPct val="90000"/>
              </a:lnSpc>
            </a:pPr>
            <a:r>
              <a:rPr lang="en-US" sz="2400" dirty="0" smtClean="0">
                <a:latin typeface="Comic Sans MS" pitchFamily="66" charset="0"/>
              </a:rPr>
              <a:t>High dose steroids</a:t>
            </a:r>
          </a:p>
          <a:p>
            <a:pPr eaLnBrk="1" hangingPunct="1">
              <a:lnSpc>
                <a:spcPct val="90000"/>
              </a:lnSpc>
            </a:pPr>
            <a:endParaRPr lang="en-US" sz="2800"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00" y="773373"/>
            <a:ext cx="3666575" cy="5627427"/>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5240"/>
            <a:ext cx="8229600" cy="1143000"/>
          </a:xfrm>
        </p:spPr>
        <p:txBody>
          <a:bodyPr/>
          <a:lstStyle/>
          <a:p>
            <a:r>
              <a:rPr lang="en-US" dirty="0" smtClean="0">
                <a:latin typeface="Casper SF" pitchFamily="2" charset="0"/>
              </a:rPr>
              <a:t>Retained Placenta</a:t>
            </a:r>
            <a:endParaRPr lang="en-US" dirty="0">
              <a:latin typeface="Casper SF" pitchFamily="2" charset="0"/>
            </a:endParaRPr>
          </a:p>
        </p:txBody>
      </p:sp>
      <p:sp>
        <p:nvSpPr>
          <p:cNvPr id="3" name="Content Placeholder 2"/>
          <p:cNvSpPr>
            <a:spLocks noGrp="1"/>
          </p:cNvSpPr>
          <p:nvPr>
            <p:ph idx="4294967295"/>
          </p:nvPr>
        </p:nvSpPr>
        <p:spPr>
          <a:xfrm>
            <a:off x="228600" y="1447800"/>
            <a:ext cx="8229600" cy="4525963"/>
          </a:xfrm>
        </p:spPr>
        <p:txBody>
          <a:bodyPr>
            <a:normAutofit fontScale="92500"/>
          </a:bodyPr>
          <a:lstStyle/>
          <a:p>
            <a:r>
              <a:rPr lang="en-US" dirty="0" smtClean="0">
                <a:latin typeface="Casper SF" pitchFamily="2" charset="0"/>
              </a:rPr>
              <a:t>Few studies, mostly case reports</a:t>
            </a:r>
          </a:p>
          <a:p>
            <a:pPr lvl="1"/>
            <a:r>
              <a:rPr lang="en-US" dirty="0" smtClean="0">
                <a:latin typeface="Casper SF" pitchFamily="2" charset="0"/>
              </a:rPr>
              <a:t>Abdominal pregnancies with placenta left intact</a:t>
            </a:r>
          </a:p>
          <a:p>
            <a:pPr lvl="1"/>
            <a:r>
              <a:rPr lang="en-US" dirty="0" smtClean="0">
                <a:latin typeface="Casper SF" pitchFamily="2" charset="0"/>
              </a:rPr>
              <a:t>Placenta </a:t>
            </a:r>
            <a:r>
              <a:rPr lang="en-US" dirty="0" err="1" smtClean="0">
                <a:latin typeface="Casper SF" pitchFamily="2" charset="0"/>
              </a:rPr>
              <a:t>accreta</a:t>
            </a:r>
            <a:endParaRPr lang="en-US" dirty="0" smtClean="0">
              <a:latin typeface="Casper SF" pitchFamily="2" charset="0"/>
            </a:endParaRPr>
          </a:p>
          <a:p>
            <a:r>
              <a:rPr lang="en-US" dirty="0">
                <a:latin typeface="Casper SF" pitchFamily="2" charset="0"/>
              </a:rPr>
              <a:t>Lack of drop in progesterone</a:t>
            </a:r>
          </a:p>
          <a:p>
            <a:pPr lvl="1"/>
            <a:r>
              <a:rPr lang="en-US" dirty="0" smtClean="0">
                <a:latin typeface="Casper SF" pitchFamily="2" charset="0"/>
              </a:rPr>
              <a:t>Many cases of normal lactation and retained placenta</a:t>
            </a:r>
          </a:p>
          <a:p>
            <a:r>
              <a:rPr lang="en-US" dirty="0" smtClean="0">
                <a:latin typeface="Casper SF" pitchFamily="2" charset="0"/>
              </a:rPr>
              <a:t>Diagnosis is difficult</a:t>
            </a:r>
          </a:p>
          <a:p>
            <a:pPr lvl="1"/>
            <a:r>
              <a:rPr lang="en-US" dirty="0" smtClean="0">
                <a:latin typeface="Casper SF" pitchFamily="2" charset="0"/>
              </a:rPr>
              <a:t>HCG high &lt;1mo pp</a:t>
            </a:r>
          </a:p>
          <a:p>
            <a:pPr lvl="1"/>
            <a:r>
              <a:rPr lang="en-US" dirty="0" smtClean="0">
                <a:latin typeface="Casper SF" pitchFamily="2" charset="0"/>
              </a:rPr>
              <a:t>Early ultrasound hard to interpret</a:t>
            </a:r>
          </a:p>
          <a:p>
            <a:pPr lvl="1"/>
            <a:r>
              <a:rPr lang="en-US" dirty="0" smtClean="0">
                <a:latin typeface="Casper SF" pitchFamily="2" charset="0"/>
              </a:rPr>
              <a:t>Irregular bleeding may come late</a:t>
            </a:r>
          </a:p>
          <a:p>
            <a:endParaRPr lang="en-US" dirty="0">
              <a:latin typeface="Casper SF" pitchFamily="2" charset="0"/>
            </a:endParaRPr>
          </a:p>
        </p:txBody>
      </p:sp>
    </p:spTree>
    <p:extLst>
      <p:ext uri="{BB962C8B-B14F-4D97-AF65-F5344CB8AC3E}">
        <p14:creationId xmlns:p14="http://schemas.microsoft.com/office/powerpoint/2010/main" val="6232719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8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0"/>
            <a:ext cx="8229600" cy="1143000"/>
          </a:xfrm>
        </p:spPr>
        <p:txBody>
          <a:bodyPr/>
          <a:lstStyle/>
          <a:p>
            <a:r>
              <a:rPr lang="en-US" dirty="0" smtClean="0">
                <a:latin typeface="Casper SF" pitchFamily="2" charset="0"/>
              </a:rPr>
              <a:t>Hypopituitarism</a:t>
            </a:r>
            <a:endParaRPr lang="en-US" dirty="0">
              <a:latin typeface="Casper SF" pitchFamily="2" charset="0"/>
            </a:endParaRPr>
          </a:p>
        </p:txBody>
      </p:sp>
      <p:sp>
        <p:nvSpPr>
          <p:cNvPr id="3" name="Content Placeholder 2"/>
          <p:cNvSpPr>
            <a:spLocks noGrp="1"/>
          </p:cNvSpPr>
          <p:nvPr>
            <p:ph idx="4294967295"/>
          </p:nvPr>
        </p:nvSpPr>
        <p:spPr>
          <a:xfrm>
            <a:off x="228600" y="1752600"/>
            <a:ext cx="3962400" cy="4267200"/>
          </a:xfrm>
        </p:spPr>
        <p:txBody>
          <a:bodyPr>
            <a:normAutofit fontScale="92500" lnSpcReduction="20000"/>
          </a:bodyPr>
          <a:lstStyle/>
          <a:p>
            <a:r>
              <a:rPr lang="en-US" dirty="0" err="1" smtClean="0">
                <a:latin typeface="Casper SF" pitchFamily="2" charset="0"/>
              </a:rPr>
              <a:t>Sheehans</a:t>
            </a:r>
            <a:r>
              <a:rPr lang="en-US" dirty="0" smtClean="0">
                <a:latin typeface="Casper SF" pitchFamily="2" charset="0"/>
              </a:rPr>
              <a:t> syndrome</a:t>
            </a:r>
          </a:p>
          <a:p>
            <a:pPr lvl="1"/>
            <a:r>
              <a:rPr lang="en-US" dirty="0" smtClean="0">
                <a:latin typeface="Casper SF" pitchFamily="2" charset="0"/>
              </a:rPr>
              <a:t>Postpartum hemorrhage</a:t>
            </a:r>
          </a:p>
          <a:p>
            <a:r>
              <a:rPr lang="en-US" dirty="0" err="1" smtClean="0">
                <a:latin typeface="Casper SF" pitchFamily="2" charset="0"/>
              </a:rPr>
              <a:t>Hypophysitis</a:t>
            </a:r>
            <a:endParaRPr lang="en-US" dirty="0" smtClean="0">
              <a:latin typeface="Casper SF" pitchFamily="2" charset="0"/>
            </a:endParaRPr>
          </a:p>
          <a:p>
            <a:pPr lvl="1"/>
            <a:r>
              <a:rPr lang="en-US" dirty="0" smtClean="0">
                <a:latin typeface="Casper SF" pitchFamily="2" charset="0"/>
              </a:rPr>
              <a:t>Chronic autoimmune illness</a:t>
            </a:r>
          </a:p>
          <a:p>
            <a:pPr lvl="1"/>
            <a:r>
              <a:rPr lang="en-US" dirty="0" smtClean="0">
                <a:latin typeface="Casper SF" pitchFamily="2" charset="0"/>
              </a:rPr>
              <a:t>30-70% of cases in women in late </a:t>
            </a:r>
            <a:r>
              <a:rPr lang="en-US" dirty="0" err="1" smtClean="0">
                <a:latin typeface="Casper SF" pitchFamily="2" charset="0"/>
              </a:rPr>
              <a:t>preg</a:t>
            </a:r>
            <a:r>
              <a:rPr lang="en-US" dirty="0" smtClean="0">
                <a:latin typeface="Casper SF" pitchFamily="2" charset="0"/>
              </a:rPr>
              <a:t>/postpartum</a:t>
            </a:r>
            <a:endParaRPr lang="en-US" dirty="0">
              <a:latin typeface="Casper SF" pitchFamily="2" charset="0"/>
            </a:endParaRPr>
          </a:p>
          <a:p>
            <a:r>
              <a:rPr lang="en-US" dirty="0" smtClean="0">
                <a:latin typeface="Casper SF" pitchFamily="2" charset="0"/>
              </a:rPr>
              <a:t>Traumatic Brain Injury</a:t>
            </a:r>
          </a:p>
          <a:p>
            <a:endParaRPr lang="en-US" dirty="0" smtClean="0">
              <a:latin typeface="Casper SF" pitchFamily="2" charset="0"/>
            </a:endParaRPr>
          </a:p>
          <a:p>
            <a:endParaRPr lang="en-US" dirty="0">
              <a:latin typeface="Casper SF" pitchFamily="2" charset="0"/>
            </a:endParaRPr>
          </a:p>
        </p:txBody>
      </p:sp>
    </p:spTree>
    <p:extLst>
      <p:ext uri="{BB962C8B-B14F-4D97-AF65-F5344CB8AC3E}">
        <p14:creationId xmlns:p14="http://schemas.microsoft.com/office/powerpoint/2010/main" val="38747786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228600"/>
            <a:ext cx="6705600" cy="4991100"/>
          </a:xfrm>
        </p:spPr>
        <p:txBody>
          <a:bodyPr anchor="t">
            <a:normAutofit/>
          </a:bodyPr>
          <a:lstStyle/>
          <a:p>
            <a:pPr algn="l"/>
            <a:r>
              <a:rPr lang="en-US" sz="3200">
                <a:latin typeface="Casper SF" pitchFamily="2" charset="0"/>
              </a:rPr>
              <a:t>You are seeing a G1P1 mom on day 4. </a:t>
            </a:r>
            <a:br>
              <a:rPr lang="en-US" sz="3200">
                <a:latin typeface="Casper SF" pitchFamily="2" charset="0"/>
              </a:rPr>
            </a:br>
            <a:r>
              <a:rPr lang="en-US" sz="3200">
                <a:latin typeface="Casper SF" pitchFamily="2" charset="0"/>
              </a:rPr>
              <a:t>She gave birth to a 38 week baby boy, birth weight 7 lb 1 oz.</a:t>
            </a:r>
            <a:br>
              <a:rPr lang="en-US" sz="3200">
                <a:latin typeface="Casper SF" pitchFamily="2" charset="0"/>
              </a:rPr>
            </a:br>
            <a:r>
              <a:rPr lang="en-US" sz="3200">
                <a:latin typeface="Casper SF" pitchFamily="2" charset="0"/>
              </a:rPr>
              <a:t>She was told to </a:t>
            </a:r>
            <a:r>
              <a:rPr lang="en-US" sz="3200" smtClean="0">
                <a:latin typeface="Casper SF" pitchFamily="2" charset="0"/>
              </a:rPr>
              <a:t>supplement</a:t>
            </a:r>
            <a:br>
              <a:rPr lang="en-US" sz="3200" smtClean="0">
                <a:latin typeface="Casper SF" pitchFamily="2" charset="0"/>
              </a:rPr>
            </a:br>
            <a:r>
              <a:rPr lang="en-US" sz="3200" smtClean="0">
                <a:latin typeface="Casper SF" pitchFamily="2" charset="0"/>
              </a:rPr>
              <a:t>her </a:t>
            </a:r>
            <a:r>
              <a:rPr lang="en-US" sz="3200">
                <a:latin typeface="Casper SF" pitchFamily="2" charset="0"/>
              </a:rPr>
              <a:t>baby because the baby </a:t>
            </a:r>
            <a:r>
              <a:rPr lang="en-US" sz="3200" smtClean="0">
                <a:latin typeface="Casper SF" pitchFamily="2" charset="0"/>
              </a:rPr>
              <a:t>is</a:t>
            </a:r>
            <a:br>
              <a:rPr lang="en-US" sz="3200" smtClean="0">
                <a:latin typeface="Casper SF" pitchFamily="2" charset="0"/>
              </a:rPr>
            </a:br>
            <a:r>
              <a:rPr lang="en-US" sz="3200" smtClean="0">
                <a:latin typeface="Casper SF" pitchFamily="2" charset="0"/>
              </a:rPr>
              <a:t>13</a:t>
            </a:r>
            <a:r>
              <a:rPr lang="en-US" sz="3200">
                <a:latin typeface="Casper SF" pitchFamily="2" charset="0"/>
              </a:rPr>
              <a:t>% below birth </a:t>
            </a:r>
            <a:r>
              <a:rPr lang="en-US" sz="3200" smtClean="0">
                <a:latin typeface="Casper SF" pitchFamily="2" charset="0"/>
              </a:rPr>
              <a:t>weight,</a:t>
            </a:r>
            <a:br>
              <a:rPr lang="en-US" sz="3200" smtClean="0">
                <a:latin typeface="Casper SF" pitchFamily="2" charset="0"/>
              </a:rPr>
            </a:br>
            <a:r>
              <a:rPr lang="en-US" sz="3200" smtClean="0">
                <a:latin typeface="Casper SF" pitchFamily="2" charset="0"/>
              </a:rPr>
              <a:t>and </a:t>
            </a:r>
            <a:r>
              <a:rPr lang="en-US" sz="3200">
                <a:latin typeface="Casper SF" pitchFamily="2" charset="0"/>
              </a:rPr>
              <a:t>is acting very hungry.</a:t>
            </a:r>
            <a:br>
              <a:rPr lang="en-US" sz="3200">
                <a:latin typeface="Casper SF" pitchFamily="2" charset="0"/>
              </a:rPr>
            </a:br>
            <a:r>
              <a:rPr lang="en-US" sz="3200">
                <a:latin typeface="Casper SF" pitchFamily="2" charset="0"/>
              </a:rPr>
              <a:t>Her breasts don’t feel full </a:t>
            </a:r>
            <a:r>
              <a:rPr lang="en-US" sz="3200" smtClean="0">
                <a:latin typeface="Casper SF" pitchFamily="2" charset="0"/>
              </a:rPr>
              <a:t>yet,</a:t>
            </a:r>
            <a:br>
              <a:rPr lang="en-US" sz="3200" smtClean="0">
                <a:latin typeface="Casper SF" pitchFamily="2" charset="0"/>
              </a:rPr>
            </a:br>
            <a:r>
              <a:rPr lang="en-US" sz="3200" smtClean="0">
                <a:latin typeface="Casper SF" pitchFamily="2" charset="0"/>
              </a:rPr>
              <a:t>despite </a:t>
            </a:r>
            <a:r>
              <a:rPr lang="en-US" sz="3200">
                <a:latin typeface="Casper SF" pitchFamily="2" charset="0"/>
              </a:rPr>
              <a:t>nursing the </a:t>
            </a:r>
            <a:r>
              <a:rPr lang="en-US" sz="3200" smtClean="0">
                <a:latin typeface="Casper SF" pitchFamily="2" charset="0"/>
              </a:rPr>
              <a:t>baby</a:t>
            </a:r>
            <a:br>
              <a:rPr lang="en-US" sz="3200" smtClean="0">
                <a:latin typeface="Casper SF" pitchFamily="2" charset="0"/>
              </a:rPr>
            </a:br>
            <a:r>
              <a:rPr lang="en-US" sz="3200" smtClean="0">
                <a:latin typeface="Casper SF" pitchFamily="2" charset="0"/>
              </a:rPr>
              <a:t>every </a:t>
            </a:r>
            <a:r>
              <a:rPr lang="en-US" sz="3200">
                <a:latin typeface="Casper SF" pitchFamily="2" charset="0"/>
              </a:rPr>
              <a:t>2.5 hours day and night.</a:t>
            </a:r>
            <a:endParaRPr lang="en-US" sz="3500" kern="0" dirty="0">
              <a:latin typeface="Casper SF" pitchFamily="2" charset="0"/>
            </a:endParaRPr>
          </a:p>
        </p:txBody>
      </p:sp>
      <p:sp>
        <p:nvSpPr>
          <p:cNvPr id="5" name="TextBox 4"/>
          <p:cNvSpPr txBox="1"/>
          <p:nvPr/>
        </p:nvSpPr>
        <p:spPr>
          <a:xfrm>
            <a:off x="1333500" y="5638800"/>
            <a:ext cx="6477000" cy="1077218"/>
          </a:xfrm>
          <a:prstGeom prst="rect">
            <a:avLst/>
          </a:prstGeom>
          <a:noFill/>
        </p:spPr>
        <p:txBody>
          <a:bodyPr wrap="square" rtlCol="0">
            <a:spAutoFit/>
          </a:bodyPr>
          <a:lstStyle/>
          <a:p>
            <a:pPr algn="ctr"/>
            <a:r>
              <a:rPr lang="en-US" sz="3200" b="1" kern="0">
                <a:solidFill>
                  <a:srgbClr val="FF0000"/>
                </a:solidFill>
                <a:latin typeface="Casper SF" pitchFamily="2" charset="0"/>
              </a:rPr>
              <a:t>What questions help evaluate cause of her low supply?</a:t>
            </a:r>
            <a:endParaRPr lang="en-US" sz="3200" b="1">
              <a:solidFill>
                <a:srgbClr val="FF0000"/>
              </a:solidFill>
            </a:endParaRPr>
          </a:p>
        </p:txBody>
      </p:sp>
    </p:spTree>
    <p:extLst>
      <p:ext uri="{BB962C8B-B14F-4D97-AF65-F5344CB8AC3E}">
        <p14:creationId xmlns:p14="http://schemas.microsoft.com/office/powerpoint/2010/main" val="13486350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nne\Images\purchased stock photos\CanStock\canstockphoto10226604_breastAnatomy.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381000"/>
            <a:ext cx="5715000" cy="5943600"/>
          </a:xfrm>
          <a:prstGeom prst="rect">
            <a:avLst/>
          </a:prstGeom>
          <a:noFill/>
          <a:ln w="22225">
            <a:solidFill>
              <a:schemeClr val="tx1"/>
            </a:solidFill>
          </a:ln>
          <a:effectLst>
            <a:outerShdw blurRad="50800" dist="76200" dir="2700000" algn="tl" rotWithShape="0">
              <a:prstClr val="black">
                <a:alpha val="40000"/>
              </a:prstClr>
            </a:outerShdw>
          </a:effectLst>
        </p:spPr>
      </p:pic>
      <p:sp>
        <p:nvSpPr>
          <p:cNvPr id="2" name="TextBox 1"/>
          <p:cNvSpPr txBox="1"/>
          <p:nvPr/>
        </p:nvSpPr>
        <p:spPr>
          <a:xfrm>
            <a:off x="2057400" y="1600200"/>
            <a:ext cx="1021433" cy="369332"/>
          </a:xfrm>
          <a:prstGeom prst="rect">
            <a:avLst/>
          </a:prstGeom>
          <a:noFill/>
        </p:spPr>
        <p:txBody>
          <a:bodyPr wrap="none" rtlCol="0">
            <a:spAutoFit/>
          </a:bodyPr>
          <a:lstStyle/>
          <a:p>
            <a:r>
              <a:rPr lang="en-US" dirty="0" smtClean="0"/>
              <a:t>alveolus</a:t>
            </a:r>
            <a:endParaRPr lang="en-US" dirty="0"/>
          </a:p>
        </p:txBody>
      </p:sp>
      <p:cxnSp>
        <p:nvCxnSpPr>
          <p:cNvPr id="5" name="Straight Arrow Connector 4"/>
          <p:cNvCxnSpPr/>
          <p:nvPr/>
        </p:nvCxnSpPr>
        <p:spPr>
          <a:xfrm>
            <a:off x="2971800" y="1969532"/>
            <a:ext cx="838200" cy="1154668"/>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342843" y="2714959"/>
            <a:ext cx="814647" cy="369332"/>
          </a:xfrm>
          <a:prstGeom prst="rect">
            <a:avLst/>
          </a:prstGeom>
          <a:noFill/>
        </p:spPr>
        <p:txBody>
          <a:bodyPr wrap="none" rtlCol="0">
            <a:spAutoFit/>
          </a:bodyPr>
          <a:lstStyle/>
          <a:p>
            <a:r>
              <a:rPr lang="en-US" dirty="0" smtClean="0"/>
              <a:t>lobule</a:t>
            </a:r>
            <a:endParaRPr lang="en-US" dirty="0"/>
          </a:p>
        </p:txBody>
      </p:sp>
      <p:cxnSp>
        <p:nvCxnSpPr>
          <p:cNvPr id="8" name="Straight Arrow Connector 7"/>
          <p:cNvCxnSpPr/>
          <p:nvPr/>
        </p:nvCxnSpPr>
        <p:spPr>
          <a:xfrm flipH="1">
            <a:off x="4809372" y="2899625"/>
            <a:ext cx="571500" cy="762000"/>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181600" y="4800600"/>
            <a:ext cx="1983235" cy="369332"/>
          </a:xfrm>
          <a:prstGeom prst="rect">
            <a:avLst/>
          </a:prstGeom>
          <a:noFill/>
        </p:spPr>
        <p:txBody>
          <a:bodyPr wrap="none" rtlCol="0">
            <a:spAutoFit/>
          </a:bodyPr>
          <a:lstStyle/>
          <a:p>
            <a:r>
              <a:rPr lang="en-US" dirty="0" smtClean="0"/>
              <a:t>Lactiferous duct</a:t>
            </a:r>
            <a:endParaRPr lang="en-US" dirty="0"/>
          </a:p>
        </p:txBody>
      </p:sp>
      <p:cxnSp>
        <p:nvCxnSpPr>
          <p:cNvPr id="15" name="Straight Arrow Connector 14"/>
          <p:cNvCxnSpPr/>
          <p:nvPr/>
        </p:nvCxnSpPr>
        <p:spPr>
          <a:xfrm flipH="1" flipV="1">
            <a:off x="3962400" y="4343400"/>
            <a:ext cx="1219200" cy="457200"/>
          </a:xfrm>
          <a:prstGeom prst="straightConnector1">
            <a:avLst/>
          </a:prstGeom>
          <a:ln w="539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173217" y="3678198"/>
            <a:ext cx="529312" cy="369332"/>
          </a:xfrm>
          <a:prstGeom prst="rect">
            <a:avLst/>
          </a:prstGeom>
          <a:noFill/>
        </p:spPr>
        <p:txBody>
          <a:bodyPr wrap="none" rtlCol="0">
            <a:spAutoFit/>
          </a:bodyPr>
          <a:lstStyle/>
          <a:p>
            <a:r>
              <a:rPr lang="en-US" dirty="0" smtClean="0"/>
              <a:t>fat</a:t>
            </a:r>
            <a:endParaRPr lang="en-US" dirty="0"/>
          </a:p>
        </p:txBody>
      </p:sp>
      <p:cxnSp>
        <p:nvCxnSpPr>
          <p:cNvPr id="18" name="Straight Arrow Connector 17"/>
          <p:cNvCxnSpPr/>
          <p:nvPr/>
        </p:nvCxnSpPr>
        <p:spPr>
          <a:xfrm flipH="1">
            <a:off x="5009685" y="3862864"/>
            <a:ext cx="1100396" cy="184666"/>
          </a:xfrm>
          <a:prstGeom prst="straightConnector1">
            <a:avLst/>
          </a:prstGeom>
          <a:ln w="4762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902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1" grpId="0"/>
      <p:bldP spid="16"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lstStyle/>
          <a:p>
            <a:r>
              <a:rPr lang="en-US" dirty="0" smtClean="0">
                <a:latin typeface="Casper SF" pitchFamily="2" charset="0"/>
              </a:rPr>
              <a:t>Case of Little Milk by Day 4</a:t>
            </a:r>
            <a:endParaRPr lang="en-US" dirty="0">
              <a:latin typeface="Casper SF" pitchFamily="2" charset="0"/>
            </a:endParaRPr>
          </a:p>
        </p:txBody>
      </p:sp>
      <p:sp>
        <p:nvSpPr>
          <p:cNvPr id="3" name="Content Placeholder 2"/>
          <p:cNvSpPr>
            <a:spLocks noGrp="1"/>
          </p:cNvSpPr>
          <p:nvPr>
            <p:ph idx="4294967295"/>
          </p:nvPr>
        </p:nvSpPr>
        <p:spPr>
          <a:xfrm>
            <a:off x="304800" y="1295400"/>
            <a:ext cx="4800600" cy="4525963"/>
          </a:xfrm>
        </p:spPr>
        <p:txBody>
          <a:bodyPr>
            <a:normAutofit fontScale="70000" lnSpcReduction="20000"/>
          </a:bodyPr>
          <a:lstStyle/>
          <a:p>
            <a:r>
              <a:rPr lang="en-US" dirty="0" smtClean="0">
                <a:latin typeface="Casper SF" pitchFamily="2" charset="0"/>
              </a:rPr>
              <a:t>Breast growth during pregnancy?</a:t>
            </a:r>
          </a:p>
          <a:p>
            <a:r>
              <a:rPr lang="en-US" dirty="0" smtClean="0">
                <a:latin typeface="Casper SF" pitchFamily="2" charset="0"/>
              </a:rPr>
              <a:t>Breast surgery, radiation?</a:t>
            </a:r>
          </a:p>
          <a:p>
            <a:r>
              <a:rPr lang="en-US" dirty="0" smtClean="0">
                <a:latin typeface="Casper SF" pitchFamily="2" charset="0"/>
              </a:rPr>
              <a:t>Gestational or type 2 DM?</a:t>
            </a:r>
          </a:p>
          <a:p>
            <a:r>
              <a:rPr lang="en-US" dirty="0" smtClean="0">
                <a:latin typeface="Casper SF" pitchFamily="2" charset="0"/>
              </a:rPr>
              <a:t>PCOS or infertility?</a:t>
            </a:r>
          </a:p>
          <a:p>
            <a:r>
              <a:rPr lang="en-US" dirty="0" smtClean="0">
                <a:latin typeface="Casper SF" pitchFamily="2" charset="0"/>
              </a:rPr>
              <a:t>Complications of Delivery</a:t>
            </a:r>
          </a:p>
          <a:p>
            <a:pPr lvl="1"/>
            <a:r>
              <a:rPr lang="en-US" dirty="0" smtClean="0">
                <a:latin typeface="Casper SF" pitchFamily="2" charset="0"/>
              </a:rPr>
              <a:t>Hemorrhage</a:t>
            </a:r>
          </a:p>
          <a:p>
            <a:pPr lvl="1"/>
            <a:r>
              <a:rPr lang="en-US" dirty="0" smtClean="0">
                <a:latin typeface="Casper SF" pitchFamily="2" charset="0"/>
              </a:rPr>
              <a:t>Pre-eclampsia</a:t>
            </a:r>
          </a:p>
          <a:p>
            <a:pPr lvl="1"/>
            <a:r>
              <a:rPr lang="en-US" dirty="0" smtClean="0">
                <a:latin typeface="Casper SF" pitchFamily="2" charset="0"/>
              </a:rPr>
              <a:t>Emergency surgery, ICU stay?</a:t>
            </a:r>
          </a:p>
          <a:p>
            <a:pPr lvl="1"/>
            <a:r>
              <a:rPr lang="en-US" dirty="0" smtClean="0">
                <a:latin typeface="Casper SF" pitchFamily="2" charset="0"/>
              </a:rPr>
              <a:t>Other maternal illness?</a:t>
            </a:r>
          </a:p>
          <a:p>
            <a:r>
              <a:rPr lang="en-US" dirty="0" smtClean="0">
                <a:latin typeface="Casper SF" pitchFamily="2" charset="0"/>
              </a:rPr>
              <a:t>Medications postpartum?</a:t>
            </a:r>
          </a:p>
          <a:p>
            <a:r>
              <a:rPr lang="en-US" dirty="0" smtClean="0">
                <a:latin typeface="Casper SF" pitchFamily="2" charset="0"/>
              </a:rPr>
              <a:t>Tobacco, alcohol, or illicit drug use?</a:t>
            </a:r>
          </a:p>
          <a:p>
            <a:r>
              <a:rPr lang="en-US" dirty="0" smtClean="0">
                <a:latin typeface="Casper SF" pitchFamily="2" charset="0"/>
              </a:rPr>
              <a:t>Placenta ingestion?</a:t>
            </a:r>
          </a:p>
          <a:p>
            <a:r>
              <a:rPr lang="en-US" dirty="0" smtClean="0">
                <a:latin typeface="Casper SF" pitchFamily="2" charset="0"/>
              </a:rPr>
              <a:t>Using a nipple shield?</a:t>
            </a:r>
          </a:p>
          <a:p>
            <a:endParaRPr lang="en-US" dirty="0" smtClean="0">
              <a:latin typeface="Casper SF" pitchFamily="2" charset="0"/>
            </a:endParaRPr>
          </a:p>
          <a:p>
            <a:endParaRPr lang="en-US" dirty="0" smtClean="0">
              <a:latin typeface="Casper SF" pitchFamily="2" charset="0"/>
            </a:endParaRPr>
          </a:p>
          <a:p>
            <a:endParaRPr lang="en-US" dirty="0" smtClean="0">
              <a:latin typeface="Casper SF" pitchFamily="2" charset="0"/>
            </a:endParaRPr>
          </a:p>
        </p:txBody>
      </p:sp>
    </p:spTree>
    <p:extLst>
      <p:ext uri="{BB962C8B-B14F-4D97-AF65-F5344CB8AC3E}">
        <p14:creationId xmlns:p14="http://schemas.microsoft.com/office/powerpoint/2010/main" val="100619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0" dur="500"/>
                                        <p:tgtEl>
                                          <p:spTgt spid="3">
                                            <p:txEl>
                                              <p:pRg st="6" end="6"/>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3" dur="500"/>
                                        <p:tgtEl>
                                          <p:spTgt spid="3">
                                            <p:txEl>
                                              <p:pRg st="7" end="7"/>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6" dur="500"/>
                                        <p:tgtEl>
                                          <p:spTgt spid="3">
                                            <p:txEl>
                                              <p:pRg st="8" end="8"/>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randombar(horizontal)">
                                      <p:cBhvr>
                                        <p:cTn id="44" dur="500"/>
                                        <p:tgtEl>
                                          <p:spTgt spid="3">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49" dur="500"/>
                                        <p:tgtEl>
                                          <p:spTgt spid="3">
                                            <p:txEl>
                                              <p:pRg st="10" end="1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54" dur="500"/>
                                        <p:tgtEl>
                                          <p:spTgt spid="3">
                                            <p:txEl>
                                              <p:pRg st="11" end="1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59"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539985347"/>
              </p:ext>
            </p:extLst>
          </p:nvPr>
        </p:nvGraphicFramePr>
        <p:xfrm>
          <a:off x="457200" y="152400"/>
          <a:ext cx="8305799"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21384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7620"/>
            <a:ext cx="8229600" cy="1143000"/>
          </a:xfrm>
        </p:spPr>
        <p:txBody>
          <a:bodyPr/>
          <a:lstStyle/>
          <a:p>
            <a:r>
              <a:rPr lang="en-US" dirty="0" smtClean="0">
                <a:latin typeface="Casper SF" pitchFamily="2" charset="0"/>
              </a:rPr>
              <a:t>Lack of Nipple Stimulation</a:t>
            </a:r>
            <a:endParaRPr lang="en-US" dirty="0">
              <a:latin typeface="Casper SF" pitchFamily="2" charset="0"/>
            </a:endParaRPr>
          </a:p>
        </p:txBody>
      </p:sp>
      <p:sp>
        <p:nvSpPr>
          <p:cNvPr id="3" name="Content Placeholder 2"/>
          <p:cNvSpPr>
            <a:spLocks noGrp="1"/>
          </p:cNvSpPr>
          <p:nvPr>
            <p:ph idx="4294967295"/>
          </p:nvPr>
        </p:nvSpPr>
        <p:spPr>
          <a:xfrm>
            <a:off x="0" y="1600200"/>
            <a:ext cx="4724400" cy="4525963"/>
          </a:xfrm>
        </p:spPr>
        <p:txBody>
          <a:bodyPr/>
          <a:lstStyle/>
          <a:p>
            <a:r>
              <a:rPr lang="en-US" dirty="0" smtClean="0">
                <a:latin typeface="Casper SF" pitchFamily="2" charset="0"/>
              </a:rPr>
              <a:t>Insufficient prolactin level</a:t>
            </a:r>
          </a:p>
          <a:p>
            <a:pPr lvl="1"/>
            <a:r>
              <a:rPr lang="en-US" dirty="0" smtClean="0">
                <a:latin typeface="Casper SF" pitchFamily="2" charset="0"/>
              </a:rPr>
              <a:t>Infrequent feeding</a:t>
            </a:r>
          </a:p>
          <a:p>
            <a:pPr lvl="1"/>
            <a:r>
              <a:rPr lang="en-US" dirty="0" smtClean="0">
                <a:latin typeface="Casper SF" pitchFamily="2" charset="0"/>
              </a:rPr>
              <a:t>Nipple shield</a:t>
            </a:r>
          </a:p>
          <a:p>
            <a:pPr lvl="1"/>
            <a:r>
              <a:rPr lang="en-US" dirty="0" smtClean="0">
                <a:latin typeface="Casper SF" pitchFamily="2" charset="0"/>
              </a:rPr>
              <a:t>Decreased nipple sensation</a:t>
            </a:r>
          </a:p>
          <a:p>
            <a:pPr lvl="1"/>
            <a:r>
              <a:rPr lang="en-US" dirty="0" smtClean="0">
                <a:latin typeface="Casper SF" pitchFamily="2" charset="0"/>
              </a:rPr>
              <a:t>Reliance on pumping</a:t>
            </a:r>
            <a:endParaRPr lang="en-US" dirty="0">
              <a:latin typeface="Casper SF" pitchFamily="2"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066800"/>
            <a:ext cx="3835864" cy="5181600"/>
          </a:xfrm>
          <a:prstGeom prst="rect">
            <a:avLst/>
          </a:prstGeom>
          <a:ln w="15875">
            <a:solidFill>
              <a:schemeClr val="tx1"/>
            </a:solidFill>
          </a:ln>
          <a:effectLst>
            <a:outerShdw blurRad="50800" dist="50800" dir="2700000" algn="tl" rotWithShape="0">
              <a:prstClr val="black">
                <a:alpha val="40000"/>
              </a:prstClr>
            </a:outerShdw>
          </a:effectLst>
        </p:spPr>
      </p:pic>
    </p:spTree>
    <p:extLst>
      <p:ext uri="{BB962C8B-B14F-4D97-AF65-F5344CB8AC3E}">
        <p14:creationId xmlns:p14="http://schemas.microsoft.com/office/powerpoint/2010/main" val="28088629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lstStyle/>
          <a:p>
            <a:r>
              <a:rPr lang="en-US" dirty="0" smtClean="0"/>
              <a:t>Lack of Breast </a:t>
            </a:r>
            <a:r>
              <a:rPr lang="en-US" dirty="0"/>
              <a:t>E</a:t>
            </a:r>
            <a:r>
              <a:rPr lang="en-US" dirty="0" smtClean="0"/>
              <a:t>mptying</a:t>
            </a:r>
            <a:endParaRPr lang="en-US" dirty="0"/>
          </a:p>
        </p:txBody>
      </p:sp>
      <p:sp>
        <p:nvSpPr>
          <p:cNvPr id="3" name="Content Placeholder 2"/>
          <p:cNvSpPr>
            <a:spLocks noGrp="1"/>
          </p:cNvSpPr>
          <p:nvPr>
            <p:ph idx="4294967295"/>
          </p:nvPr>
        </p:nvSpPr>
        <p:spPr>
          <a:xfrm>
            <a:off x="304800" y="1295400"/>
            <a:ext cx="8229600" cy="4525963"/>
          </a:xfrm>
        </p:spPr>
        <p:txBody>
          <a:bodyPr/>
          <a:lstStyle/>
          <a:p>
            <a:r>
              <a:rPr lang="en-US" dirty="0" smtClean="0"/>
              <a:t>Infrequent feeding</a:t>
            </a:r>
          </a:p>
          <a:p>
            <a:pPr lvl="1"/>
            <a:r>
              <a:rPr lang="en-US" dirty="0" smtClean="0"/>
              <a:t>Sore nipples </a:t>
            </a:r>
          </a:p>
          <a:p>
            <a:r>
              <a:rPr lang="en-US" dirty="0" smtClean="0"/>
              <a:t>Nipple shield use</a:t>
            </a:r>
          </a:p>
          <a:p>
            <a:r>
              <a:rPr lang="en-US" dirty="0" smtClean="0"/>
              <a:t>Insufficient milk transfer</a:t>
            </a:r>
          </a:p>
          <a:p>
            <a:pPr lvl="1"/>
            <a:r>
              <a:rPr lang="en-US" dirty="0" smtClean="0"/>
              <a:t>Weak, sleepy baby</a:t>
            </a:r>
          </a:p>
          <a:p>
            <a:pPr lvl="1"/>
            <a:r>
              <a:rPr lang="en-US" dirty="0" smtClean="0"/>
              <a:t>Premature infant</a:t>
            </a:r>
          </a:p>
          <a:p>
            <a:r>
              <a:rPr lang="en-US" dirty="0" smtClean="0"/>
              <a:t>Long durations of not nursing over night</a:t>
            </a:r>
          </a:p>
          <a:p>
            <a:r>
              <a:rPr lang="en-US" dirty="0" smtClean="0"/>
              <a:t>Inadequate let down</a:t>
            </a:r>
          </a:p>
        </p:txBody>
      </p:sp>
    </p:spTree>
    <p:extLst>
      <p:ext uri="{BB962C8B-B14F-4D97-AF65-F5344CB8AC3E}">
        <p14:creationId xmlns:p14="http://schemas.microsoft.com/office/powerpoint/2010/main" val="27300303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3546"/>
          <a:stretch/>
        </p:blipFill>
        <p:spPr>
          <a:xfrm>
            <a:off x="3657600" y="1371600"/>
            <a:ext cx="5387340" cy="3505200"/>
          </a:xfrm>
          <a:prstGeom prst="rect">
            <a:avLst/>
          </a:prstGeom>
          <a:ln w="15875">
            <a:solidFill>
              <a:schemeClr val="tx1"/>
            </a:solidFill>
          </a:ln>
          <a:effectLst>
            <a:outerShdw blurRad="50800" dist="50800" dir="2700000" algn="tl" rotWithShape="0">
              <a:prstClr val="black">
                <a:alpha val="40000"/>
              </a:prstClr>
            </a:outerShdw>
          </a:effectLst>
        </p:spPr>
      </p:pic>
      <p:sp>
        <p:nvSpPr>
          <p:cNvPr id="2" name="Title 1"/>
          <p:cNvSpPr>
            <a:spLocks noGrp="1"/>
          </p:cNvSpPr>
          <p:nvPr>
            <p:ph type="title" idx="4294967295"/>
          </p:nvPr>
        </p:nvSpPr>
        <p:spPr>
          <a:xfrm>
            <a:off x="457200" y="0"/>
            <a:ext cx="8229600" cy="1143000"/>
          </a:xfrm>
        </p:spPr>
        <p:txBody>
          <a:bodyPr>
            <a:normAutofit fontScale="90000"/>
          </a:bodyPr>
          <a:lstStyle/>
          <a:p>
            <a:r>
              <a:rPr lang="en-US" dirty="0" smtClean="0"/>
              <a:t>Maternal Health Issues and Loss of Milk Supply</a:t>
            </a:r>
            <a:endParaRPr lang="en-US" dirty="0"/>
          </a:p>
        </p:txBody>
      </p:sp>
      <p:sp>
        <p:nvSpPr>
          <p:cNvPr id="3" name="Content Placeholder 2"/>
          <p:cNvSpPr>
            <a:spLocks noGrp="1"/>
          </p:cNvSpPr>
          <p:nvPr>
            <p:ph idx="4294967295"/>
          </p:nvPr>
        </p:nvSpPr>
        <p:spPr>
          <a:xfrm>
            <a:off x="0" y="1600200"/>
            <a:ext cx="4114800" cy="4525963"/>
          </a:xfrm>
        </p:spPr>
        <p:txBody>
          <a:bodyPr>
            <a:normAutofit fontScale="92500" lnSpcReduction="10000"/>
          </a:bodyPr>
          <a:lstStyle/>
          <a:p>
            <a:r>
              <a:rPr lang="en-US" dirty="0" smtClean="0"/>
              <a:t>Pregnancy</a:t>
            </a:r>
          </a:p>
          <a:p>
            <a:r>
              <a:rPr lang="en-US" dirty="0" smtClean="0"/>
              <a:t>Medications</a:t>
            </a:r>
            <a:endParaRPr lang="en-US" dirty="0"/>
          </a:p>
          <a:p>
            <a:r>
              <a:rPr lang="en-US" dirty="0" smtClean="0"/>
              <a:t>Mastitis/abscess</a:t>
            </a:r>
          </a:p>
          <a:p>
            <a:pPr lvl="1"/>
            <a:r>
              <a:rPr lang="en-US" dirty="0" smtClean="0"/>
              <a:t>Chronic breast pain</a:t>
            </a:r>
          </a:p>
          <a:p>
            <a:pPr lvl="1"/>
            <a:r>
              <a:rPr lang="en-US" dirty="0" smtClean="0"/>
              <a:t>Recurrent plugs</a:t>
            </a:r>
          </a:p>
          <a:p>
            <a:r>
              <a:rPr lang="en-US" dirty="0" smtClean="0"/>
              <a:t>Thyroid disorder</a:t>
            </a:r>
          </a:p>
          <a:p>
            <a:r>
              <a:rPr lang="en-US" dirty="0" smtClean="0"/>
              <a:t>Dehydration</a:t>
            </a:r>
          </a:p>
          <a:p>
            <a:r>
              <a:rPr lang="en-US" dirty="0" smtClean="0"/>
              <a:t>Major surgery</a:t>
            </a:r>
          </a:p>
          <a:p>
            <a:r>
              <a:rPr lang="en-US" dirty="0" smtClean="0"/>
              <a:t>Excessive weight loss</a:t>
            </a:r>
          </a:p>
          <a:p>
            <a:endParaRPr lang="en-US" dirty="0" smtClean="0"/>
          </a:p>
          <a:p>
            <a:endParaRPr lang="en-US" dirty="0" smtClean="0"/>
          </a:p>
        </p:txBody>
      </p:sp>
    </p:spTree>
    <p:extLst>
      <p:ext uri="{BB962C8B-B14F-4D97-AF65-F5344CB8AC3E}">
        <p14:creationId xmlns:p14="http://schemas.microsoft.com/office/powerpoint/2010/main" val="22805361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152400" y="0"/>
            <a:ext cx="4419600" cy="1143000"/>
          </a:xfrm>
        </p:spPr>
        <p:txBody>
          <a:bodyPr>
            <a:normAutofit/>
          </a:bodyPr>
          <a:lstStyle/>
          <a:p>
            <a:pPr eaLnBrk="1" hangingPunct="1"/>
            <a:r>
              <a:rPr lang="en-US" sz="3000" smtClean="0">
                <a:latin typeface="Comic Sans MS" pitchFamily="66" charset="0"/>
              </a:rPr>
              <a:t>Substances that</a:t>
            </a:r>
            <a:br>
              <a:rPr lang="en-US" sz="3000" smtClean="0">
                <a:latin typeface="Comic Sans MS" pitchFamily="66" charset="0"/>
              </a:rPr>
            </a:br>
            <a:r>
              <a:rPr lang="en-US" sz="3000" smtClean="0">
                <a:latin typeface="Comic Sans MS" pitchFamily="66" charset="0"/>
              </a:rPr>
              <a:t>Decrease  </a:t>
            </a:r>
            <a:r>
              <a:rPr lang="en-US" sz="3000" dirty="0" smtClean="0">
                <a:latin typeface="Comic Sans MS" pitchFamily="66" charset="0"/>
              </a:rPr>
              <a:t>Milk Volume</a:t>
            </a:r>
          </a:p>
        </p:txBody>
      </p:sp>
      <p:sp>
        <p:nvSpPr>
          <p:cNvPr id="79875" name="Rectangle 3"/>
          <p:cNvSpPr>
            <a:spLocks noGrp="1" noChangeArrowheads="1"/>
          </p:cNvSpPr>
          <p:nvPr>
            <p:ph idx="4294967295"/>
          </p:nvPr>
        </p:nvSpPr>
        <p:spPr>
          <a:xfrm>
            <a:off x="152400" y="1219200"/>
            <a:ext cx="3886200" cy="5181600"/>
          </a:xfrm>
        </p:spPr>
        <p:txBody>
          <a:bodyPr>
            <a:normAutofit fontScale="92500"/>
          </a:bodyPr>
          <a:lstStyle/>
          <a:p>
            <a:pPr eaLnBrk="1" hangingPunct="1">
              <a:lnSpc>
                <a:spcPct val="90000"/>
              </a:lnSpc>
            </a:pPr>
            <a:r>
              <a:rPr lang="en-US" sz="2400" dirty="0" err="1" smtClean="0">
                <a:latin typeface="Comic Sans MS" pitchFamily="66" charset="0"/>
              </a:rPr>
              <a:t>Bromocriptine</a:t>
            </a:r>
            <a:r>
              <a:rPr lang="en-US" sz="2400" dirty="0" smtClean="0">
                <a:latin typeface="Comic Sans MS" pitchFamily="66" charset="0"/>
              </a:rPr>
              <a:t>, </a:t>
            </a:r>
            <a:r>
              <a:rPr lang="en-US" sz="2400" dirty="0" err="1" smtClean="0">
                <a:latin typeface="Comic Sans MS" pitchFamily="66" charset="0"/>
              </a:rPr>
              <a:t>dostinex</a:t>
            </a:r>
            <a:endParaRPr lang="en-US" sz="2400" dirty="0" smtClean="0">
              <a:latin typeface="Comic Sans MS" pitchFamily="66" charset="0"/>
            </a:endParaRPr>
          </a:p>
          <a:p>
            <a:pPr eaLnBrk="1" hangingPunct="1">
              <a:lnSpc>
                <a:spcPct val="90000"/>
              </a:lnSpc>
            </a:pPr>
            <a:r>
              <a:rPr lang="en-US" sz="2400" dirty="0" smtClean="0">
                <a:latin typeface="Comic Sans MS" pitchFamily="66" charset="0"/>
              </a:rPr>
              <a:t>Estrogen-containing OCPs</a:t>
            </a:r>
          </a:p>
          <a:p>
            <a:pPr eaLnBrk="1" hangingPunct="1">
              <a:lnSpc>
                <a:spcPct val="90000"/>
              </a:lnSpc>
            </a:pPr>
            <a:r>
              <a:rPr lang="en-US" sz="2400" dirty="0" smtClean="0">
                <a:latin typeface="Comic Sans MS" pitchFamily="66" charset="0"/>
              </a:rPr>
              <a:t>Depot </a:t>
            </a:r>
            <a:r>
              <a:rPr lang="en-US" sz="2400" dirty="0" err="1" smtClean="0">
                <a:latin typeface="Comic Sans MS" pitchFamily="66" charset="0"/>
              </a:rPr>
              <a:t>Medroxyprogesterone</a:t>
            </a:r>
            <a:r>
              <a:rPr lang="en-US" sz="2400" dirty="0" smtClean="0">
                <a:latin typeface="Comic Sans MS" pitchFamily="66" charset="0"/>
              </a:rPr>
              <a:t> </a:t>
            </a:r>
            <a:endParaRPr lang="en-US" sz="2400" dirty="0">
              <a:latin typeface="Comic Sans MS" pitchFamily="66" charset="0"/>
            </a:endParaRPr>
          </a:p>
          <a:p>
            <a:pPr eaLnBrk="1" hangingPunct="1">
              <a:lnSpc>
                <a:spcPct val="90000"/>
              </a:lnSpc>
            </a:pPr>
            <a:r>
              <a:rPr lang="en-US" sz="2400" dirty="0" smtClean="0">
                <a:latin typeface="Comic Sans MS" pitchFamily="66" charset="0"/>
              </a:rPr>
              <a:t> Decongestants</a:t>
            </a:r>
          </a:p>
          <a:p>
            <a:pPr eaLnBrk="1" hangingPunct="1">
              <a:lnSpc>
                <a:spcPct val="90000"/>
              </a:lnSpc>
            </a:pPr>
            <a:r>
              <a:rPr lang="en-US" sz="2400" dirty="0" err="1" smtClean="0">
                <a:latin typeface="Comic Sans MS" pitchFamily="66" charset="0"/>
              </a:rPr>
              <a:t>Bupropion</a:t>
            </a:r>
            <a:endParaRPr lang="en-US" sz="2400" dirty="0" smtClean="0">
              <a:latin typeface="Comic Sans MS" pitchFamily="66" charset="0"/>
            </a:endParaRPr>
          </a:p>
          <a:p>
            <a:pPr eaLnBrk="1" hangingPunct="1">
              <a:lnSpc>
                <a:spcPct val="90000"/>
              </a:lnSpc>
            </a:pPr>
            <a:r>
              <a:rPr lang="en-US" sz="2400" dirty="0" smtClean="0">
                <a:latin typeface="Comic Sans MS" pitchFamily="66" charset="0"/>
              </a:rPr>
              <a:t>High dose SSRIs</a:t>
            </a:r>
          </a:p>
          <a:p>
            <a:pPr eaLnBrk="1" hangingPunct="1">
              <a:lnSpc>
                <a:spcPct val="90000"/>
              </a:lnSpc>
            </a:pPr>
            <a:r>
              <a:rPr lang="en-US" sz="2400" dirty="0" smtClean="0">
                <a:latin typeface="Comic Sans MS" pitchFamily="66" charset="0"/>
              </a:rPr>
              <a:t>Nicotine</a:t>
            </a:r>
          </a:p>
          <a:p>
            <a:pPr eaLnBrk="1" hangingPunct="1">
              <a:lnSpc>
                <a:spcPct val="90000"/>
              </a:lnSpc>
            </a:pPr>
            <a:r>
              <a:rPr lang="en-US" sz="2400" dirty="0" smtClean="0">
                <a:latin typeface="Comic Sans MS" pitchFamily="66" charset="0"/>
              </a:rPr>
              <a:t>Alcohol</a:t>
            </a:r>
          </a:p>
          <a:p>
            <a:pPr eaLnBrk="1" hangingPunct="1">
              <a:lnSpc>
                <a:spcPct val="90000"/>
              </a:lnSpc>
            </a:pPr>
            <a:r>
              <a:rPr lang="en-US" sz="2400" dirty="0" smtClean="0">
                <a:latin typeface="Comic Sans MS" pitchFamily="66" charset="0"/>
              </a:rPr>
              <a:t>Narcotics</a:t>
            </a:r>
          </a:p>
          <a:p>
            <a:pPr eaLnBrk="1" hangingPunct="1">
              <a:lnSpc>
                <a:spcPct val="90000"/>
              </a:lnSpc>
            </a:pPr>
            <a:r>
              <a:rPr lang="en-US" sz="2400" dirty="0" smtClean="0">
                <a:latin typeface="Comic Sans MS" pitchFamily="66" charset="0"/>
              </a:rPr>
              <a:t>Placenta(?)</a:t>
            </a:r>
          </a:p>
          <a:p>
            <a:pPr eaLnBrk="1" hangingPunct="1">
              <a:lnSpc>
                <a:spcPct val="90000"/>
              </a:lnSpc>
            </a:pPr>
            <a:r>
              <a:rPr lang="en-US" sz="2400" dirty="0" smtClean="0">
                <a:latin typeface="Comic Sans MS" pitchFamily="66" charset="0"/>
              </a:rPr>
              <a:t>Herbs</a:t>
            </a:r>
          </a:p>
          <a:p>
            <a:pPr eaLnBrk="1" hangingPunct="1">
              <a:lnSpc>
                <a:spcPct val="90000"/>
              </a:lnSpc>
            </a:pPr>
            <a:r>
              <a:rPr lang="en-US" sz="2400" dirty="0" smtClean="0">
                <a:latin typeface="Comic Sans MS" pitchFamily="66" charset="0"/>
              </a:rPr>
              <a:t>Certain anti-psychotics</a:t>
            </a:r>
          </a:p>
          <a:p>
            <a:pPr eaLnBrk="1" hangingPunct="1">
              <a:lnSpc>
                <a:spcPct val="90000"/>
              </a:lnSpc>
            </a:pPr>
            <a:r>
              <a:rPr lang="en-US" sz="2400" dirty="0" smtClean="0">
                <a:latin typeface="Comic Sans MS" pitchFamily="66" charset="0"/>
              </a:rPr>
              <a:t>High dose steroids</a:t>
            </a:r>
          </a:p>
          <a:p>
            <a:pPr eaLnBrk="1" hangingPunct="1">
              <a:lnSpc>
                <a:spcPct val="90000"/>
              </a:lnSpc>
            </a:pPr>
            <a:endParaRPr lang="en-US" sz="2800"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00" y="762000"/>
            <a:ext cx="3733800" cy="5730603"/>
          </a:xfrm>
          <a:prstGeom prst="rect">
            <a:avLst/>
          </a:prstGeom>
        </p:spPr>
      </p:pic>
    </p:spTree>
    <p:extLst>
      <p:ext uri="{BB962C8B-B14F-4D97-AF65-F5344CB8AC3E}">
        <p14:creationId xmlns:p14="http://schemas.microsoft.com/office/powerpoint/2010/main" val="33978662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76200"/>
            <a:ext cx="6705600" cy="5410200"/>
          </a:xfrm>
        </p:spPr>
        <p:txBody>
          <a:bodyPr anchor="t">
            <a:normAutofit fontScale="90000"/>
          </a:bodyPr>
          <a:lstStyle/>
          <a:p>
            <a:pPr algn="l"/>
            <a:r>
              <a:rPr lang="en-US" sz="3200"/>
              <a:t>You are seeing a mother 3 weeks postpartum because of a low milk supply. She reports having a normal pregnancy, and normal vaginal delivery at </a:t>
            </a:r>
            <a:r>
              <a:rPr lang="en-US" sz="3200" smtClean="0"/>
              <a:t>term.</a:t>
            </a:r>
            <a:br>
              <a:rPr lang="en-US" sz="3200" smtClean="0"/>
            </a:br>
            <a:r>
              <a:rPr lang="en-US" sz="3200" smtClean="0"/>
              <a:t>Her </a:t>
            </a:r>
            <a:r>
              <a:rPr lang="en-US" sz="3200"/>
              <a:t>baby was born healthy</a:t>
            </a:r>
            <a:r>
              <a:rPr lang="en-US" sz="3200" smtClean="0"/>
              <a:t>,</a:t>
            </a:r>
            <a:br>
              <a:rPr lang="en-US" sz="3200" smtClean="0"/>
            </a:br>
            <a:r>
              <a:rPr lang="en-US" sz="3200" smtClean="0"/>
              <a:t>and </a:t>
            </a:r>
            <a:r>
              <a:rPr lang="en-US" sz="3200"/>
              <a:t>nursed well after birth</a:t>
            </a:r>
            <a:r>
              <a:rPr lang="en-US" sz="3200" smtClean="0"/>
              <a:t>.</a:t>
            </a:r>
            <a:br>
              <a:rPr lang="en-US" sz="3200" smtClean="0"/>
            </a:br>
            <a:r>
              <a:rPr lang="en-US" sz="3200" smtClean="0"/>
              <a:t>His </a:t>
            </a:r>
            <a:r>
              <a:rPr lang="en-US" sz="3200"/>
              <a:t>birth weight was 8 lb 4 oz</a:t>
            </a:r>
            <a:r>
              <a:rPr lang="en-US" sz="3200" smtClean="0"/>
              <a:t>.</a:t>
            </a:r>
            <a:br>
              <a:rPr lang="en-US" sz="3200" smtClean="0"/>
            </a:br>
            <a:r>
              <a:rPr lang="en-US" sz="3200" smtClean="0"/>
              <a:t>His </a:t>
            </a:r>
            <a:r>
              <a:rPr lang="en-US" sz="3200"/>
              <a:t>discharge weight on day </a:t>
            </a:r>
            <a:r>
              <a:rPr lang="en-US" sz="3200" smtClean="0"/>
              <a:t>2 was</a:t>
            </a:r>
            <a:br>
              <a:rPr lang="en-US" sz="3200" smtClean="0"/>
            </a:br>
            <a:r>
              <a:rPr lang="en-US" sz="3200" smtClean="0"/>
              <a:t>7 </a:t>
            </a:r>
            <a:r>
              <a:rPr lang="en-US" sz="3200"/>
              <a:t>lb 12 oz, and on day </a:t>
            </a:r>
            <a:r>
              <a:rPr lang="en-US" sz="3200" smtClean="0"/>
              <a:t>3 was</a:t>
            </a:r>
            <a:br>
              <a:rPr lang="en-US" sz="3200" smtClean="0"/>
            </a:br>
            <a:r>
              <a:rPr lang="en-US" sz="3200" smtClean="0"/>
              <a:t>7 </a:t>
            </a:r>
            <a:r>
              <a:rPr lang="en-US" sz="3200"/>
              <a:t>lb 13 oz. He was then seen at </a:t>
            </a:r>
            <a:r>
              <a:rPr lang="en-US" sz="3200" smtClean="0"/>
              <a:t>2</a:t>
            </a:r>
            <a:br>
              <a:rPr lang="en-US" sz="3200" smtClean="0"/>
            </a:br>
            <a:r>
              <a:rPr lang="en-US" sz="3200" smtClean="0"/>
              <a:t>weeks </a:t>
            </a:r>
            <a:r>
              <a:rPr lang="en-US" sz="3200"/>
              <a:t>of age, and his weight </a:t>
            </a:r>
            <a:r>
              <a:rPr lang="en-US" sz="3200" smtClean="0"/>
              <a:t>was</a:t>
            </a:r>
            <a:br>
              <a:rPr lang="en-US" sz="3200" smtClean="0"/>
            </a:br>
            <a:r>
              <a:rPr lang="en-US" sz="3200" smtClean="0"/>
              <a:t>7 </a:t>
            </a:r>
            <a:r>
              <a:rPr lang="en-US" sz="3200"/>
              <a:t>lb 14 oz.</a:t>
            </a:r>
            <a:endParaRPr lang="en-US" sz="3500" kern="0" dirty="0">
              <a:latin typeface="Casper SF" pitchFamily="2" charset="0"/>
            </a:endParaRPr>
          </a:p>
        </p:txBody>
      </p:sp>
      <p:sp>
        <p:nvSpPr>
          <p:cNvPr id="5" name="TextBox 4"/>
          <p:cNvSpPr txBox="1"/>
          <p:nvPr/>
        </p:nvSpPr>
        <p:spPr>
          <a:xfrm>
            <a:off x="609600" y="5638800"/>
            <a:ext cx="8153400" cy="954107"/>
          </a:xfrm>
          <a:prstGeom prst="rect">
            <a:avLst/>
          </a:prstGeom>
          <a:noFill/>
        </p:spPr>
        <p:txBody>
          <a:bodyPr wrap="square" rtlCol="0">
            <a:spAutoFit/>
          </a:bodyPr>
          <a:lstStyle/>
          <a:p>
            <a:pPr algn="ctr"/>
            <a:r>
              <a:rPr lang="en-US" sz="2800" b="1" kern="0">
                <a:solidFill>
                  <a:srgbClr val="FF0000"/>
                </a:solidFill>
                <a:latin typeface="Casper SF" pitchFamily="2" charset="0"/>
              </a:rPr>
              <a:t>Mom recalls feeling very engorged on day 3.</a:t>
            </a:r>
            <a:br>
              <a:rPr lang="en-US" sz="2800" b="1" kern="0">
                <a:solidFill>
                  <a:srgbClr val="FF0000"/>
                </a:solidFill>
                <a:latin typeface="Casper SF" pitchFamily="2" charset="0"/>
              </a:rPr>
            </a:br>
            <a:r>
              <a:rPr lang="en-US" sz="2800" b="1" kern="0">
                <a:solidFill>
                  <a:srgbClr val="FF0000"/>
                </a:solidFill>
                <a:latin typeface="Casper SF" pitchFamily="2" charset="0"/>
              </a:rPr>
              <a:t>What questions would you ask?</a:t>
            </a:r>
            <a:endParaRPr lang="en-US" sz="2800" b="1">
              <a:solidFill>
                <a:srgbClr val="FF0000"/>
              </a:solidFill>
            </a:endParaRPr>
          </a:p>
        </p:txBody>
      </p:sp>
    </p:spTree>
    <p:extLst>
      <p:ext uri="{BB962C8B-B14F-4D97-AF65-F5344CB8AC3E}">
        <p14:creationId xmlns:p14="http://schemas.microsoft.com/office/powerpoint/2010/main" val="13795853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76200"/>
            <a:ext cx="8229600" cy="1143000"/>
          </a:xfrm>
        </p:spPr>
        <p:txBody>
          <a:bodyPr>
            <a:normAutofit fontScale="90000"/>
          </a:bodyPr>
          <a:lstStyle/>
          <a:p>
            <a:r>
              <a:rPr lang="en-US" dirty="0" smtClean="0"/>
              <a:t>Case of Insufficient Weight Gain</a:t>
            </a:r>
            <a:br>
              <a:rPr lang="en-US" dirty="0" smtClean="0"/>
            </a:br>
            <a:r>
              <a:rPr lang="en-US" dirty="0" smtClean="0"/>
              <a:t> at 3 Weeks</a:t>
            </a:r>
            <a:endParaRPr lang="en-US" dirty="0"/>
          </a:p>
        </p:txBody>
      </p:sp>
      <p:sp>
        <p:nvSpPr>
          <p:cNvPr id="3" name="Content Placeholder 2"/>
          <p:cNvSpPr>
            <a:spLocks noGrp="1"/>
          </p:cNvSpPr>
          <p:nvPr>
            <p:ph idx="4294967295"/>
          </p:nvPr>
        </p:nvSpPr>
        <p:spPr>
          <a:xfrm>
            <a:off x="228600" y="1524000"/>
            <a:ext cx="8229600" cy="4525963"/>
          </a:xfrm>
        </p:spPr>
        <p:txBody>
          <a:bodyPr>
            <a:normAutofit fontScale="70000" lnSpcReduction="20000"/>
          </a:bodyPr>
          <a:lstStyle/>
          <a:p>
            <a:r>
              <a:rPr lang="en-US" dirty="0" smtClean="0"/>
              <a:t>Prenatal</a:t>
            </a:r>
          </a:p>
          <a:p>
            <a:pPr lvl="1"/>
            <a:r>
              <a:rPr lang="en-US" dirty="0" smtClean="0"/>
              <a:t>Did your breasts grow during pregnancy?</a:t>
            </a:r>
          </a:p>
          <a:p>
            <a:pPr lvl="1"/>
            <a:r>
              <a:rPr lang="en-US" dirty="0" smtClean="0"/>
              <a:t>History of breast surgery?</a:t>
            </a:r>
          </a:p>
          <a:p>
            <a:r>
              <a:rPr lang="en-US" dirty="0" smtClean="0"/>
              <a:t>Postpartum</a:t>
            </a:r>
          </a:p>
          <a:p>
            <a:pPr lvl="1"/>
            <a:r>
              <a:rPr lang="en-US" dirty="0" smtClean="0"/>
              <a:t>Do you still feel full at times?</a:t>
            </a:r>
          </a:p>
          <a:p>
            <a:pPr lvl="1"/>
            <a:r>
              <a:rPr lang="en-US" dirty="0" smtClean="0"/>
              <a:t>Any medications or placenta caps postpartum?</a:t>
            </a:r>
          </a:p>
          <a:p>
            <a:pPr lvl="1"/>
            <a:r>
              <a:rPr lang="en-US" dirty="0"/>
              <a:t>Tobacco, alcohol or illicit drug use postpartum?</a:t>
            </a:r>
          </a:p>
          <a:p>
            <a:pPr lvl="1"/>
            <a:r>
              <a:rPr lang="en-US" dirty="0" smtClean="0"/>
              <a:t>Any maternal illnesses?</a:t>
            </a:r>
          </a:p>
          <a:p>
            <a:pPr lvl="1"/>
            <a:r>
              <a:rPr lang="en-US" dirty="0"/>
              <a:t>Abnormal vaginal bleeding?</a:t>
            </a:r>
          </a:p>
          <a:p>
            <a:pPr lvl="1"/>
            <a:r>
              <a:rPr lang="en-US" dirty="0" smtClean="0"/>
              <a:t>Frequency and duration of nursing?</a:t>
            </a:r>
          </a:p>
          <a:p>
            <a:pPr lvl="1"/>
            <a:r>
              <a:rPr lang="en-US" dirty="0" smtClean="0"/>
              <a:t>Nipple shield use?</a:t>
            </a:r>
          </a:p>
          <a:p>
            <a:pPr lvl="1"/>
            <a:r>
              <a:rPr lang="en-US" dirty="0" smtClean="0"/>
              <a:t>Does the baby sleep at the breast?</a:t>
            </a:r>
          </a:p>
          <a:p>
            <a:pPr lvl="1"/>
            <a:r>
              <a:rPr lang="en-US" dirty="0" smtClean="0"/>
              <a:t>Nipple pain?</a:t>
            </a:r>
          </a:p>
          <a:p>
            <a:pPr lvl="1"/>
            <a:r>
              <a:rPr lang="en-US" dirty="0" smtClean="0"/>
              <a:t>Plugged ducts?</a:t>
            </a:r>
          </a:p>
          <a:p>
            <a:endParaRPr lang="en-US" dirty="0"/>
          </a:p>
        </p:txBody>
      </p:sp>
    </p:spTree>
    <p:extLst>
      <p:ext uri="{BB962C8B-B14F-4D97-AF65-F5344CB8AC3E}">
        <p14:creationId xmlns:p14="http://schemas.microsoft.com/office/powerpoint/2010/main" val="395261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randombar(horizontal)">
                                      <p:cBhvr>
                                        <p:cTn id="7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3200"/>
            <a:ext cx="8229600" cy="1143000"/>
          </a:xfrm>
        </p:spPr>
        <p:txBody>
          <a:bodyPr>
            <a:normAutofit fontScale="90000"/>
          </a:bodyPr>
          <a:lstStyle/>
          <a:p>
            <a:pPr algn="l"/>
            <a:r>
              <a:rPr lang="en-US" sz="3600" dirty="0" smtClean="0"/>
              <a:t>This mother reports that she has not had breast surgery, and breasts grew during pregnancy.</a:t>
            </a:r>
            <a:br>
              <a:rPr lang="en-US" sz="3600" dirty="0" smtClean="0"/>
            </a:br>
            <a:r>
              <a:rPr lang="en-US" sz="3600" dirty="0" smtClean="0"/>
              <a:t>She takes no new meds, no drugs, alcohol or </a:t>
            </a:r>
            <a:r>
              <a:rPr lang="en-US" sz="3600" smtClean="0"/>
              <a:t>tobacco.</a:t>
            </a:r>
            <a:br>
              <a:rPr lang="en-US" sz="3600" smtClean="0"/>
            </a:br>
            <a:r>
              <a:rPr lang="en-US" sz="3600" dirty="0" smtClean="0"/>
              <a:t/>
            </a:r>
            <a:br>
              <a:rPr lang="en-US" sz="3600" dirty="0" smtClean="0"/>
            </a:br>
            <a:r>
              <a:rPr lang="en-US" sz="3600" dirty="0" smtClean="0"/>
              <a:t>She does not use a nipple shield.</a:t>
            </a:r>
            <a:br>
              <a:rPr lang="en-US" sz="3600" dirty="0" smtClean="0"/>
            </a:br>
            <a:r>
              <a:rPr lang="en-US" sz="3600" dirty="0" smtClean="0"/>
              <a:t>No nipple pain or plugs.</a:t>
            </a:r>
            <a:br>
              <a:rPr lang="en-US" sz="3600" dirty="0" smtClean="0"/>
            </a:br>
            <a:r>
              <a:rPr lang="en-US" sz="3600" dirty="0" smtClean="0"/>
              <a:t>She has not had abnormal bleeding.</a:t>
            </a:r>
            <a:br>
              <a:rPr lang="en-US" sz="3600" dirty="0" smtClean="0"/>
            </a:br>
            <a:r>
              <a:rPr lang="en-US" sz="3600" dirty="0" smtClean="0"/>
              <a:t>The baby seems very sleepy at the breast. He seems to stay awake for about 4-5 minutes at the breast, then falls asleep. He seems content  between feedings.</a:t>
            </a:r>
            <a:r>
              <a:rPr lang="en-US" dirty="0" smtClean="0"/>
              <a:t/>
            </a:r>
            <a:br>
              <a:rPr lang="en-US" dirty="0" smtClean="0"/>
            </a:br>
            <a:endParaRPr lang="en-US" dirty="0"/>
          </a:p>
        </p:txBody>
      </p:sp>
    </p:spTree>
    <p:extLst>
      <p:ext uri="{BB962C8B-B14F-4D97-AF65-F5344CB8AC3E}">
        <p14:creationId xmlns:p14="http://schemas.microsoft.com/office/powerpoint/2010/main" val="10025043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45088324"/>
              </p:ext>
            </p:extLst>
          </p:nvPr>
        </p:nvGraphicFramePr>
        <p:xfrm>
          <a:off x="190500" y="76200"/>
          <a:ext cx="8763000" cy="647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8083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MilkLetDown01.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66800" y="0"/>
            <a:ext cx="6858000" cy="6858000"/>
          </a:xfrm>
          <a:prstGeom prst="rect">
            <a:avLst/>
          </a:prstGeom>
        </p:spPr>
      </p:pic>
    </p:spTree>
    <p:extLst>
      <p:ext uri="{BB962C8B-B14F-4D97-AF65-F5344CB8AC3E}">
        <p14:creationId xmlns:p14="http://schemas.microsoft.com/office/powerpoint/2010/main" val="98283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lstStyle/>
          <a:p>
            <a:r>
              <a:rPr lang="en-US" dirty="0" smtClean="0">
                <a:latin typeface="Comic Sans MS" pitchFamily="66" charset="0"/>
              </a:rPr>
              <a:t>Managing the Sleepy Baby</a:t>
            </a:r>
            <a:endParaRPr lang="en-US" dirty="0">
              <a:latin typeface="Comic Sans MS" pitchFamily="66" charset="0"/>
            </a:endParaRPr>
          </a:p>
        </p:txBody>
      </p:sp>
      <p:sp>
        <p:nvSpPr>
          <p:cNvPr id="3" name="Content Placeholder 2"/>
          <p:cNvSpPr>
            <a:spLocks noGrp="1"/>
          </p:cNvSpPr>
          <p:nvPr>
            <p:ph idx="4294967295"/>
          </p:nvPr>
        </p:nvSpPr>
        <p:spPr>
          <a:xfrm>
            <a:off x="304800" y="1447801"/>
            <a:ext cx="8229600" cy="3429000"/>
          </a:xfrm>
        </p:spPr>
        <p:txBody>
          <a:bodyPr/>
          <a:lstStyle/>
          <a:p>
            <a:r>
              <a:rPr lang="en-US" dirty="0" smtClean="0">
                <a:latin typeface="Comic Sans MS" pitchFamily="66" charset="0"/>
              </a:rPr>
              <a:t>Keep awake during nursing</a:t>
            </a:r>
          </a:p>
          <a:p>
            <a:r>
              <a:rPr lang="en-US" dirty="0" smtClean="0">
                <a:latin typeface="Comic Sans MS" pitchFamily="66" charset="0"/>
              </a:rPr>
              <a:t>PC with expressed breast milk</a:t>
            </a:r>
          </a:p>
          <a:p>
            <a:r>
              <a:rPr lang="en-US" dirty="0" smtClean="0">
                <a:latin typeface="Comic Sans MS" pitchFamily="66" charset="0"/>
              </a:rPr>
              <a:t>Empty the breasts </a:t>
            </a:r>
          </a:p>
          <a:p>
            <a:pPr lvl="1"/>
            <a:r>
              <a:rPr lang="en-US" dirty="0" smtClean="0">
                <a:latin typeface="Comic Sans MS" pitchFamily="66" charset="0"/>
              </a:rPr>
              <a:t>Manual expression</a:t>
            </a:r>
          </a:p>
          <a:p>
            <a:pPr lvl="1"/>
            <a:r>
              <a:rPr lang="en-US" dirty="0" smtClean="0">
                <a:latin typeface="Comic Sans MS" pitchFamily="66" charset="0"/>
              </a:rPr>
              <a:t>Good pump technique</a:t>
            </a:r>
          </a:p>
          <a:p>
            <a:r>
              <a:rPr lang="en-US" dirty="0" smtClean="0">
                <a:latin typeface="Comic Sans MS" pitchFamily="66" charset="0"/>
              </a:rPr>
              <a:t>Follow weights closely over time</a:t>
            </a:r>
          </a:p>
        </p:txBody>
      </p:sp>
    </p:spTree>
    <p:extLst>
      <p:ext uri="{BB962C8B-B14F-4D97-AF65-F5344CB8AC3E}">
        <p14:creationId xmlns:p14="http://schemas.microsoft.com/office/powerpoint/2010/main" val="92805423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normAutofit fontScale="90000"/>
          </a:bodyPr>
          <a:lstStyle/>
          <a:p>
            <a:r>
              <a:rPr lang="en-US" dirty="0" smtClean="0"/>
              <a:t>Find the Problem and Fix It</a:t>
            </a:r>
            <a:br>
              <a:rPr lang="en-US" dirty="0" smtClean="0"/>
            </a:br>
            <a:r>
              <a:rPr lang="en-US" b="1" dirty="0" smtClean="0"/>
              <a:t>Maternal side</a:t>
            </a:r>
            <a:endParaRPr lang="en-US" b="1" dirty="0"/>
          </a:p>
        </p:txBody>
      </p:sp>
      <p:sp>
        <p:nvSpPr>
          <p:cNvPr id="3" name="Content Placeholder 2"/>
          <p:cNvSpPr>
            <a:spLocks noGrp="1"/>
          </p:cNvSpPr>
          <p:nvPr>
            <p:ph idx="4294967295"/>
          </p:nvPr>
        </p:nvSpPr>
        <p:spPr>
          <a:xfrm>
            <a:off x="228600" y="1447800"/>
            <a:ext cx="8229600" cy="4525963"/>
          </a:xfrm>
        </p:spPr>
        <p:txBody>
          <a:bodyPr>
            <a:normAutofit fontScale="92500" lnSpcReduction="20000"/>
          </a:bodyPr>
          <a:lstStyle/>
          <a:p>
            <a:r>
              <a:rPr lang="en-US" dirty="0" smtClean="0"/>
              <a:t>Stop medications that reduce supply</a:t>
            </a:r>
          </a:p>
          <a:p>
            <a:pPr lvl="1"/>
            <a:r>
              <a:rPr lang="en-US" dirty="0" smtClean="0"/>
              <a:t>Stop smoking</a:t>
            </a:r>
          </a:p>
          <a:p>
            <a:pPr lvl="1"/>
            <a:r>
              <a:rPr lang="en-US" dirty="0" smtClean="0"/>
              <a:t>Decrease alcohol</a:t>
            </a:r>
          </a:p>
          <a:p>
            <a:pPr lvl="1"/>
            <a:r>
              <a:rPr lang="en-US" dirty="0" smtClean="0"/>
              <a:t>Stop narcotics</a:t>
            </a:r>
          </a:p>
          <a:p>
            <a:r>
              <a:rPr lang="en-US" dirty="0" smtClean="0"/>
              <a:t>Fix hormone problems</a:t>
            </a:r>
          </a:p>
          <a:p>
            <a:pPr lvl="1"/>
            <a:r>
              <a:rPr lang="en-US" dirty="0" smtClean="0"/>
              <a:t>Thyroid</a:t>
            </a:r>
          </a:p>
          <a:p>
            <a:r>
              <a:rPr lang="en-US" dirty="0" smtClean="0"/>
              <a:t>Improve calorie intake</a:t>
            </a:r>
          </a:p>
          <a:p>
            <a:r>
              <a:rPr lang="en-US" dirty="0" smtClean="0"/>
              <a:t>Manage Breast problems</a:t>
            </a:r>
          </a:p>
          <a:p>
            <a:pPr lvl="1"/>
            <a:r>
              <a:rPr lang="en-US" dirty="0" smtClean="0"/>
              <a:t>Infections</a:t>
            </a:r>
          </a:p>
          <a:p>
            <a:pPr lvl="1"/>
            <a:r>
              <a:rPr lang="en-US" dirty="0" smtClean="0"/>
              <a:t>Plugged ducts</a:t>
            </a:r>
          </a:p>
          <a:p>
            <a:endParaRPr lang="en-US" dirty="0"/>
          </a:p>
        </p:txBody>
      </p:sp>
    </p:spTree>
    <p:extLst>
      <p:ext uri="{BB962C8B-B14F-4D97-AF65-F5344CB8AC3E}">
        <p14:creationId xmlns:p14="http://schemas.microsoft.com/office/powerpoint/2010/main" val="240596328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7620"/>
            <a:ext cx="8229600" cy="1143000"/>
          </a:xfrm>
        </p:spPr>
        <p:txBody>
          <a:bodyPr>
            <a:normAutofit fontScale="90000"/>
          </a:bodyPr>
          <a:lstStyle/>
          <a:p>
            <a:r>
              <a:rPr lang="en-US" dirty="0"/>
              <a:t>Find the Problem and Fix It</a:t>
            </a:r>
            <a:br>
              <a:rPr lang="en-US" dirty="0"/>
            </a:br>
            <a:r>
              <a:rPr lang="en-US" b="1" dirty="0" smtClean="0"/>
              <a:t>Infant side</a:t>
            </a:r>
            <a:endParaRPr lang="en-US" b="1" dirty="0"/>
          </a:p>
        </p:txBody>
      </p:sp>
      <p:sp>
        <p:nvSpPr>
          <p:cNvPr id="3" name="Content Placeholder 2"/>
          <p:cNvSpPr>
            <a:spLocks noGrp="1"/>
          </p:cNvSpPr>
          <p:nvPr>
            <p:ph idx="4294967295"/>
          </p:nvPr>
        </p:nvSpPr>
        <p:spPr>
          <a:xfrm>
            <a:off x="304800" y="1600200"/>
            <a:ext cx="4800600" cy="4525963"/>
          </a:xfrm>
        </p:spPr>
        <p:txBody>
          <a:bodyPr/>
          <a:lstStyle/>
          <a:p>
            <a:r>
              <a:rPr lang="en-US" dirty="0" smtClean="0"/>
              <a:t>Manage infant problems</a:t>
            </a:r>
          </a:p>
          <a:p>
            <a:pPr lvl="1"/>
            <a:r>
              <a:rPr lang="en-US" dirty="0" smtClean="0"/>
              <a:t>GERD</a:t>
            </a:r>
          </a:p>
          <a:p>
            <a:pPr lvl="1"/>
            <a:r>
              <a:rPr lang="en-US" dirty="0" smtClean="0"/>
              <a:t>Pain</a:t>
            </a:r>
          </a:p>
          <a:p>
            <a:pPr lvl="1"/>
            <a:r>
              <a:rPr lang="en-US" dirty="0" smtClean="0"/>
              <a:t>Sleepiness</a:t>
            </a:r>
          </a:p>
          <a:p>
            <a:pPr lvl="1"/>
            <a:r>
              <a:rPr lang="en-US" dirty="0" smtClean="0"/>
              <a:t>Anorexia</a:t>
            </a:r>
          </a:p>
          <a:p>
            <a:r>
              <a:rPr lang="en-US" dirty="0" smtClean="0"/>
              <a:t>Clip tongue tie</a:t>
            </a:r>
          </a:p>
          <a:p>
            <a:r>
              <a:rPr lang="en-US" dirty="0" smtClean="0"/>
              <a:t>Keep baby awake </a:t>
            </a:r>
          </a:p>
        </p:txBody>
      </p:sp>
    </p:spTree>
    <p:extLst>
      <p:ext uri="{BB962C8B-B14F-4D97-AF65-F5344CB8AC3E}">
        <p14:creationId xmlns:p14="http://schemas.microsoft.com/office/powerpoint/2010/main" val="25655398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normAutofit fontScale="90000"/>
          </a:bodyPr>
          <a:lstStyle/>
          <a:p>
            <a:r>
              <a:rPr lang="en-US" dirty="0" smtClean="0"/>
              <a:t>Find the Problem and Fix It</a:t>
            </a:r>
            <a:br>
              <a:rPr lang="en-US" dirty="0" smtClean="0"/>
            </a:br>
            <a:r>
              <a:rPr lang="en-US" b="1" dirty="0" smtClean="0"/>
              <a:t>Feeding Problems</a:t>
            </a:r>
            <a:endParaRPr lang="en-US" b="1" dirty="0"/>
          </a:p>
        </p:txBody>
      </p:sp>
      <p:sp>
        <p:nvSpPr>
          <p:cNvPr id="3" name="Content Placeholder 2"/>
          <p:cNvSpPr>
            <a:spLocks noGrp="1"/>
          </p:cNvSpPr>
          <p:nvPr>
            <p:ph idx="4294967295"/>
          </p:nvPr>
        </p:nvSpPr>
        <p:spPr>
          <a:xfrm>
            <a:off x="304800" y="1447800"/>
            <a:ext cx="8229600" cy="4525963"/>
          </a:xfrm>
        </p:spPr>
        <p:txBody>
          <a:bodyPr>
            <a:normAutofit/>
          </a:bodyPr>
          <a:lstStyle/>
          <a:p>
            <a:r>
              <a:rPr lang="en-US" dirty="0" smtClean="0"/>
              <a:t>Nurse more often</a:t>
            </a:r>
          </a:p>
          <a:p>
            <a:r>
              <a:rPr lang="en-US" dirty="0" smtClean="0"/>
              <a:t>Keep baby awake at the breast</a:t>
            </a:r>
          </a:p>
          <a:p>
            <a:r>
              <a:rPr lang="en-US" dirty="0" smtClean="0"/>
              <a:t>Improve breast drainage</a:t>
            </a:r>
          </a:p>
          <a:p>
            <a:pPr lvl="1"/>
            <a:r>
              <a:rPr lang="en-US" dirty="0" smtClean="0"/>
              <a:t>Frequency day and night</a:t>
            </a:r>
          </a:p>
          <a:p>
            <a:pPr lvl="1"/>
            <a:r>
              <a:rPr lang="en-US" dirty="0" smtClean="0"/>
              <a:t>Duration</a:t>
            </a:r>
          </a:p>
          <a:p>
            <a:pPr lvl="1"/>
            <a:r>
              <a:rPr lang="en-US" dirty="0" smtClean="0"/>
              <a:t>Quality- positioning and latch</a:t>
            </a:r>
          </a:p>
          <a:p>
            <a:r>
              <a:rPr lang="en-US" dirty="0" smtClean="0"/>
              <a:t>Teach proper pump use</a:t>
            </a:r>
          </a:p>
          <a:p>
            <a:r>
              <a:rPr lang="en-US" dirty="0" smtClean="0"/>
              <a:t>Stop nipple shield</a:t>
            </a:r>
          </a:p>
          <a:p>
            <a:endParaRPr lang="en-US" dirty="0" smtClean="0"/>
          </a:p>
          <a:p>
            <a:endParaRPr lang="en-US" dirty="0"/>
          </a:p>
        </p:txBody>
      </p:sp>
    </p:spTree>
    <p:extLst>
      <p:ext uri="{BB962C8B-B14F-4D97-AF65-F5344CB8AC3E}">
        <p14:creationId xmlns:p14="http://schemas.microsoft.com/office/powerpoint/2010/main" val="216974985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lstStyle/>
          <a:p>
            <a:r>
              <a:rPr lang="en-US" dirty="0" smtClean="0"/>
              <a:t>Proper Pumping Technique</a:t>
            </a:r>
            <a:endParaRPr lang="en-US" dirty="0"/>
          </a:p>
        </p:txBody>
      </p:sp>
      <p:sp>
        <p:nvSpPr>
          <p:cNvPr id="3" name="Content Placeholder 2"/>
          <p:cNvSpPr>
            <a:spLocks noGrp="1"/>
          </p:cNvSpPr>
          <p:nvPr>
            <p:ph idx="4294967295"/>
          </p:nvPr>
        </p:nvSpPr>
        <p:spPr>
          <a:xfrm>
            <a:off x="228600" y="1600200"/>
            <a:ext cx="8229600" cy="4525963"/>
          </a:xfrm>
        </p:spPr>
        <p:txBody>
          <a:bodyPr/>
          <a:lstStyle/>
          <a:p>
            <a:r>
              <a:rPr lang="en-US" dirty="0" smtClean="0"/>
              <a:t>Hands on pumping- Dr. Morton at Stanford</a:t>
            </a:r>
          </a:p>
          <a:p>
            <a:pPr lvl="1"/>
            <a:r>
              <a:rPr lang="en-US" dirty="0">
                <a:hlinkClick r:id="rId2"/>
              </a:rPr>
              <a:t>http://</a:t>
            </a:r>
            <a:r>
              <a:rPr lang="en-US" dirty="0" smtClean="0">
                <a:hlinkClick r:id="rId2"/>
              </a:rPr>
              <a:t>newborns.stanford.edu/Breastfeeding/HandExpression.html</a:t>
            </a:r>
            <a:endParaRPr lang="en-US" dirty="0" smtClean="0"/>
          </a:p>
          <a:p>
            <a:r>
              <a:rPr lang="en-US" dirty="0" smtClean="0"/>
              <a:t>Watch moms pump!</a:t>
            </a:r>
          </a:p>
          <a:p>
            <a:pPr lvl="1"/>
            <a:r>
              <a:rPr lang="en-US" dirty="0" smtClean="0"/>
              <a:t>Suction</a:t>
            </a:r>
          </a:p>
          <a:p>
            <a:pPr lvl="1"/>
            <a:r>
              <a:rPr lang="en-US" dirty="0" smtClean="0"/>
              <a:t>Cycles</a:t>
            </a:r>
          </a:p>
          <a:p>
            <a:pPr lvl="1"/>
            <a:r>
              <a:rPr lang="en-US" dirty="0" smtClean="0"/>
              <a:t>Shield fitting</a:t>
            </a:r>
            <a:endParaRPr lang="en-US" dirty="0"/>
          </a:p>
        </p:txBody>
      </p:sp>
    </p:spTree>
    <p:extLst>
      <p:ext uri="{BB962C8B-B14F-4D97-AF65-F5344CB8AC3E}">
        <p14:creationId xmlns:p14="http://schemas.microsoft.com/office/powerpoint/2010/main" val="238706683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normAutofit/>
          </a:bodyPr>
          <a:lstStyle/>
          <a:p>
            <a:r>
              <a:rPr lang="en-US" sz="6600" dirty="0" err="1" smtClean="0">
                <a:latin typeface="Comic Sans MS" pitchFamily="66" charset="0"/>
              </a:rPr>
              <a:t>Galactogogues</a:t>
            </a:r>
            <a:endParaRPr lang="en-US" sz="6600" dirty="0">
              <a:latin typeface="Comic Sans MS" pitchFamily="66" charset="0"/>
            </a:endParaRPr>
          </a:p>
        </p:txBody>
      </p:sp>
      <p:pic>
        <p:nvPicPr>
          <p:cNvPr id="2050" name="Picture 2" descr="http://motherwear.typepad.com/.a/6a00d8341bf69953ef014e8981ecf9970d-800w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371600"/>
            <a:ext cx="8530226" cy="5120474"/>
          </a:xfrm>
          <a:prstGeom prst="rect">
            <a:avLst/>
          </a:prstGeom>
          <a:ln w="15875">
            <a:solidFill>
              <a:schemeClr val="tx1"/>
            </a:solidFill>
          </a:ln>
          <a:effectLst>
            <a:outerShdw blurRad="50800" dist="508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866372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157" y="381000"/>
            <a:ext cx="7963686" cy="5410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282889" y="6218914"/>
            <a:ext cx="3421129" cy="461665"/>
          </a:xfrm>
          <a:prstGeom prst="rect">
            <a:avLst/>
          </a:prstGeom>
          <a:noFill/>
        </p:spPr>
        <p:txBody>
          <a:bodyPr wrap="none" rtlCol="0">
            <a:spAutoFit/>
          </a:bodyPr>
          <a:lstStyle/>
          <a:p>
            <a:r>
              <a:rPr lang="en-US" dirty="0" smtClean="0"/>
              <a:t>Pediatrics in Review 2013</a:t>
            </a:r>
            <a:endParaRPr lang="en-US" dirty="0"/>
          </a:p>
        </p:txBody>
      </p:sp>
    </p:spTree>
    <p:extLst>
      <p:ext uri="{BB962C8B-B14F-4D97-AF65-F5344CB8AC3E}">
        <p14:creationId xmlns:p14="http://schemas.microsoft.com/office/powerpoint/2010/main" val="193169809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title" idx="4294967295"/>
          </p:nvPr>
        </p:nvSpPr>
        <p:spPr>
          <a:xfrm>
            <a:off x="457200" y="0"/>
            <a:ext cx="8229600" cy="1143000"/>
          </a:xfrm>
        </p:spPr>
        <p:txBody>
          <a:bodyPr>
            <a:normAutofit/>
          </a:bodyPr>
          <a:lstStyle/>
          <a:p>
            <a:pPr eaLnBrk="1" hangingPunct="1"/>
            <a:r>
              <a:rPr lang="en-US" dirty="0" smtClean="0">
                <a:latin typeface="Comic Sans MS" pitchFamily="66" charset="0"/>
              </a:rPr>
              <a:t>Commonly Used </a:t>
            </a:r>
            <a:r>
              <a:rPr lang="en-US" dirty="0" err="1" smtClean="0">
                <a:latin typeface="Comic Sans MS" pitchFamily="66" charset="0"/>
              </a:rPr>
              <a:t>Galactogogues</a:t>
            </a:r>
            <a:endParaRPr lang="en-US" dirty="0" smtClean="0">
              <a:latin typeface="Comic Sans MS" pitchFamily="66" charset="0"/>
            </a:endParaRPr>
          </a:p>
        </p:txBody>
      </p:sp>
      <p:sp>
        <p:nvSpPr>
          <p:cNvPr id="86019" name="Rectangle 3"/>
          <p:cNvSpPr>
            <a:spLocks noGrp="1" noChangeArrowheads="1"/>
          </p:cNvSpPr>
          <p:nvPr>
            <p:ph idx="4294967295"/>
          </p:nvPr>
        </p:nvSpPr>
        <p:spPr>
          <a:xfrm>
            <a:off x="304800" y="1524000"/>
            <a:ext cx="4572000" cy="4525963"/>
          </a:xfrm>
        </p:spPr>
        <p:txBody>
          <a:bodyPr>
            <a:normAutofit fontScale="92500" lnSpcReduction="10000"/>
          </a:bodyPr>
          <a:lstStyle/>
          <a:p>
            <a:pPr eaLnBrk="1" hangingPunct="1"/>
            <a:r>
              <a:rPr lang="en-US" dirty="0" smtClean="0">
                <a:latin typeface="Comic Sans MS" pitchFamily="66" charset="0"/>
              </a:rPr>
              <a:t>Lactogenic Foods</a:t>
            </a:r>
          </a:p>
          <a:p>
            <a:pPr lvl="1"/>
            <a:r>
              <a:rPr lang="en-US" dirty="0" smtClean="0">
                <a:latin typeface="Comic Sans MS" pitchFamily="66" charset="0"/>
              </a:rPr>
              <a:t>www.mother-food.com</a:t>
            </a:r>
          </a:p>
          <a:p>
            <a:pPr eaLnBrk="1" hangingPunct="1"/>
            <a:r>
              <a:rPr lang="en-US" dirty="0" smtClean="0">
                <a:latin typeface="Comic Sans MS" pitchFamily="66" charset="0"/>
              </a:rPr>
              <a:t>Fenugreek</a:t>
            </a:r>
          </a:p>
          <a:p>
            <a:pPr eaLnBrk="1" hangingPunct="1"/>
            <a:r>
              <a:rPr lang="en-US" dirty="0" err="1" smtClean="0">
                <a:latin typeface="Comic Sans MS" pitchFamily="66" charset="0"/>
              </a:rPr>
              <a:t>Shatavari</a:t>
            </a:r>
            <a:r>
              <a:rPr lang="en-US" dirty="0" smtClean="0">
                <a:latin typeface="Comic Sans MS" pitchFamily="66" charset="0"/>
              </a:rPr>
              <a:t> Root</a:t>
            </a:r>
          </a:p>
          <a:p>
            <a:pPr eaLnBrk="1" hangingPunct="1"/>
            <a:r>
              <a:rPr lang="en-US" dirty="0" smtClean="0">
                <a:latin typeface="Comic Sans MS" pitchFamily="66" charset="0"/>
              </a:rPr>
              <a:t>Blessed Thistle</a:t>
            </a:r>
          </a:p>
          <a:p>
            <a:pPr eaLnBrk="1" hangingPunct="1"/>
            <a:r>
              <a:rPr lang="en-US" dirty="0" err="1" smtClean="0">
                <a:latin typeface="Comic Sans MS" pitchFamily="66" charset="0"/>
              </a:rPr>
              <a:t>Moringa</a:t>
            </a:r>
            <a:r>
              <a:rPr lang="en-US" dirty="0" smtClean="0">
                <a:latin typeface="Comic Sans MS" pitchFamily="66" charset="0"/>
              </a:rPr>
              <a:t> Leaf</a:t>
            </a:r>
          </a:p>
          <a:p>
            <a:pPr eaLnBrk="1" hangingPunct="1"/>
            <a:r>
              <a:rPr lang="en-US" dirty="0" smtClean="0">
                <a:latin typeface="Comic Sans MS" pitchFamily="66" charset="0"/>
              </a:rPr>
              <a:t>Goats Rue</a:t>
            </a:r>
          </a:p>
          <a:p>
            <a:pPr eaLnBrk="1" hangingPunct="1"/>
            <a:r>
              <a:rPr lang="en-US" dirty="0" err="1" smtClean="0">
                <a:latin typeface="Comic Sans MS" pitchFamily="66" charset="0"/>
              </a:rPr>
              <a:t>Metoclopramide</a:t>
            </a:r>
            <a:endParaRPr lang="en-US" dirty="0" smtClean="0">
              <a:latin typeface="Comic Sans MS" pitchFamily="66" charset="0"/>
            </a:endParaRPr>
          </a:p>
          <a:p>
            <a:pPr eaLnBrk="1" hangingPunct="1"/>
            <a:r>
              <a:rPr lang="en-US" dirty="0" err="1" smtClean="0">
                <a:latin typeface="Comic Sans MS" pitchFamily="66" charset="0"/>
              </a:rPr>
              <a:t>Domeperidone</a:t>
            </a:r>
            <a:endParaRPr lang="en-US" dirty="0" smtClean="0">
              <a:latin typeface="Comic Sans MS" pitchFamily="66" charset="0"/>
            </a:endParaRPr>
          </a:p>
          <a:p>
            <a:pPr marL="0" indent="0" eaLnBrk="1" hangingPunct="1">
              <a:buNone/>
            </a:pPr>
            <a:endParaRPr lang="en-US" dirty="0" smtClean="0">
              <a:latin typeface="Comic Sans MS" pitchFamily="66" charset="0"/>
            </a:endParaRPr>
          </a:p>
          <a:p>
            <a:pPr marL="0" indent="0" eaLnBrk="1" hangingPunct="1">
              <a:buNone/>
            </a:pPr>
            <a:endParaRPr lang="en-US" dirty="0" smtClean="0"/>
          </a:p>
          <a:p>
            <a:pPr eaLnBrk="1" hangingPunct="1">
              <a:buFontTx/>
              <a:buNone/>
            </a:pPr>
            <a:endParaRPr lang="en-US"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0600" y="1524000"/>
            <a:ext cx="3945636" cy="4572000"/>
          </a:xfrm>
          <a:prstGeom prst="rect">
            <a:avLst/>
          </a:prstGeom>
          <a:ln w="15875">
            <a:solidFill>
              <a:schemeClr val="tx1"/>
            </a:solidFill>
          </a:ln>
          <a:effectLst>
            <a:outerShdw blurRad="50800" dist="508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idx="4294967295"/>
          </p:nvPr>
        </p:nvSpPr>
        <p:spPr>
          <a:xfrm>
            <a:off x="457200" y="0"/>
            <a:ext cx="8229600" cy="1143000"/>
          </a:xfrm>
        </p:spPr>
        <p:txBody>
          <a:bodyPr/>
          <a:lstStyle/>
          <a:p>
            <a:pPr eaLnBrk="1" hangingPunct="1"/>
            <a:r>
              <a:rPr lang="en-US" dirty="0" smtClean="0">
                <a:latin typeface="Comic Sans MS" pitchFamily="66" charset="0"/>
              </a:rPr>
              <a:t>Fenugreek</a:t>
            </a:r>
          </a:p>
        </p:txBody>
      </p:sp>
      <p:sp>
        <p:nvSpPr>
          <p:cNvPr id="87043" name="Rectangle 3"/>
          <p:cNvSpPr>
            <a:spLocks noGrp="1" noChangeArrowheads="1"/>
          </p:cNvSpPr>
          <p:nvPr>
            <p:ph idx="4294967295"/>
          </p:nvPr>
        </p:nvSpPr>
        <p:spPr>
          <a:xfrm>
            <a:off x="228600" y="1524000"/>
            <a:ext cx="8229600" cy="4525963"/>
          </a:xfrm>
        </p:spPr>
        <p:txBody>
          <a:bodyPr/>
          <a:lstStyle/>
          <a:p>
            <a:pPr eaLnBrk="1" hangingPunct="1"/>
            <a:r>
              <a:rPr lang="en-US" sz="2800" dirty="0" smtClean="0">
                <a:latin typeface="Comic Sans MS" pitchFamily="66" charset="0"/>
              </a:rPr>
              <a:t>Considered possibly safe by the FDA in medicinal amounts.</a:t>
            </a:r>
          </a:p>
          <a:p>
            <a:pPr eaLnBrk="1" hangingPunct="1"/>
            <a:r>
              <a:rPr lang="en-US" sz="2800" dirty="0" smtClean="0">
                <a:latin typeface="Comic Sans MS" pitchFamily="66" charset="0"/>
              </a:rPr>
              <a:t>No randomized trials on its effectiveness.</a:t>
            </a:r>
          </a:p>
          <a:p>
            <a:pPr eaLnBrk="1" hangingPunct="1"/>
            <a:r>
              <a:rPr lang="en-US" sz="2800" dirty="0" smtClean="0">
                <a:latin typeface="Comic Sans MS" pitchFamily="66" charset="0"/>
              </a:rPr>
              <a:t>Most capsules 500mg-610mg crushed seeds, take 2-3 three times a day</a:t>
            </a:r>
          </a:p>
          <a:p>
            <a:pPr eaLnBrk="1" hangingPunct="1"/>
            <a:r>
              <a:rPr lang="en-US" sz="2800" dirty="0" smtClean="0">
                <a:latin typeface="Comic Sans MS" pitchFamily="66" charset="0"/>
              </a:rPr>
              <a:t>Side effects- body odor, flatulence.</a:t>
            </a:r>
          </a:p>
          <a:p>
            <a:pPr eaLnBrk="1" hangingPunct="1"/>
            <a:r>
              <a:rPr lang="en-US" sz="2800" dirty="0" smtClean="0">
                <a:latin typeface="Comic Sans MS" pitchFamily="66" charset="0"/>
              </a:rPr>
              <a:t>Risks-allergy to legumes, worsening asthma, hypoglycemia</a:t>
            </a:r>
          </a:p>
          <a:p>
            <a:pPr eaLnBrk="1" hangingPunct="1"/>
            <a:endParaRPr lang="en-US" sz="2800"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normAutofit/>
          </a:bodyPr>
          <a:lstStyle/>
          <a:p>
            <a:r>
              <a:rPr lang="en-US" dirty="0" err="1" smtClean="0"/>
              <a:t>Shatavari</a:t>
            </a:r>
            <a:r>
              <a:rPr lang="en-US" dirty="0" smtClean="0"/>
              <a:t>- Asparagus </a:t>
            </a:r>
            <a:r>
              <a:rPr lang="en-US" dirty="0" err="1" smtClean="0"/>
              <a:t>Racemosus</a:t>
            </a:r>
            <a:endParaRPr lang="en-US" dirty="0"/>
          </a:p>
        </p:txBody>
      </p:sp>
      <p:sp>
        <p:nvSpPr>
          <p:cNvPr id="3" name="Content Placeholder 2"/>
          <p:cNvSpPr>
            <a:spLocks noGrp="1"/>
          </p:cNvSpPr>
          <p:nvPr>
            <p:ph idx="4294967295"/>
          </p:nvPr>
        </p:nvSpPr>
        <p:spPr>
          <a:xfrm>
            <a:off x="304800" y="1447800"/>
            <a:ext cx="6934200" cy="4525963"/>
          </a:xfrm>
        </p:spPr>
        <p:txBody>
          <a:bodyPr/>
          <a:lstStyle/>
          <a:p>
            <a:r>
              <a:rPr lang="en-US" dirty="0" smtClean="0"/>
              <a:t>Root is the active, safe part of plant</a:t>
            </a:r>
          </a:p>
          <a:p>
            <a:pPr lvl="1"/>
            <a:r>
              <a:rPr lang="en-US" dirty="0" smtClean="0"/>
              <a:t>phytoestrogen</a:t>
            </a:r>
          </a:p>
          <a:p>
            <a:r>
              <a:rPr lang="en-US" dirty="0" smtClean="0"/>
              <a:t>Side effects- headache, slight risk of a  decrease in milk supply</a:t>
            </a:r>
          </a:p>
          <a:p>
            <a:r>
              <a:rPr lang="en-US" dirty="0" smtClean="0"/>
              <a:t>Interacts with Lithium</a:t>
            </a:r>
          </a:p>
          <a:p>
            <a:r>
              <a:rPr lang="en-US" dirty="0" smtClean="0"/>
              <a:t>Dose is 800mg-1000mg 3x/day</a:t>
            </a:r>
            <a:endParaRPr lang="en-US" dirty="0"/>
          </a:p>
        </p:txBody>
      </p:sp>
    </p:spTree>
    <p:extLst>
      <p:ext uri="{BB962C8B-B14F-4D97-AF65-F5344CB8AC3E}">
        <p14:creationId xmlns:p14="http://schemas.microsoft.com/office/powerpoint/2010/main" val="190512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21000" b="-2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dirty="0" smtClean="0">
                <a:solidFill>
                  <a:schemeClr val="bg1"/>
                </a:solidFill>
                <a:latin typeface="Comic Sans MS" pitchFamily="66" charset="0"/>
              </a:rPr>
              <a:t>Prenatal Breast Development</a:t>
            </a:r>
            <a:endParaRPr lang="en-US" dirty="0">
              <a:solidFill>
                <a:schemeClr val="bg1"/>
              </a:solidFill>
              <a:latin typeface="Comic Sans MS" pitchFamily="66" charset="0"/>
            </a:endParaRPr>
          </a:p>
        </p:txBody>
      </p:sp>
    </p:spTree>
    <p:extLst>
      <p:ext uri="{BB962C8B-B14F-4D97-AF65-F5344CB8AC3E}">
        <p14:creationId xmlns:p14="http://schemas.microsoft.com/office/powerpoint/2010/main" val="338104941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lstStyle/>
          <a:p>
            <a:r>
              <a:rPr lang="en-US" dirty="0" err="1" smtClean="0"/>
              <a:t>Moringa</a:t>
            </a:r>
            <a:r>
              <a:rPr lang="en-US" dirty="0" smtClean="0"/>
              <a:t>=</a:t>
            </a:r>
            <a:r>
              <a:rPr lang="en-US" dirty="0" err="1" smtClean="0"/>
              <a:t>Malunggay</a:t>
            </a:r>
            <a:endParaRPr lang="en-US" dirty="0"/>
          </a:p>
        </p:txBody>
      </p:sp>
      <p:sp>
        <p:nvSpPr>
          <p:cNvPr id="3" name="Content Placeholder 2"/>
          <p:cNvSpPr>
            <a:spLocks noGrp="1"/>
          </p:cNvSpPr>
          <p:nvPr>
            <p:ph idx="4294967295"/>
          </p:nvPr>
        </p:nvSpPr>
        <p:spPr>
          <a:xfrm>
            <a:off x="457200" y="1447800"/>
            <a:ext cx="6934200" cy="3200400"/>
          </a:xfrm>
        </p:spPr>
        <p:txBody>
          <a:bodyPr/>
          <a:lstStyle/>
          <a:p>
            <a:r>
              <a:rPr lang="en-US" dirty="0"/>
              <a:t>Used </a:t>
            </a:r>
            <a:r>
              <a:rPr lang="en-US" dirty="0" smtClean="0"/>
              <a:t>grown and consumed in </a:t>
            </a:r>
            <a:r>
              <a:rPr lang="en-US" dirty="0"/>
              <a:t>tropics</a:t>
            </a:r>
          </a:p>
          <a:p>
            <a:r>
              <a:rPr lang="en-US" dirty="0"/>
              <a:t>Leaf portion increases milk supply</a:t>
            </a:r>
          </a:p>
          <a:p>
            <a:r>
              <a:rPr lang="en-US" dirty="0" smtClean="0"/>
              <a:t>Dose is 500mg-1000mg 3x/day</a:t>
            </a:r>
          </a:p>
          <a:p>
            <a:r>
              <a:rPr lang="en-US" dirty="0" smtClean="0"/>
              <a:t>Raises PRL level</a:t>
            </a:r>
          </a:p>
          <a:p>
            <a:r>
              <a:rPr lang="en-US" dirty="0" smtClean="0"/>
              <a:t>No significant side effects, nontoxic</a:t>
            </a:r>
          </a:p>
          <a:p>
            <a:endParaRPr lang="en-US" dirty="0" smtClean="0"/>
          </a:p>
          <a:p>
            <a:endParaRPr lang="en-US" dirty="0" smtClean="0"/>
          </a:p>
          <a:p>
            <a:endParaRPr lang="en-US" dirty="0"/>
          </a:p>
        </p:txBody>
      </p:sp>
    </p:spTree>
    <p:extLst>
      <p:ext uri="{BB962C8B-B14F-4D97-AF65-F5344CB8AC3E}">
        <p14:creationId xmlns:p14="http://schemas.microsoft.com/office/powerpoint/2010/main" val="334040275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457200" y="0"/>
            <a:ext cx="8229600" cy="1143000"/>
          </a:xfrm>
        </p:spPr>
        <p:txBody>
          <a:bodyPr/>
          <a:lstStyle/>
          <a:p>
            <a:pPr eaLnBrk="1" hangingPunct="1"/>
            <a:r>
              <a:rPr lang="en-US" dirty="0" err="1" smtClean="0">
                <a:latin typeface="Comic Sans MS" pitchFamily="66" charset="0"/>
              </a:rPr>
              <a:t>Domperidone</a:t>
            </a:r>
            <a:endParaRPr lang="en-US" dirty="0" smtClean="0">
              <a:latin typeface="Comic Sans MS" pitchFamily="66" charset="0"/>
            </a:endParaRPr>
          </a:p>
        </p:txBody>
      </p:sp>
      <p:sp>
        <p:nvSpPr>
          <p:cNvPr id="90115" name="Rectangle 3"/>
          <p:cNvSpPr>
            <a:spLocks noGrp="1" noChangeArrowheads="1"/>
          </p:cNvSpPr>
          <p:nvPr>
            <p:ph idx="4294967295"/>
          </p:nvPr>
        </p:nvSpPr>
        <p:spPr>
          <a:xfrm>
            <a:off x="228600" y="1295400"/>
            <a:ext cx="8229600" cy="4525963"/>
          </a:xfrm>
        </p:spPr>
        <p:txBody>
          <a:bodyPr/>
          <a:lstStyle/>
          <a:p>
            <a:pPr eaLnBrk="1" hangingPunct="1">
              <a:lnSpc>
                <a:spcPct val="90000"/>
              </a:lnSpc>
            </a:pPr>
            <a:r>
              <a:rPr lang="en-US" sz="2800" dirty="0" smtClean="0">
                <a:latin typeface="Comic Sans MS" pitchFamily="66" charset="0"/>
              </a:rPr>
              <a:t>Increases </a:t>
            </a:r>
            <a:r>
              <a:rPr lang="en-US" sz="2800" dirty="0" err="1" smtClean="0">
                <a:latin typeface="Comic Sans MS" pitchFamily="66" charset="0"/>
              </a:rPr>
              <a:t>prolactin</a:t>
            </a:r>
            <a:r>
              <a:rPr lang="en-US" sz="2800" dirty="0" smtClean="0">
                <a:latin typeface="Comic Sans MS" pitchFamily="66" charset="0"/>
              </a:rPr>
              <a:t> levels, doesn’t cross blood brain barriers, so well tolerated.</a:t>
            </a:r>
          </a:p>
          <a:p>
            <a:pPr eaLnBrk="1" hangingPunct="1">
              <a:lnSpc>
                <a:spcPct val="90000"/>
              </a:lnSpc>
            </a:pPr>
            <a:r>
              <a:rPr lang="en-US" sz="2800" dirty="0" smtClean="0">
                <a:latin typeface="Comic Sans MS" pitchFamily="66" charset="0"/>
              </a:rPr>
              <a:t>Similar efficacy to </a:t>
            </a:r>
            <a:r>
              <a:rPr lang="en-US" sz="2800" dirty="0" err="1" smtClean="0">
                <a:latin typeface="Comic Sans MS" pitchFamily="66" charset="0"/>
              </a:rPr>
              <a:t>metoclopramide</a:t>
            </a:r>
            <a:r>
              <a:rPr lang="en-US" sz="2800" dirty="0" smtClean="0">
                <a:latin typeface="Comic Sans MS" pitchFamily="66" charset="0"/>
              </a:rPr>
              <a:t>.</a:t>
            </a:r>
          </a:p>
          <a:p>
            <a:pPr eaLnBrk="1" hangingPunct="1">
              <a:lnSpc>
                <a:spcPct val="90000"/>
              </a:lnSpc>
            </a:pPr>
            <a:r>
              <a:rPr lang="en-US" sz="2800" dirty="0" smtClean="0">
                <a:latin typeface="Comic Sans MS" pitchFamily="66" charset="0"/>
              </a:rPr>
              <a:t>Dose at 10mg 4 times a day.</a:t>
            </a:r>
          </a:p>
          <a:p>
            <a:pPr eaLnBrk="1" hangingPunct="1">
              <a:lnSpc>
                <a:spcPct val="90000"/>
              </a:lnSpc>
            </a:pPr>
            <a:r>
              <a:rPr lang="en-US" sz="2800" dirty="0" smtClean="0">
                <a:latin typeface="Comic Sans MS" pitchFamily="66" charset="0"/>
              </a:rPr>
              <a:t>Not FDA approved, $80-100/month</a:t>
            </a:r>
          </a:p>
          <a:p>
            <a:pPr eaLnBrk="1" hangingPunct="1">
              <a:lnSpc>
                <a:spcPct val="90000"/>
              </a:lnSpc>
            </a:pPr>
            <a:r>
              <a:rPr lang="en-US" sz="2800" dirty="0" smtClean="0">
                <a:latin typeface="Comic Sans MS" pitchFamily="66" charset="0"/>
              </a:rPr>
              <a:t>Side effects-may   QT interval, abdominal cramps, rash, itching.</a:t>
            </a:r>
          </a:p>
          <a:p>
            <a:pPr eaLnBrk="1" hangingPunct="1">
              <a:lnSpc>
                <a:spcPct val="90000"/>
              </a:lnSpc>
            </a:pPr>
            <a:r>
              <a:rPr lang="en-US" sz="2800" dirty="0" smtClean="0">
                <a:latin typeface="Comic Sans MS" pitchFamily="66" charset="0"/>
              </a:rPr>
              <a:t>Rx interactions- </a:t>
            </a:r>
            <a:r>
              <a:rPr lang="en-US" sz="2800" dirty="0" err="1" smtClean="0">
                <a:latin typeface="Comic Sans MS" pitchFamily="66" charset="0"/>
              </a:rPr>
              <a:t>antifungals</a:t>
            </a:r>
            <a:r>
              <a:rPr lang="en-US" sz="2800" dirty="0" smtClean="0">
                <a:latin typeface="Comic Sans MS" pitchFamily="66" charset="0"/>
              </a:rPr>
              <a:t>, erythromycin, </a:t>
            </a:r>
            <a:r>
              <a:rPr lang="en-US" sz="2800" dirty="0" err="1" smtClean="0">
                <a:latin typeface="Comic Sans MS" pitchFamily="66" charset="0"/>
              </a:rPr>
              <a:t>anticholinergics</a:t>
            </a:r>
            <a:r>
              <a:rPr lang="en-US" sz="2800" dirty="0" smtClean="0">
                <a:latin typeface="Comic Sans MS" pitchFamily="66" charset="0"/>
              </a:rPr>
              <a:t>, antacids, lithium</a:t>
            </a:r>
          </a:p>
        </p:txBody>
      </p:sp>
      <p:sp>
        <p:nvSpPr>
          <p:cNvPr id="4" name="Up Arrow 3"/>
          <p:cNvSpPr/>
          <p:nvPr/>
        </p:nvSpPr>
        <p:spPr>
          <a:xfrm>
            <a:off x="3733800" y="3581400"/>
            <a:ext cx="152400" cy="381000"/>
          </a:xfrm>
          <a:prstGeom prst="upArrow">
            <a:avLst/>
          </a:prstGeom>
          <a:solidFill>
            <a:srgbClr val="FF0000"/>
          </a:solidFill>
          <a:ln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idx="4294967295"/>
          </p:nvPr>
        </p:nvSpPr>
        <p:spPr>
          <a:xfrm>
            <a:off x="457200" y="0"/>
            <a:ext cx="8229600" cy="1143000"/>
          </a:xfrm>
        </p:spPr>
        <p:txBody>
          <a:bodyPr/>
          <a:lstStyle/>
          <a:p>
            <a:pPr eaLnBrk="1" hangingPunct="1"/>
            <a:r>
              <a:rPr lang="en-US" dirty="0" smtClean="0">
                <a:latin typeface="Comic Sans MS" pitchFamily="66" charset="0"/>
              </a:rPr>
              <a:t>Metoclopramide</a:t>
            </a:r>
          </a:p>
        </p:txBody>
      </p:sp>
      <p:sp>
        <p:nvSpPr>
          <p:cNvPr id="89091" name="Rectangle 3"/>
          <p:cNvSpPr>
            <a:spLocks noGrp="1" noChangeArrowheads="1"/>
          </p:cNvSpPr>
          <p:nvPr>
            <p:ph idx="4294967295"/>
          </p:nvPr>
        </p:nvSpPr>
        <p:spPr>
          <a:xfrm>
            <a:off x="304800" y="1371600"/>
            <a:ext cx="8229600" cy="4525963"/>
          </a:xfrm>
        </p:spPr>
        <p:txBody>
          <a:bodyPr/>
          <a:lstStyle/>
          <a:p>
            <a:pPr eaLnBrk="1" hangingPunct="1"/>
            <a:r>
              <a:rPr lang="en-US" sz="2800" dirty="0" smtClean="0"/>
              <a:t>Increases </a:t>
            </a:r>
            <a:r>
              <a:rPr lang="en-US" sz="2800" dirty="0" err="1" smtClean="0"/>
              <a:t>prolactin</a:t>
            </a:r>
            <a:r>
              <a:rPr lang="en-US" sz="2800" dirty="0" smtClean="0"/>
              <a:t> levels.</a:t>
            </a:r>
          </a:p>
          <a:p>
            <a:pPr eaLnBrk="1" hangingPunct="1"/>
            <a:r>
              <a:rPr lang="en-US" sz="2800" dirty="0" smtClean="0"/>
              <a:t>At doses of 30mg-40mg/day, milk volume increases 66%-100%.</a:t>
            </a:r>
          </a:p>
          <a:p>
            <a:pPr eaLnBrk="1" hangingPunct="1"/>
            <a:r>
              <a:rPr lang="en-US" sz="2800" dirty="0" smtClean="0"/>
              <a:t>Variable duration of treatment-individualize.</a:t>
            </a:r>
          </a:p>
          <a:p>
            <a:pPr eaLnBrk="1" hangingPunct="1"/>
            <a:r>
              <a:rPr lang="en-US" sz="2800" dirty="0" smtClean="0"/>
              <a:t>S/E- fatigue, dizziness, seizures, tremors, tics, depression, drug interactions.</a:t>
            </a:r>
          </a:p>
          <a:p>
            <a:pPr eaLnBrk="1" hangingPunct="1"/>
            <a:r>
              <a:rPr lang="en-US" sz="2800" dirty="0" smtClean="0"/>
              <a:t>Contraindications-</a:t>
            </a:r>
            <a:r>
              <a:rPr lang="en-US" sz="2800" b="1" dirty="0" smtClean="0"/>
              <a:t>depression (!!)</a:t>
            </a:r>
            <a:r>
              <a:rPr lang="en-US" sz="2800" dirty="0" smtClean="0"/>
              <a:t>, anxiety, seizures, use of psychiatric meds, GI obstruction, </a:t>
            </a:r>
            <a:r>
              <a:rPr lang="en-US" sz="2800" dirty="0" err="1" smtClean="0"/>
              <a:t>pheochromocytoma</a:t>
            </a:r>
            <a:r>
              <a:rPr lang="en-US" sz="2800" dirty="0" smtClean="0"/>
              <a:t>, any neurologic problem.</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0"/>
            <a:ext cx="8229600" cy="1143000"/>
          </a:xfrm>
        </p:spPr>
        <p:txBody>
          <a:bodyPr>
            <a:normAutofit fontScale="90000"/>
          </a:bodyPr>
          <a:lstStyle/>
          <a:p>
            <a:r>
              <a:rPr lang="en-US" dirty="0" smtClean="0">
                <a:latin typeface="Comic Sans MS" pitchFamily="66" charset="0"/>
              </a:rPr>
              <a:t>Support Moms with </a:t>
            </a:r>
            <a:r>
              <a:rPr lang="en-US" smtClean="0">
                <a:latin typeface="Comic Sans MS" pitchFamily="66" charset="0"/>
              </a:rPr>
              <a:t>a Low Supply</a:t>
            </a:r>
            <a:endParaRPr lang="en-US" dirty="0">
              <a:latin typeface="Comic Sans MS" pitchFamily="66" charset="0"/>
            </a:endParaRPr>
          </a:p>
        </p:txBody>
      </p:sp>
      <p:sp>
        <p:nvSpPr>
          <p:cNvPr id="3" name="Content Placeholder 2"/>
          <p:cNvSpPr>
            <a:spLocks noGrp="1"/>
          </p:cNvSpPr>
          <p:nvPr>
            <p:ph idx="4294967295"/>
          </p:nvPr>
        </p:nvSpPr>
        <p:spPr>
          <a:xfrm>
            <a:off x="228600" y="1371600"/>
            <a:ext cx="8229600" cy="4525963"/>
          </a:xfrm>
        </p:spPr>
        <p:txBody>
          <a:bodyPr/>
          <a:lstStyle/>
          <a:p>
            <a:r>
              <a:rPr lang="en-US" dirty="0" smtClean="0">
                <a:latin typeface="Comic Sans MS" pitchFamily="66" charset="0"/>
              </a:rPr>
              <a:t>Living with a low milk supply can be challenging</a:t>
            </a:r>
          </a:p>
          <a:p>
            <a:pPr lvl="1"/>
            <a:r>
              <a:rPr lang="en-US" dirty="0" smtClean="0">
                <a:latin typeface="Comic Sans MS" pitchFamily="66" charset="0"/>
              </a:rPr>
              <a:t>Increased work and stress for mom</a:t>
            </a:r>
          </a:p>
          <a:p>
            <a:pPr lvl="1"/>
            <a:r>
              <a:rPr lang="en-US" dirty="0" smtClean="0">
                <a:latin typeface="Comic Sans MS" pitchFamily="66" charset="0"/>
              </a:rPr>
              <a:t>Worry about infant’s health</a:t>
            </a:r>
          </a:p>
          <a:p>
            <a:pPr lvl="1"/>
            <a:r>
              <a:rPr lang="en-US" dirty="0" smtClean="0">
                <a:latin typeface="Comic Sans MS" pitchFamily="66" charset="0"/>
              </a:rPr>
              <a:t>Decreased time with other children</a:t>
            </a:r>
          </a:p>
          <a:p>
            <a:pPr lvl="1"/>
            <a:r>
              <a:rPr lang="en-US" dirty="0" smtClean="0">
                <a:latin typeface="Comic Sans MS" pitchFamily="66" charset="0"/>
              </a:rPr>
              <a:t>Decreased self-efficacy and + guilt</a:t>
            </a:r>
          </a:p>
          <a:p>
            <a:r>
              <a:rPr lang="en-US" dirty="0" smtClean="0">
                <a:latin typeface="Comic Sans MS" pitchFamily="66" charset="0"/>
              </a:rPr>
              <a:t>Counseling</a:t>
            </a:r>
          </a:p>
          <a:p>
            <a:pPr lvl="1"/>
            <a:r>
              <a:rPr lang="en-US" dirty="0" smtClean="0">
                <a:latin typeface="Comic Sans MS" pitchFamily="66" charset="0"/>
              </a:rPr>
              <a:t>Social networking</a:t>
            </a:r>
          </a:p>
        </p:txBody>
      </p:sp>
    </p:spTree>
    <p:extLst>
      <p:ext uri="{BB962C8B-B14F-4D97-AF65-F5344CB8AC3E}">
        <p14:creationId xmlns:p14="http://schemas.microsoft.com/office/powerpoint/2010/main" val="375143581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57200" y="0"/>
            <a:ext cx="8229600" cy="1143000"/>
          </a:xfrm>
        </p:spPr>
        <p:txBody>
          <a:bodyPr/>
          <a:lstStyle/>
          <a:p>
            <a:r>
              <a:rPr lang="en-US" dirty="0" smtClean="0">
                <a:latin typeface="Comic Sans MS" pitchFamily="66" charset="0"/>
              </a:rPr>
              <a:t>Conclusions</a:t>
            </a:r>
            <a:endParaRPr lang="en-US" dirty="0">
              <a:latin typeface="Comic Sans MS" pitchFamily="66" charset="0"/>
            </a:endParaRPr>
          </a:p>
        </p:txBody>
      </p:sp>
      <p:sp>
        <p:nvSpPr>
          <p:cNvPr id="5" name="Content Placeholder 4"/>
          <p:cNvSpPr>
            <a:spLocks noGrp="1"/>
          </p:cNvSpPr>
          <p:nvPr>
            <p:ph idx="4294967295"/>
          </p:nvPr>
        </p:nvSpPr>
        <p:spPr>
          <a:xfrm>
            <a:off x="228600" y="1295400"/>
            <a:ext cx="8229600" cy="4525963"/>
          </a:xfrm>
        </p:spPr>
        <p:txBody>
          <a:bodyPr>
            <a:normAutofit fontScale="92500" lnSpcReduction="10000"/>
          </a:bodyPr>
          <a:lstStyle/>
          <a:p>
            <a:r>
              <a:rPr lang="en-US" dirty="0" smtClean="0">
                <a:latin typeface="Comic Sans MS" pitchFamily="66" charset="0"/>
              </a:rPr>
              <a:t>Understanding breast development is important to determine cause of low supply.</a:t>
            </a:r>
          </a:p>
          <a:p>
            <a:r>
              <a:rPr lang="en-US" dirty="0" smtClean="0">
                <a:latin typeface="Comic Sans MS" pitchFamily="66" charset="0"/>
              </a:rPr>
              <a:t>Most common reason for low supply is breastfeeding mismanagement.</a:t>
            </a:r>
          </a:p>
          <a:p>
            <a:r>
              <a:rPr lang="en-US" dirty="0" smtClean="0">
                <a:latin typeface="Comic Sans MS" pitchFamily="66" charset="0"/>
              </a:rPr>
              <a:t>Medications don’t substitute for good breastfeeding management.</a:t>
            </a:r>
          </a:p>
          <a:p>
            <a:r>
              <a:rPr lang="en-US" dirty="0" smtClean="0">
                <a:latin typeface="Comic Sans MS" pitchFamily="66" charset="0"/>
              </a:rPr>
              <a:t>It is important to provide guidance to moms on how to preserve milk supply over time.</a:t>
            </a:r>
          </a:p>
          <a:p>
            <a:pPr lvl="1">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52400" y="457200"/>
            <a:ext cx="8839200" cy="5372100"/>
          </a:xfrm>
          <a:prstGeom prst="rect">
            <a:avLst/>
          </a:prstGeom>
          <a:noFill/>
          <a:ln w="158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2940</TotalTime>
  <Words>4044</Words>
  <Application>Microsoft Office PowerPoint</Application>
  <PresentationFormat>On-screen Show (4:3)</PresentationFormat>
  <Paragraphs>569</Paragraphs>
  <Slides>74</Slides>
  <Notes>28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Times New Roman</vt:lpstr>
      <vt:lpstr>Casper SF</vt:lpstr>
      <vt:lpstr>Comic Sans MS</vt:lpstr>
      <vt:lpstr>Arial</vt:lpstr>
      <vt:lpstr>Calibri</vt:lpstr>
      <vt:lpstr>Office Theme</vt:lpstr>
      <vt:lpstr>Low Milk Supply</vt:lpstr>
      <vt:lpstr>Objectives</vt:lpstr>
      <vt:lpstr>PowerPoint Presentation</vt:lpstr>
      <vt:lpstr>PowerPoint Presentation</vt:lpstr>
      <vt:lpstr>PowerPoint Presentation</vt:lpstr>
      <vt:lpstr>PowerPoint Presentation</vt:lpstr>
      <vt:lpstr>Prenatal Breast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Little-No Breast Changes in Pregnancy</vt:lpstr>
      <vt:lpstr>Insufficient Glandular Tissue</vt:lpstr>
      <vt:lpstr>Insufficient Glandular Tissue</vt:lpstr>
      <vt:lpstr>Normal Appearing Breasts but Lack of Full Growth</vt:lpstr>
      <vt:lpstr>PowerPoint Presentation</vt:lpstr>
      <vt:lpstr>Lack of Sufficient Breast Development</vt:lpstr>
      <vt:lpstr>Structural vs Hormonal Causes</vt:lpstr>
      <vt:lpstr>You see a mother for her concern about lack of breast development during pregnancy. She never noticed any breast aching or growth.  She heard that this might be a problem with nursing.</vt:lpstr>
      <vt:lpstr>Case of Insufficient Breast Development</vt:lpstr>
      <vt:lpstr>PowerPoint Presentation</vt:lpstr>
      <vt:lpstr>Progesterone</vt:lpstr>
      <vt:lpstr>PowerPoint Presentation</vt:lpstr>
      <vt:lpstr>PowerPoint Presentation</vt:lpstr>
      <vt:lpstr>Prolactin</vt:lpstr>
      <vt:lpstr>Prolactin</vt:lpstr>
      <vt:lpstr>Oxytocin</vt:lpstr>
      <vt:lpstr>PowerPoint Presentation</vt:lpstr>
      <vt:lpstr>Getting off to a Great Start The Best Way to Establish A Healthy Milk Supply</vt:lpstr>
      <vt:lpstr>PowerPoint Presentation</vt:lpstr>
      <vt:lpstr>Breastfeeding Early Postpartum</vt:lpstr>
      <vt:lpstr>Early Skin-to-Skin Contact </vt:lpstr>
      <vt:lpstr>Skin-to-Skin and Self-Led Latch</vt:lpstr>
      <vt:lpstr>First Few Days of Breastfeeding</vt:lpstr>
      <vt:lpstr>PowerPoint Presentation</vt:lpstr>
      <vt:lpstr>PowerPoint Presentation</vt:lpstr>
      <vt:lpstr>PowerPoint Presentation</vt:lpstr>
      <vt:lpstr>Dx of Delayed Lactation</vt:lpstr>
      <vt:lpstr>Rates of Delay in Lactation Dewey KG.  Pediatrics.  2004;112:607-619</vt:lpstr>
      <vt:lpstr>PowerPoint Presentation</vt:lpstr>
      <vt:lpstr>Substances that Decrease Milk Volume</vt:lpstr>
      <vt:lpstr>Retained Placenta</vt:lpstr>
      <vt:lpstr>Hypopituitarism</vt:lpstr>
      <vt:lpstr>You are seeing a G1P1 mom on day 4.  She gave birth to a 38 week baby boy, birth weight 7 lb 1 oz. She was told to supplement her baby because the baby is 13% below birth weight, and is acting very hungry. Her breasts don’t feel full yet, despite nursing the baby every 2.5 hours day and night.</vt:lpstr>
      <vt:lpstr>Case of Little Milk by Day 4</vt:lpstr>
      <vt:lpstr>PowerPoint Presentation</vt:lpstr>
      <vt:lpstr>Lack of Nipple Stimulation</vt:lpstr>
      <vt:lpstr>Lack of Breast Emptying</vt:lpstr>
      <vt:lpstr>Maternal Health Issues and Loss of Milk Supply</vt:lpstr>
      <vt:lpstr>Substances that Decrease  Milk Volume</vt:lpstr>
      <vt:lpstr>You are seeing a mother 3 weeks postpartum because of a low milk supply. She reports having a normal pregnancy, and normal vaginal delivery at term. Her baby was born healthy, and nursed well after birth. His birth weight was 8 lb 4 oz. His discharge weight on day 2 was 7 lb 12 oz, and on day 3 was 7 lb 13 oz. He was then seen at 2 weeks of age, and his weight was 7 lb 14 oz.</vt:lpstr>
      <vt:lpstr>Case of Insufficient Weight Gain  at 3 Weeks</vt:lpstr>
      <vt:lpstr>This mother reports that she has not had breast surgery, and breasts grew during pregnancy. She takes no new meds, no drugs, alcohol or tobacco.  She does not use a nipple shield. No nipple pain or plugs. She has not had abnormal bleeding. The baby seems very sleepy at the breast. He seems to stay awake for about 4-5 minutes at the breast, then falls asleep. He seems content  between feedings. </vt:lpstr>
      <vt:lpstr>PowerPoint Presentation</vt:lpstr>
      <vt:lpstr>Managing the Sleepy Baby</vt:lpstr>
      <vt:lpstr>Find the Problem and Fix It Maternal side</vt:lpstr>
      <vt:lpstr>Find the Problem and Fix It Infant side</vt:lpstr>
      <vt:lpstr>Find the Problem and Fix It Feeding Problems</vt:lpstr>
      <vt:lpstr>Proper Pumping Technique</vt:lpstr>
      <vt:lpstr>Galactogogues</vt:lpstr>
      <vt:lpstr>PowerPoint Presentation</vt:lpstr>
      <vt:lpstr>Commonly Used Galactogogues</vt:lpstr>
      <vt:lpstr>Fenugreek</vt:lpstr>
      <vt:lpstr>Shatavari- Asparagus Racemosus</vt:lpstr>
      <vt:lpstr>Moringa=Malunggay</vt:lpstr>
      <vt:lpstr>Domperidone</vt:lpstr>
      <vt:lpstr>Metoclopramide</vt:lpstr>
      <vt:lpstr>Support Moms with a Low Supply</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dc:creator>
  <cp:lastModifiedBy>Mitch Rosefelt</cp:lastModifiedBy>
  <cp:revision>539</cp:revision>
  <dcterms:created xsi:type="dcterms:W3CDTF">1601-01-01T00:00:00Z</dcterms:created>
  <dcterms:modified xsi:type="dcterms:W3CDTF">2016-11-02T23:55:43Z</dcterms:modified>
</cp:coreProperties>
</file>